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1"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C4C614-8BC6-46A4-BF74-4FA433608EE9}">
  <a:tblStyle styleId="{07C4C614-8BC6-46A4-BF74-4FA433608EE9}"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BD0D6"/>
          </a:solidFill>
        </a:fill>
      </a:tcStyle>
    </a:wholeTbl>
    <a:band1H>
      <a:tcTxStyle b="off" i="off"/>
      <a:tcStyle>
        <a:tcBdr/>
      </a:tcStyle>
    </a:band1H>
    <a:band2H>
      <a:tcTxStyle b="off" i="off"/>
      <a:tcStyle>
        <a:tcBdr/>
        <a:fill>
          <a:solidFill>
            <a:srgbClr val="E7E9EC"/>
          </a:solidFill>
        </a:fill>
      </a:tcStyle>
    </a:band2H>
    <a:band1V>
      <a:tcTxStyle b="off" i="off"/>
      <a:tcStyle>
        <a:tcBdr/>
      </a:tcStyle>
    </a:band1V>
    <a:band2V>
      <a:tcTxStyle b="off" i="off"/>
      <a:tcStyle>
        <a:tcBdr/>
      </a:tcStyle>
    </a:band2V>
    <a:lastCol>
      <a:tcTxStyle b="off" i="off"/>
      <a:tcStyle>
        <a:tcBdr/>
      </a:tcStyle>
    </a:lastCol>
    <a:firstCol>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3"/>
          </a:solidFill>
        </a:fill>
      </a:tcStyle>
    </a:firstCol>
    <a:la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3"/>
          </a:solidFill>
        </a:fill>
      </a:tcStyle>
    </a:firstRow>
    <a:neCell>
      <a:tcTxStyle b="off" i="off"/>
      <a:tcStyle>
        <a:tcBdr/>
      </a:tcStyle>
    </a:neCell>
    <a:nwCell>
      <a:tcTxStyle b="off" i="off"/>
      <a:tcStyle>
        <a:tcBdr/>
      </a:tcStyle>
    </a:nwCell>
  </a:tblStyle>
  <a:tblStyle styleId="{916DF9CA-74CB-468E-BE09-3F4C73B40742}"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2331A99-CFCB-4EEF-8E75-043AFE5185FC}"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4"/>
  </p:normalViewPr>
  <p:slideViewPr>
    <p:cSldViewPr snapToGrid="0" snapToObjects="1">
      <p:cViewPr varScale="1">
        <p:scale>
          <a:sx n="102" d="100"/>
          <a:sy n="102" d="100"/>
        </p:scale>
        <p:origin x="192" y="232"/>
      </p:cViewPr>
      <p:guideLst/>
    </p:cSldViewPr>
  </p:slideViewPr>
  <p:notesTextViewPr>
    <p:cViewPr>
      <p:scale>
        <a:sx n="1" d="1"/>
        <a:sy n="1" d="1"/>
      </p:scale>
      <p:origin x="0" y="0"/>
    </p:cViewPr>
  </p:notesTextViewPr>
  <p:notesViewPr>
    <p:cSldViewPr snapToGrid="0" snapToObjects="1">
      <p:cViewPr varScale="1">
        <p:scale>
          <a:sx n="84" d="100"/>
          <a:sy n="84" d="100"/>
        </p:scale>
        <p:origin x="3056" y="184"/>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896414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medium.com/@timboucher/adversarial-social-media-tactics-e8e9857fede4"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 name="Google Shape;23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a:ea typeface="Arial"/>
                <a:cs typeface="Arial"/>
                <a:sym typeface="Arial"/>
              </a:rPr>
              <a:t>Hello.  Today we’re going to be talking about mapping misinformation attack and defense into existing </a:t>
            </a:r>
            <a:r>
              <a:rPr lang="en-US" sz="1200" dirty="0" err="1">
                <a:latin typeface="Arial"/>
                <a:ea typeface="Arial"/>
                <a:cs typeface="Arial"/>
                <a:sym typeface="Arial"/>
              </a:rPr>
              <a:t>infosec</a:t>
            </a:r>
            <a:r>
              <a:rPr lang="en-US" sz="1200" dirty="0">
                <a:latin typeface="Arial"/>
                <a:ea typeface="Arial"/>
                <a:cs typeface="Arial"/>
                <a:sym typeface="Arial"/>
              </a:rPr>
              <a:t> frameworks, and how that mapping allows us to plan misinformation defenses and counters, assess tools and mechanisms, and handle the types of large-scale adaptive threats that </a:t>
            </a:r>
            <a:r>
              <a:rPr lang="en-US" sz="1200" dirty="0" err="1">
                <a:latin typeface="Arial"/>
                <a:ea typeface="Arial"/>
                <a:cs typeface="Arial"/>
                <a:sym typeface="Arial"/>
              </a:rPr>
              <a:t>mlsec</a:t>
            </a:r>
            <a:r>
              <a:rPr lang="en-US" sz="1200" dirty="0">
                <a:latin typeface="Arial"/>
                <a:ea typeface="Arial"/>
                <a:cs typeface="Arial"/>
                <a:sym typeface="Arial"/>
              </a:rPr>
              <a:t> makes possible.  This should help misinformation response move past the intelligence and passive defense stages of the SANS sliding scale.</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02520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Until around 1440 CE, if you wanted to transmit a message, the only way to do it was to write it out and carry it.  The states and the church would employ monks to hand-copy messages and books and they’d be hand-carried to their destination.  Literacy was not common and parchment and ink were expensive.  So the creation, transmission, and reception of messages could only be carried out by a select few. Sure, once a message arrived at its destination, a town crier or religious figure could “transmit” the message to anyone within earshot, but addressing a mass audience was difficult, slow, and required significant resources and required specialized knowledge.</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1455 came the invention of the Gutenberg press and movable type. This was the very first step in the revolution of communication being not only facilitated, but </a:t>
            </a:r>
            <a:r>
              <a:rPr lang="en-US" i="1">
                <a:solidFill>
                  <a:schemeClr val="dk1"/>
                </a:solidFill>
              </a:rPr>
              <a:t>amplified</a:t>
            </a:r>
            <a:r>
              <a:rPr lang="en-US">
                <a:solidFill>
                  <a:schemeClr val="dk1"/>
                </a:solidFill>
              </a:rPr>
              <a:t> by technology: for the first time, a message could be multiplied and broadcast to a mass audience. The equipment and initial setup was expensive and arduous, but once the press was set, reproduction in large numbers was easy. Transmission still required physical transportation, but more copies transmitted meant more people received the message first-hand.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This was also the first invention where we clearly saw unanticipated, disruptive consequences. The church was a big proponent of the Gutenberg press for printing Bibles. I guess they never thought that Martin Luther would use the same technology to put out “fake news” in the form of his 95 theses and post it all over town.</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the 1830s came the invention of the telegraph. The power of the first electrical telecommunications system was clear and the infrastructure was rapidly deployed, with the US and Europe mostly covered within 20 years and connected by transatlantic cables soon after. Transmission was only station-to-station and limited to those with specialized knowledge of Morse Code, but once again the new technology had a profound effect on society. Effective use of the telegraph helped the United States defeat the Confederacy in the Civil War. And in the Crimean war, although the Allies defeated Russia, the day-by-day reporting on the horrors of war led to violent anti-war protests in London and the resignation of the Prime Minister. Crimea was actually the first conflict to be extensively influenced by the telegraph, and fortunately, it was also the last time the Crimean Peninsula was ever involved in a controversial conflict involving Russia and public sentiment in the West being swayed by mass communication. (Just kidding.)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1895 Marconi’s radio became the real game-changer in telecommunication. Now a single source could broadcast a simple, unmistakable human voice directly into millions of homes all at once. Recognizing the power of this new medium, governments enacted strict new regulations, but radio rapidly became the universal medium for news and entertainment. And we see something that seems to become a pattern in subsequent developments in communication technology: a honeymoon period, where people seem to take everything at face value, followed later by the development of skepticism and even mistrust. In 1938, the broadcast of “War of the Worlds” sounded similar enough to a real news broadcast that it led some people to panic, was followed by widespread complaints—particularly in the newspapers—that radio was deceptive and unreliable, and needed to be regulated for factual quality. And then they solved the problem of fake news. (Just kidding.)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While there is some amount of knowledge required to tune a radio, once tuned, anyone can transmit a message with the spoken word.  Instant communication of information over a relatively wide geographic distance is now possible.  Even more important is that anyone within transmission range with a radio is capable of receiving the transmitted information without the need for specialized knowledge.  Radios are still relatively expensive, but the price drops drastically.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As the price drops and more have access to the ability to transmit, government realize that this medium must be regulated.  In 1910 the US Congress passed the first regulation of radio to restrict the number of stations and physical limitations of those stations.  In 1927 further regulation is passed that severely restricts public and private transmission.  In 1934 the US starts the Federal Radio Commission and regulation increases.  The results of progressive regulation is that the number of people that can transmit is limited as is the range at which they can transmit.  This eventually leads to the FCC and parsing of frequencies for various purposes that must be licensed and is therefore back in the control of nation-states.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So the radio enables a much larger audience to be reached almost instantly without the need for specialized knowledge.  The audience merely needs to own a simple and relatively inexpensive device and tune in to hear the message.  Who can transmit to wide audiences, however, is limited to those that can not only afford a license, but convince the government to afford them a license.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radio becomes the defacto standard of truth and news.  Families gather around the radio for news and entertainment.  What could possibly go wrong?  In 1938 we find out when “War of the Worlds” is transmitted for entertainment and leads to panic when many of the audience believe they’re listening to news coverage.  There’s widespread outrage by the press claiming that the broadcast is deceptive and calling for regulation.  I’m really glad we have that solved.</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the 1920s and 30s television became another game-changer. For the first time we could transmit not just words, but moving pictures. The first truly large-scale TV broadcast was the 1936 Summer Olympics in Berlin. The Nazi Party permeated the broadcast with propaganda in an attempt to influence the world population to support their ideas of government and racial supremacy. But even with the power of television, broadcast was restricted to licensed stations, so this kind of reach and influence was only available to governments and others with significant resources.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1927 we see the invention of the television. People can see and hear what’s happening.  In 1928 we see the first television station in the US.  TVs start appearing in homes and rapidly become the best way to influence the general populace.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July of 1941 we see the first commercial broadcast via television and by the 1950s the television is the premier way to influence the populace.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We’ve now reach the point where we must enact Godwin’s Law.  I said that the first commercial was transmitted in 1941; however, in 1936 Hitler attempted a different kind of influence by televising the Berlin Olympic games.  He attempted to use that transmission and the games to influence the world population and promote his form of government and his ideas of racial supremacy.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Television studios are expensive and require not only expensive equipment, but specialized knowledge to transmit.  While anyone with a TV can receive a transmission, being able to hop in front of a camera to transmit a message or having someone in front of a camera transmit a message is reserved for the privilege few.   Even in the 1980s if you want to reach the whole of the US populace, you’d need to convince ABC, CBS, and NBC to broadcast your message.  If you’re the President of the United States or another head of state, you can pull that off.  The television stations need their government licenses to operate legally after all.</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0345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We’re now in the age of social media. The printing press introduced the idea of mass communication, and now social media has taken it full circle: Today, anyone in the world can originate a message that can be amplified and received by everyone, on a huge global scale. In the 1980s you needed to be the President to reach large segments of the U.S. populace.  In 2019 Katy Perry can reach twice as many people as the President and 50 times the number of people the the former Prime Minister of Britain could reach.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Many of the Internet pioneers will tell you that they started their projects with the lofty goal of creating a global “town square.” They wanted everyone to be enabled and have a voice. The good news is that it worked. The bad news is…well, that it worked. The power of mass influence now potentially belongs to anyone, and the effects can impact nations—or even global corporations.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Throughout the history of technology, we have continued to repeat the same mistake.  We continue to develop and introduce new technology and communications systems without considering how they might be abused and distorted. With social networks we are seeing, once again, that layering security on top does not work.  We must consider how our products and services will be abused and build in baseline protections before introducing them to the world.</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54" name="Google Shape;3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005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21595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dk1"/>
                </a:solidFill>
              </a:rPr>
              <a:t>With that integrated view in mind, we will now give you a very brief introduction to the strategies, tactics, techniques, and procedures that allow an individual or small group to have an effect on a global scale. We will be combining principles and jargon from cybersecurity, psychology, sociology, and even political economics. Our goal is not just to share facts, but also to give you a taste of what it feels like to think in the language of socio-technical security. The ultimate goal is always some kind of mass population influence, so we will start in the realm of social psychology.</a:t>
            </a:r>
            <a:r>
              <a:rPr lang="en-US" sz="1100">
                <a:solidFill>
                  <a:schemeClr val="dk1"/>
                </a:solidFill>
              </a:rPr>
              <a:t> </a:t>
            </a:r>
            <a:endParaRPr/>
          </a:p>
        </p:txBody>
      </p:sp>
      <p:sp>
        <p:nvSpPr>
          <p:cNvPr id="371" name="Google Shape;3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4702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dirty="0">
                <a:solidFill>
                  <a:schemeClr val="hlink"/>
                </a:solidFill>
                <a:hlinkClick r:id="rId3"/>
              </a:rPr>
              <a:t>https://medium.com/@timboucher/adversarial-social-media-tactics-e8e9857fede4</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Bots: Bulk purchase, mostly amplifiers, little-to-no original content</a:t>
            </a:r>
            <a:endParaRPr dirty="0"/>
          </a:p>
          <a:p>
            <a:pPr marL="0" lvl="0" indent="0" algn="l" rtl="0">
              <a:lnSpc>
                <a:spcPct val="100000"/>
              </a:lnSpc>
              <a:spcBef>
                <a:spcPts val="0"/>
              </a:spcBef>
              <a:spcAft>
                <a:spcPts val="0"/>
              </a:spcAft>
              <a:buSzPts val="1400"/>
              <a:buNone/>
            </a:pPr>
            <a:r>
              <a:rPr lang="en-US" dirty="0"/>
              <a:t>Parody: Clearly counterfeit account used to satirize or diminish image</a:t>
            </a:r>
            <a:endParaRPr dirty="0"/>
          </a:p>
          <a:p>
            <a:pPr marL="0" lvl="0" indent="0" algn="l" rtl="0">
              <a:lnSpc>
                <a:spcPct val="100000"/>
              </a:lnSpc>
              <a:spcBef>
                <a:spcPts val="0"/>
              </a:spcBef>
              <a:spcAft>
                <a:spcPts val="0"/>
              </a:spcAft>
              <a:buSzPts val="1400"/>
              <a:buNone/>
            </a:pPr>
            <a:r>
              <a:rPr lang="en-US" dirty="0"/>
              <a:t>Spoof: Counterfeit account which closely copies real account.</a:t>
            </a:r>
            <a:endParaRPr dirty="0"/>
          </a:p>
          <a:p>
            <a:pPr marL="0" lvl="0" indent="0" algn="l" rtl="0">
              <a:lnSpc>
                <a:spcPct val="100000"/>
              </a:lnSpc>
              <a:spcBef>
                <a:spcPts val="0"/>
              </a:spcBef>
              <a:spcAft>
                <a:spcPts val="0"/>
              </a:spcAft>
              <a:buSzPts val="1400"/>
              <a:buNone/>
            </a:pPr>
            <a:r>
              <a:rPr lang="en-US" dirty="0"/>
              <a:t>Camouflage:  False account which </a:t>
            </a:r>
            <a:r>
              <a:rPr lang="en-US" dirty="0" smtClean="0"/>
              <a:t>mimics </a:t>
            </a:r>
            <a:r>
              <a:rPr lang="en-US" dirty="0"/>
              <a:t>community of real accounts</a:t>
            </a:r>
            <a:endParaRPr dirty="0"/>
          </a:p>
          <a:p>
            <a:pPr marL="0" lvl="0" indent="0" algn="l" rtl="0">
              <a:lnSpc>
                <a:spcPct val="100000"/>
              </a:lnSpc>
              <a:spcBef>
                <a:spcPts val="0"/>
              </a:spcBef>
              <a:spcAft>
                <a:spcPts val="0"/>
              </a:spcAft>
              <a:buSzPts val="1400"/>
              <a:buNone/>
            </a:pPr>
            <a:r>
              <a:rPr lang="en-US" dirty="0"/>
              <a:t>Deep Cover:  False account accepted as real for long periods of time</a:t>
            </a:r>
            <a:endParaRPr dirty="0"/>
          </a:p>
          <a:p>
            <a:pPr marL="0" lvl="0" indent="0" algn="l" rtl="0">
              <a:lnSpc>
                <a:spcPct val="100000"/>
              </a:lnSpc>
              <a:spcBef>
                <a:spcPts val="0"/>
              </a:spcBef>
              <a:spcAft>
                <a:spcPts val="0"/>
              </a:spcAft>
              <a:buSzPts val="1400"/>
              <a:buNone/>
            </a:pPr>
            <a:r>
              <a:rPr lang="en-US" dirty="0"/>
              <a:t>Takeover:  Real account in control of adversary</a:t>
            </a:r>
            <a:endParaRPr dirty="0"/>
          </a:p>
        </p:txBody>
      </p:sp>
      <p:sp>
        <p:nvSpPr>
          <p:cNvPr id="380" name="Google Shape;38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2695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social strategies for mass population influence can be divided into five categories: Distort, Distract, Dismay, Dismiss, and Divide.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Distort</a:t>
            </a:r>
            <a:r>
              <a:rPr lang="en-US">
                <a:solidFill>
                  <a:schemeClr val="dk1"/>
                </a:solidFill>
              </a:rPr>
              <a:t> the facts.  We’re not invading the Ukraine; we’re rescuing/protecting ethnic Russians.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Dismiss</a:t>
            </a:r>
            <a:r>
              <a:rPr lang="en-US">
                <a:solidFill>
                  <a:schemeClr val="dk1"/>
                </a:solidFill>
              </a:rPr>
              <a:t>: Critics and uncomfortable facts.  Make counter-accusations.  We’ve seen this one used often by China.  Every time the U.S. accuses China of stealing our intellectual property via illicit hacking, China retorts by first dismissing the accusation and then stating that they’re the targets of U.S. hacking.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Distract</a:t>
            </a:r>
            <a:r>
              <a:rPr lang="en-US">
                <a:solidFill>
                  <a:schemeClr val="dk1"/>
                </a:solidFill>
              </a:rPr>
              <a:t> from the main issue.  MH-17 was a tragedy.  Why is a commercial airliner flying over a war zone?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Divide</a:t>
            </a:r>
            <a:r>
              <a:rPr lang="en-US">
                <a:solidFill>
                  <a:schemeClr val="dk1"/>
                </a:solidFill>
              </a:rPr>
              <a:t>: Reduce trust, create confusion, and provoke populations. It’s not an accident when two groups at polar opposite ends of the political spectrum “magically” have competing events at the same time and place.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Dismay</a:t>
            </a:r>
            <a:r>
              <a:rPr lang="en-US">
                <a:solidFill>
                  <a:schemeClr val="dk1"/>
                </a:solidFill>
              </a:rPr>
              <a:t>: Ad-hominem – make personal attacks, insults and accusations.  This one is particularly interesting because by even addressing these attacks, you lend them credence.  Think about Pizzagate.  Making a preposterous claim suggesting that political elites have a secret sex dungeon full of kids is very hard to defend against without lending the accusations credence.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Reference:  Nimmo, Ben. 19 May 2015. “Anatomy of an Info-War:  How Russia’s Propaganda Machine Works, and How to Counter it.”  StopFake.org  01 December 2018&lt;https://www.stopfake.org/en/anatomy-of-an-info-war-how-russia-s-propaganda-machine-works-and-how-to-counter-it/&gt;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Social graph: Dr. Kate Starbird, via https://twitter.com/katestarbird/status/954805298652332032</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99" name="Google Shape;399;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6465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Everything we've said so far is describing the problem space: the techniques that attackers use to plan and execute influence campaigns. But we don’t want you to lose all hope: there are mitigations available, defensive frameworks, and even some defensive infrastructure is starting to be built.  Artificial intelligence, machine learning, big data, and social network analysis have all been applied.</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https://arxiv.org/pdf/1812.00315.pdf</a:t>
            </a:r>
            <a:endParaRPr/>
          </a:p>
        </p:txBody>
      </p:sp>
      <p:sp>
        <p:nvSpPr>
          <p:cNvPr id="416" name="Google Shape;416;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6102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Fact checking is the most obvious and pervasive method that’s currently used.  There are two methods of fact-checking:  manual and automatic.</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Manual Fact checking:  </a:t>
            </a:r>
            <a:r>
              <a:rPr lang="en-US">
                <a:solidFill>
                  <a:schemeClr val="dk1"/>
                </a:solidFill>
              </a:rPr>
              <a:t>We all do this.  We here a story and run to the all-knowing Google to verify a fact.  Snopes and Politifact are two well known sources for verifying facts.  We watch presidential debates and anxiously await for the news to show us the “truth-o-meters.”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Automated Fact checking:</a:t>
            </a:r>
            <a:r>
              <a:rPr lang="en-US">
                <a:solidFill>
                  <a:schemeClr val="dk1"/>
                </a:solidFill>
              </a:rPr>
              <a:t>  Is closer to what computer scientists would call a formal language.  Any statement is broken down into subject, object, predicate triples (or 3-tuple) and compared against a model.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Closed World:  </a:t>
            </a:r>
            <a:r>
              <a:rPr lang="en-US">
                <a:solidFill>
                  <a:schemeClr val="dk1"/>
                </a:solidFill>
              </a:rPr>
              <a:t>In closed world models, all new facts are assumed false until verified against our model of accepted facts.  Epistemically, the causes problems as facts aren’t really “proven,” they are simply unrefuted.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Open World:  </a:t>
            </a:r>
            <a:r>
              <a:rPr lang="en-US">
                <a:solidFill>
                  <a:schemeClr val="dk1"/>
                </a:solidFill>
              </a:rPr>
              <a:t>In an open-world model, all new tuples are accepted as true, unless they run afoul of a previously accepted fact.  This leads to a different problem in that a falsehood can be accepted for a long time until specifically refuted.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•There is a further problem.  Neither open-world nor closed-world models are capable of dealing with editorials or satire.</a:t>
            </a:r>
            <a:endParaRPr>
              <a:solidFill>
                <a:schemeClr val="dk1"/>
              </a:solidFill>
            </a:endParaRPr>
          </a:p>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8722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Look at the top two graphs.  The first represents “unconfirmed” news.  Unconfirmed news is “rediscovered” because bots and other accounts attempting to conduct influence operations will re-amplify messages to keep them in the public awareness.  By comparison, real news is introduced in the normal cycle, is accepted as true, and is not re-amplified beyond its initial peak.</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Moving onto the bottom graphs, fake news spread farther, faster, and more widely than true news.  There is a deliberate attempt to re-introduce the narrative to as wide an audience as possible.  This leads to a broader cascade depth and breadth.</a:t>
            </a: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Every time a message is re-amplified, it will reach new audience members.  Those members will comment, share, or like reaching other people that had previously not seen the message.</a:t>
            </a:r>
            <a:endParaRPr dirty="0">
              <a:solidFill>
                <a:schemeClr val="dk1"/>
              </a:solidFill>
            </a:endParaRPr>
          </a:p>
          <a:p>
            <a:pPr marL="0" lvl="0" indent="0" algn="l" rtl="0">
              <a:lnSpc>
                <a:spcPct val="115000"/>
              </a:lnSpc>
              <a:spcBef>
                <a:spcPts val="0"/>
              </a:spcBef>
              <a:spcAft>
                <a:spcPts val="0"/>
              </a:spcAft>
              <a:buSzPts val="1100"/>
              <a:buNone/>
            </a:pP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a:t>
            </a:r>
            <a:r>
              <a:rPr lang="en-US" b="1" dirty="0">
                <a:solidFill>
                  <a:schemeClr val="dk1"/>
                </a:solidFill>
              </a:rPr>
              <a:t>Epidemic diffusion models:</a:t>
            </a:r>
            <a:r>
              <a:rPr lang="en-US" dirty="0">
                <a:solidFill>
                  <a:schemeClr val="dk1"/>
                </a:solidFill>
              </a:rPr>
              <a:t> Are used by health professional to track infectious diseases.  In this model:</a:t>
            </a: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•S is a subject (in the case, a person)</a:t>
            </a: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•I is a subject that has been “infected” and believe false information.</a:t>
            </a: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a:t>
            </a:r>
            <a:r>
              <a:rPr lang="en-US" dirty="0" err="1">
                <a:solidFill>
                  <a:schemeClr val="dk1"/>
                </a:solidFill>
              </a:rPr>
              <a:t>Rc</a:t>
            </a:r>
            <a:r>
              <a:rPr lang="en-US" dirty="0">
                <a:solidFill>
                  <a:schemeClr val="dk1"/>
                </a:solidFill>
              </a:rPr>
              <a:t>:  Is the rate of contact a subject has with a piece of false information.</a:t>
            </a: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a:t>
            </a:r>
            <a:r>
              <a:rPr lang="en-US" dirty="0" err="1">
                <a:solidFill>
                  <a:schemeClr val="dk1"/>
                </a:solidFill>
              </a:rPr>
              <a:t>Rf</a:t>
            </a:r>
            <a:r>
              <a:rPr lang="en-US" dirty="0">
                <a:solidFill>
                  <a:schemeClr val="dk1"/>
                </a:solidFill>
              </a:rPr>
              <a:t>:  Is the “infection” rate.  The rate at which a person becomes “infected” with false information.</a:t>
            </a: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a:t>
            </a:r>
            <a:r>
              <a:rPr lang="en-US" dirty="0" err="1">
                <a:solidFill>
                  <a:schemeClr val="dk1"/>
                </a:solidFill>
              </a:rPr>
              <a:t>Rc</a:t>
            </a:r>
            <a:r>
              <a:rPr lang="en-US" dirty="0">
                <a:solidFill>
                  <a:schemeClr val="dk1"/>
                </a:solidFill>
              </a:rPr>
              <a:t>:  Is the rate at which someone is “cured.”  They no longer believe the false information.  They address their own retweets, likes, etc. by deleting their original post or stating a change in position.</a:t>
            </a:r>
            <a:endParaRPr dirty="0">
              <a:solidFill>
                <a:schemeClr val="dk1"/>
              </a:solidFill>
            </a:endParaRPr>
          </a:p>
          <a:p>
            <a:pPr marL="0" lvl="0" indent="0" algn="l" rtl="0">
              <a:lnSpc>
                <a:spcPct val="115000"/>
              </a:lnSpc>
              <a:spcBef>
                <a:spcPts val="0"/>
              </a:spcBef>
              <a:spcAft>
                <a:spcPts val="0"/>
              </a:spcAft>
              <a:buSzPts val="1100"/>
              <a:buNone/>
            </a:pPr>
            <a:r>
              <a:rPr lang="en-US" dirty="0">
                <a:solidFill>
                  <a:schemeClr val="dk1"/>
                </a:solidFill>
              </a:rPr>
              <a:t>•The problem with this model is that we don’t understand the catalyst that forces a state change.  We’re contacted by false information all the time.  What was it about the last message that forced a change in belief?</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Reference:  </a:t>
            </a:r>
            <a:r>
              <a:rPr lang="en-US" dirty="0" err="1">
                <a:solidFill>
                  <a:schemeClr val="dk1"/>
                </a:solidFill>
              </a:rPr>
              <a:t>Xinyi</a:t>
            </a:r>
            <a:r>
              <a:rPr lang="en-US" dirty="0">
                <a:solidFill>
                  <a:schemeClr val="dk1"/>
                </a:solidFill>
              </a:rPr>
              <a:t> Zhou and Reza </a:t>
            </a:r>
            <a:r>
              <a:rPr lang="en-US" dirty="0" err="1">
                <a:solidFill>
                  <a:schemeClr val="dk1"/>
                </a:solidFill>
              </a:rPr>
              <a:t>Zafarani</a:t>
            </a:r>
            <a:r>
              <a:rPr lang="en-US" dirty="0">
                <a:solidFill>
                  <a:schemeClr val="dk1"/>
                </a:solidFill>
              </a:rPr>
              <a:t>. 2018. Fake News: A Survey of Research, Detection Methods, and Opportunities. ACM </a:t>
            </a:r>
            <a:r>
              <a:rPr lang="en-US" dirty="0" err="1">
                <a:solidFill>
                  <a:schemeClr val="dk1"/>
                </a:solidFill>
              </a:rPr>
              <a:t>Comput</a:t>
            </a:r>
            <a:r>
              <a:rPr lang="en-US" dirty="0">
                <a:solidFill>
                  <a:schemeClr val="dk1"/>
                </a:solidFill>
              </a:rPr>
              <a:t>. </a:t>
            </a:r>
            <a:r>
              <a:rPr lang="en-US" dirty="0" err="1">
                <a:solidFill>
                  <a:schemeClr val="dk1"/>
                </a:solidFill>
              </a:rPr>
              <a:t>Surv</a:t>
            </a:r>
            <a:r>
              <a:rPr lang="en-US" dirty="0">
                <a:solidFill>
                  <a:schemeClr val="dk1"/>
                </a:solidFill>
              </a:rPr>
              <a:t>. 1, 1 (December 2018), 40 pages.</a:t>
            </a:r>
            <a:endParaRPr dirty="0">
              <a:solidFill>
                <a:schemeClr val="dk1"/>
              </a:solidFill>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33665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All of the existing models have their own unique challenges.  They also have a lot of challenges in common.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Computational Power:</a:t>
            </a:r>
            <a:r>
              <a:rPr lang="en-US">
                <a:solidFill>
                  <a:schemeClr val="dk1"/>
                </a:solidFill>
              </a:rPr>
              <a:t>  There are no more IP connected devices on the Internet than there are people on the planet.  This is only going to get worse.  When you look at the tremendous amount of information that traverses the Internet at any given point in time, you quickly realize that we will </a:t>
            </a:r>
            <a:r>
              <a:rPr lang="en-US" u="sng">
                <a:solidFill>
                  <a:schemeClr val="dk1"/>
                </a:solidFill>
              </a:rPr>
              <a:t>never</a:t>
            </a:r>
            <a:r>
              <a:rPr lang="en-US">
                <a:solidFill>
                  <a:schemeClr val="dk1"/>
                </a:solidFill>
              </a:rPr>
              <a:t> have the computational power to verify all of it - regardless of the model used.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Speed of Analysis:</a:t>
            </a:r>
            <a:r>
              <a:rPr lang="en-US">
                <a:solidFill>
                  <a:schemeClr val="dk1"/>
                </a:solidFill>
              </a:rPr>
              <a:t>  Even if we have the computational power to verify all information on the Internet,, it will take time.  In that time, how many people will have seen and been infected by the false information?  To how many people will they proliferate the message?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Systems theory and emergence of characteristics:</a:t>
            </a:r>
            <a:r>
              <a:rPr lang="en-US">
                <a:solidFill>
                  <a:schemeClr val="dk1"/>
                </a:solidFill>
              </a:rPr>
              <a:t>  We don’t understand why any given tweet, post, or story “infects” a person with misinformation.  System theory tells us that the whole is greater than the sum of its parts.  What happens when someone is infected with misinformation and they’ve seen a post, a video, a news story, a blog, and heard a podcast all claiming the same “fact.”  How much harder is it to “cure” a person now?</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Cognitive Dissonance:</a:t>
            </a:r>
            <a:r>
              <a:rPr lang="en-US">
                <a:solidFill>
                  <a:schemeClr val="dk1"/>
                </a:solidFill>
              </a:rPr>
              <a:t>  We tend to believe “facts” that are aligned with our bias, whether based on experience or belief.  If misinformation plays to our bias, we’re far more likely to believe that misinformation than we are to believe a fact that disagrees with our bias.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Cognitive Friction:</a:t>
            </a:r>
            <a:r>
              <a:rPr lang="en-US">
                <a:solidFill>
                  <a:schemeClr val="dk1"/>
                </a:solidFill>
              </a:rPr>
              <a:t>  Once someone has adopted a view, they’re entrenched.  It’s much harder to convince someone that their current view is “wrong.”  We have a social and psychological resistance to it.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https://www.visualcapitalist.com/wp-content/uploads/2018/05/internet-minute-share2.jpg</a:t>
            </a:r>
            <a:endParaRPr sz="1600">
              <a:solidFill>
                <a:schemeClr val="dk1"/>
              </a:solidFill>
            </a:endParaRPr>
          </a:p>
          <a:p>
            <a:pPr marL="0" lvl="0" indent="0" algn="l" rtl="0">
              <a:lnSpc>
                <a:spcPct val="100000"/>
              </a:lnSpc>
              <a:spcBef>
                <a:spcPts val="0"/>
              </a:spcBef>
              <a:spcAft>
                <a:spcPts val="0"/>
              </a:spcAft>
              <a:buSzPts val="1400"/>
              <a:buNone/>
            </a:pPr>
            <a:endParaRPr/>
          </a:p>
        </p:txBody>
      </p:sp>
      <p:sp>
        <p:nvSpPr>
          <p:cNvPr id="451" name="Google Shape;451;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517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50490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There are some content challenges.  Much like the “War of the Worlds” phenomenon, we are more likely to believe messages from “authoritative” sources that confirm our existing beliefs.  We tend to follow sources that agree with our cognitive bias and avoid dissenting opinions.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If you’re not familiar with that picture, a group called the “Yes Men” circulated this fake edition of the Washington Post in Washington DC’s Union Station in December 2018.  It was found at newsstands in coffee shops, handed out, and otherwise available  as people went to work in the DC area.  Clues were left that this was not the real Washington Post, yet it was so convincing that the actual Washington Post felt a need to post that this was not a real edition through their official social media.  This is the first time since World War II physical psychological operations products were distributed to the US populace.  Had this been done by a foreign nation-state, it would have violated the principles of the Westphalian model of a nation-state and could </a:t>
            </a:r>
            <a:r>
              <a:rPr lang="en-US" dirty="0" smtClean="0">
                <a:solidFill>
                  <a:schemeClr val="dk1"/>
                </a:solidFill>
              </a:rPr>
              <a:t>have </a:t>
            </a:r>
            <a:r>
              <a:rPr lang="en-US" dirty="0">
                <a:solidFill>
                  <a:schemeClr val="dk1"/>
                </a:solidFill>
              </a:rPr>
              <a:t>resulted in war.</a:t>
            </a:r>
            <a:endParaRPr dirty="0">
              <a:solidFill>
                <a:schemeClr val="dk1"/>
              </a:solidFill>
            </a:endParaRPr>
          </a:p>
          <a:p>
            <a:pPr marL="0" lvl="0" indent="0" algn="l" rtl="0">
              <a:lnSpc>
                <a:spcPct val="100000"/>
              </a:lnSpc>
              <a:spcBef>
                <a:spcPts val="0"/>
              </a:spcBef>
              <a:spcAft>
                <a:spcPts val="0"/>
              </a:spcAft>
              <a:buSzPts val="1400"/>
              <a:buNone/>
            </a:pPr>
            <a:endParaRPr dirty="0"/>
          </a:p>
        </p:txBody>
      </p:sp>
      <p:sp>
        <p:nvSpPr>
          <p:cNvPr id="461" name="Google Shape;461;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5948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Image: http://www.quadrinhorama.com.br/</a:t>
            </a:r>
            <a:endParaRPr/>
          </a:p>
        </p:txBody>
      </p:sp>
    </p:spTree>
    <p:extLst>
      <p:ext uri="{BB962C8B-B14F-4D97-AF65-F5344CB8AC3E}">
        <p14:creationId xmlns:p14="http://schemas.microsoft.com/office/powerpoint/2010/main" val="1914544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08413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8" name="Google Shape;488;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Specifically, support to ideas for ISAO/ Interpol units.  We can’t have things like misinformation Interpol without ways of sharing information quickly between organisations.</a:t>
            </a:r>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rPr>
              <a:t>https://www.isao.org/information-sharing-groups/enrollment/</a:t>
            </a:r>
            <a:endParaRPr>
              <a:solidFill>
                <a:schemeClr val="dk1"/>
              </a:solidFil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https://www.dhs.gov/cisa/information-sharing-and-analysis-organizations-isaos</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image: https://www.dhs.gov/sites/default/files/publications/ISC-PPD-21-Implementation-White-Paper-2015-508.pdf</a:t>
            </a:r>
            <a:endParaRPr/>
          </a:p>
        </p:txBody>
      </p:sp>
    </p:spTree>
    <p:extLst>
      <p:ext uri="{BB962C8B-B14F-4D97-AF65-F5344CB8AC3E}">
        <p14:creationId xmlns:p14="http://schemas.microsoft.com/office/powerpoint/2010/main" val="756898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5" name="Google Shape;495;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a:ea typeface="Arial"/>
                <a:cs typeface="Arial"/>
                <a:sym typeface="Arial"/>
              </a:rPr>
              <a:t>There are still a lot of bots out there, but tactics, techniques and procedures are changing rapidly: we’re starting to see an early-</a:t>
            </a:r>
            <a:r>
              <a:rPr lang="en-US" sz="1200" dirty="0" err="1">
                <a:latin typeface="Arial"/>
                <a:ea typeface="Arial"/>
                <a:cs typeface="Arial"/>
                <a:sym typeface="Arial"/>
              </a:rPr>
              <a:t>infosec</a:t>
            </a:r>
            <a:r>
              <a:rPr lang="en-US" sz="1200" dirty="0">
                <a:latin typeface="Arial"/>
                <a:ea typeface="Arial"/>
                <a:cs typeface="Arial"/>
                <a:sym typeface="Arial"/>
              </a:rPr>
              <a:t>-style split into script-kiddie style crude botnets and more carefully crafted responsive bots. </a:t>
            </a:r>
            <a:endParaRPr dirty="0"/>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I’ve </a:t>
            </a:r>
            <a:r>
              <a:rPr lang="en-US" sz="1100" dirty="0" smtClean="0">
                <a:solidFill>
                  <a:schemeClr val="dk1"/>
                </a:solidFill>
              </a:rPr>
              <a:t>(SJT) been </a:t>
            </a:r>
            <a:r>
              <a:rPr lang="en-US" sz="1100" dirty="0">
                <a:solidFill>
                  <a:schemeClr val="dk1"/>
                </a:solidFill>
              </a:rPr>
              <a:t>talking about misinformation for a while now.  And in that time, there’s been a lot of “admiring the problem” and not so much action. But there is action.  You just have to look for it.  There’s work against financially-motivated misinformation at the architecture and passive </a:t>
            </a:r>
            <a:r>
              <a:rPr lang="en-US" sz="1100" dirty="0" err="1">
                <a:solidFill>
                  <a:schemeClr val="dk1"/>
                </a:solidFill>
              </a:rPr>
              <a:t>defence</a:t>
            </a:r>
            <a:r>
              <a:rPr lang="en-US" sz="1100" dirty="0">
                <a:solidFill>
                  <a:schemeClr val="dk1"/>
                </a:solidFill>
              </a:rPr>
              <a:t> levels - </a:t>
            </a:r>
            <a:r>
              <a:rPr lang="en-US" sz="1100" dirty="0" smtClean="0">
                <a:solidFill>
                  <a:schemeClr val="dk1"/>
                </a:solidFill>
              </a:rPr>
              <a:t>I(SJT) </a:t>
            </a:r>
            <a:r>
              <a:rPr lang="en-US" sz="1100" dirty="0">
                <a:solidFill>
                  <a:schemeClr val="dk1"/>
                </a:solidFill>
              </a:rPr>
              <a:t>personally work half my time at the Global Disinformation Index, designing systems to estimate the probability of a domain containing financially-motivated misinformation, and have friends working hard against botnet spread.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Response against power-based misinformation generally needs to be faster, more coordinated, and has to take advantage of knowledge gained by many defenders across many different fields.  Action there includes daily bomb alerts at the new IRA building.  Macron’s team building email honeypots in case US election tactics were used against them too.  The Baltic Elves joining up with local media.  Botnet removal, but not real-time or across platforms. But we need a way to share the knowledge of what was tried, or worked against which tactics, to the people who can act at the time that they need to act.</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Image: SANS sliding scale of cyber security</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https://</a:t>
            </a:r>
            <a:r>
              <a:rPr lang="en-US" sz="1200" dirty="0" err="1">
                <a:latin typeface="Arial"/>
                <a:ea typeface="Arial"/>
                <a:cs typeface="Arial"/>
                <a:sym typeface="Arial"/>
              </a:rPr>
              <a:t>www.newyorker.com</a:t>
            </a:r>
            <a:r>
              <a:rPr lang="en-US" sz="1200" dirty="0">
                <a:latin typeface="Arial"/>
                <a:ea typeface="Arial"/>
                <a:cs typeface="Arial"/>
                <a:sym typeface="Arial"/>
              </a:rPr>
              <a:t>/magazine/2018/05/07/the-digital-vigilantes-who-hack-back</a:t>
            </a:r>
            <a:endParaRPr dirty="0"/>
          </a:p>
        </p:txBody>
      </p:sp>
    </p:spTree>
    <p:extLst>
      <p:ext uri="{BB962C8B-B14F-4D97-AF65-F5344CB8AC3E}">
        <p14:creationId xmlns:p14="http://schemas.microsoft.com/office/powerpoint/2010/main" val="1734575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And they’re all using different models and terminologies to address the same issue</a:t>
            </a:r>
            <a:endParaRPr/>
          </a:p>
        </p:txBody>
      </p:sp>
    </p:spTree>
    <p:extLst>
      <p:ext uri="{BB962C8B-B14F-4D97-AF65-F5344CB8AC3E}">
        <p14:creationId xmlns:p14="http://schemas.microsoft.com/office/powerpoint/2010/main" val="1973594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 name="Google Shape;509;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The quote is from the CredCo paper on misinfosec standards.  A mixed team of academics, government, industry from multiple disciplines took a long time to agree on this definition. </a:t>
            </a:r>
            <a:endParaRPr/>
          </a:p>
        </p:txBody>
      </p:sp>
    </p:spTree>
    <p:extLst>
      <p:ext uri="{BB962C8B-B14F-4D97-AF65-F5344CB8AC3E}">
        <p14:creationId xmlns:p14="http://schemas.microsoft.com/office/powerpoint/2010/main" val="149798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38664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29566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 In this talk, we’re going to focus on power-motivated misinformation, using this handy graphic. </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We have three main groups of people in this world: the creators of misinformation (‘attackers’), the people trying to counter them (‘defenders’), and the targets of the misinformation (‘populations’).  Attackers create incidents (e.g. Macrongate), which often form part of longer-term campaigns (e.g. destabilize French politics). Human communication is generally at the level of stories, or narration: we tell each other stories about the world, as gists or memes. And to tell these stories, we need artefacts: the users, tweets, images etc that are visible in each attack.   Whilst the attacker sees the whole of the pyramid from the top down, the defender usually sees it from the bottom up, working back from artefacts to understand incidents and campaigns, unless they’re lucky enough to have good insider information or intelligence.  Most current misinformation work is at the artifact level, although there has been narrative (story) level work happening recently. </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100"/>
              <a:buNone/>
            </a:pPr>
            <a:r>
              <a:rPr lang="en-US" sz="1100">
                <a:solidFill>
                  <a:schemeClr val="dk1"/>
                </a:solidFill>
              </a:rPr>
              <a:t>When you look at that pyramid, those layers aren’t just about information - they’re also about action.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We’ll revisit this pyramid again. </a:t>
            </a:r>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p:txBody>
      </p:sp>
    </p:spTree>
    <p:extLst>
      <p:ext uri="{BB962C8B-B14F-4D97-AF65-F5344CB8AC3E}">
        <p14:creationId xmlns:p14="http://schemas.microsoft.com/office/powerpoint/2010/main" val="184803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As with many technologies, long before crossing over into the private sector, large-scale influence was primarily used by nation-states for military and political purposes, so we will take a look at these roots and how they translate into a business context. The central importance of psychology and social manipulation in warfare was recognized by Clausewitz, Sun Tzu, and Machiavelli.  Clausewitz’s observation is particularly relevant: War is not about breaking things and hurting people; winning a war is about affecting your opponent’s will. It’s about changing their minds.</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44" name="Google Shape;24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83368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 name="Google Shape;549;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STIX (Structured Threat Information eXpression) model, used by government and industry</a:t>
            </a:r>
            <a:endParaRPr/>
          </a:p>
        </p:txBody>
      </p:sp>
    </p:spTree>
    <p:extLst>
      <p:ext uri="{BB962C8B-B14F-4D97-AF65-F5344CB8AC3E}">
        <p14:creationId xmlns:p14="http://schemas.microsoft.com/office/powerpoint/2010/main" val="412776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6" name="Google Shape;556;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a:ea typeface="Arial"/>
                <a:cs typeface="Arial"/>
                <a:sym typeface="Arial"/>
              </a:rPr>
              <a:t>The cyber attack model (top), with its extension, the </a:t>
            </a:r>
            <a:r>
              <a:rPr lang="en-US" sz="1200" dirty="0" smtClean="0">
                <a:latin typeface="Arial"/>
                <a:ea typeface="Arial"/>
                <a:cs typeface="Arial"/>
                <a:sym typeface="Arial"/>
              </a:rPr>
              <a:t>MITRE ATT&amp;CK </a:t>
            </a:r>
            <a:r>
              <a:rPr lang="en-US" sz="1200" dirty="0">
                <a:latin typeface="Arial"/>
                <a:ea typeface="Arial"/>
                <a:cs typeface="Arial"/>
                <a:sym typeface="Arial"/>
              </a:rPr>
              <a:t>model (bottom) looked promising.  </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Misinformation has rapid feedback, can target quickly… </a:t>
            </a:r>
            <a:endParaRPr dirty="0"/>
          </a:p>
          <a:p>
            <a:pPr marL="0" lvl="0" indent="0" algn="l" rtl="0">
              <a:lnSpc>
                <a:spcPct val="100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r>
              <a:rPr lang="en-US" sz="1200" dirty="0">
                <a:latin typeface="Arial"/>
                <a:ea typeface="Arial"/>
                <a:cs typeface="Arial"/>
                <a:sym typeface="Arial"/>
              </a:rPr>
              <a:t>ATT&amp;CK phases:</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Persistence – Any access, action, or configuration change to a system that gives an adversary a persistent presence on that system. Adversaries will often need to maintain access to systems through interruptions such as system restarts, loss of credentials, or other failures.</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Privilege Escalation – The result of techniques that cause an adversary to obtain a higher level of permissions on a system or network. Certain tools or actions require a higher level of privilege to work and are likely necessary at many points throughout a remote operation.</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Defense Evasion – Techniques an adversary may use for the purpose of evading detection or avoiding other defenses.</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Credential Access – Techniques resulting in the access of, or control over, system, domain, or service credentials that are used within an enterprise environment.</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Discovery – Techniques that allow an adversary to gain knowledge about a system and its internal network.</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Lateral Movement – Techniques that enable an adversary to access and control remote systems on a network. Often the next step for lateral movement is remote execution of tools introduced by an adversary.</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Execution – Techniques that result in execution of adversary-controlled code on a local or remote system.</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Collection – Techniques used to identify and gather information, such as sensitive files, from a target network prior to exfiltration.</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Exfiltration – Techniques and attributes that result or aid in an adversary removing files and information from a target network. This category also covers locations on a system or network where an adversary may look for information to </a:t>
            </a:r>
            <a:r>
              <a:rPr lang="en-US" sz="1200" dirty="0" err="1">
                <a:latin typeface="Arial"/>
                <a:ea typeface="Arial"/>
                <a:cs typeface="Arial"/>
                <a:sym typeface="Arial"/>
              </a:rPr>
              <a:t>exfiltrate</a:t>
            </a:r>
            <a:r>
              <a:rPr lang="en-US" sz="1200" dirty="0">
                <a:latin typeface="Arial"/>
                <a:ea typeface="Arial"/>
                <a:cs typeface="Arial"/>
                <a:sym typeface="Arial"/>
              </a:rPr>
              <a:t>.</a:t>
            </a:r>
            <a:endParaRPr dirty="0"/>
          </a:p>
          <a:p>
            <a:pPr marL="0" lvl="0" indent="0" algn="l" rtl="0">
              <a:lnSpc>
                <a:spcPct val="100000"/>
              </a:lnSpc>
              <a:spcBef>
                <a:spcPts val="0"/>
              </a:spcBef>
              <a:spcAft>
                <a:spcPts val="0"/>
              </a:spcAft>
              <a:buSzPts val="1400"/>
              <a:buNone/>
            </a:pPr>
            <a:r>
              <a:rPr lang="en-US" sz="1200" dirty="0">
                <a:latin typeface="Arial"/>
                <a:ea typeface="Arial"/>
                <a:cs typeface="Arial"/>
                <a:sym typeface="Arial"/>
              </a:rPr>
              <a:t>• Command and Control – Techniques and attributes of how adversaries communicate with systems under their control within a target network. Examples include using legitimate protocols such as HTTP to carry C2 information.</a:t>
            </a:r>
            <a:endParaRPr dirty="0"/>
          </a:p>
        </p:txBody>
      </p:sp>
    </p:spTree>
    <p:extLst>
      <p:ext uri="{BB962C8B-B14F-4D97-AF65-F5344CB8AC3E}">
        <p14:creationId xmlns:p14="http://schemas.microsoft.com/office/powerpoint/2010/main" val="1424268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Mapping phases to techniques - really useful</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Each Tactic stage has a pick-list of Techniques - really useful</a:t>
            </a:r>
            <a:endParaRPr/>
          </a:p>
        </p:txBody>
      </p:sp>
    </p:spTree>
    <p:extLst>
      <p:ext uri="{BB962C8B-B14F-4D97-AF65-F5344CB8AC3E}">
        <p14:creationId xmlns:p14="http://schemas.microsoft.com/office/powerpoint/2010/main" val="1911759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49241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7806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STIX /TAXII works for this, makes sense</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 and we have to start filling these out… </a:t>
            </a:r>
            <a:endParaRPr/>
          </a:p>
        </p:txBody>
      </p:sp>
    </p:spTree>
    <p:extLst>
      <p:ext uri="{BB962C8B-B14F-4D97-AF65-F5344CB8AC3E}">
        <p14:creationId xmlns:p14="http://schemas.microsoft.com/office/powerpoint/2010/main" val="42999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TODO: Ways, means, ends in here</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Lots of secondary questions, e.g. what artifacts are they likely to leave when they do it?</a:t>
            </a:r>
            <a:endParaRPr/>
          </a:p>
        </p:txBody>
      </p:sp>
    </p:spTree>
    <p:extLst>
      <p:ext uri="{BB962C8B-B14F-4D97-AF65-F5344CB8AC3E}">
        <p14:creationId xmlns:p14="http://schemas.microsoft.com/office/powerpoint/2010/main" val="982906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The MisinfosecWG team is writing a misinformation equivalent to the ATT&amp;CK TTP framework. This is what we’re aiming at: a populated framework, where you can click on a technique and get details about what it is, who uses it, and which counters are available for it. </a:t>
            </a:r>
            <a:endParaRPr/>
          </a:p>
        </p:txBody>
      </p:sp>
    </p:spTree>
    <p:extLst>
      <p:ext uri="{BB962C8B-B14F-4D97-AF65-F5344CB8AC3E}">
        <p14:creationId xmlns:p14="http://schemas.microsoft.com/office/powerpoint/2010/main" val="135497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3" name="Google Shape;613;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511702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60d31dd3f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60d31dd3f4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12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Many of you may wonder why this is getting talked about at a cyber conference.  The problem is that cyber is not a noun, it’s an adjective.  Historically, the US Department of Defense would talk about Information Operations having five pillars:  PYSOPS, Computer Network Operations Electronic Warfare, Military Deception, and Operational Security.  When most people say “cyber” they usually mean a combination of two or more of these pillars.  These days, most information warfare - or influence operations - are enabled by computer network operations or operational security.</a:t>
            </a:r>
            <a:endParaRPr/>
          </a:p>
        </p:txBody>
      </p:sp>
      <p:sp>
        <p:nvSpPr>
          <p:cNvPr id="253" name="Google Shape;25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02520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6" name="Google Shape;626;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05750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632621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0" name="Google Shape;640;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Arial"/>
                <a:ea typeface="Arial"/>
                <a:cs typeface="Arial"/>
                <a:sym typeface="Arial"/>
              </a:rPr>
              <a:t>https://medium.com/s/story/the-trolls-within-how-russian-information-operations-infiltrated-online-communities-691fb969b9e4</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https://medium.com/dfrlab/digitalsherlocks/home</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https://medium.com/@josh_emerson/ira-midterms-part-two-collection-of-russian-troll-factory-instagram-memes-5b3492108aa6</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https://twitter.com/conspirator0/status/1098987451320659968</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https://twitter.com/r0zetta (Andy Patel)</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@fs0c131y (Elliot Alderson)</a:t>
            </a:r>
            <a:endParaRPr/>
          </a:p>
          <a:p>
            <a:pPr marL="0" lvl="0" indent="0" algn="l" rtl="0">
              <a:lnSpc>
                <a:spcPct val="100000"/>
              </a:lnSpc>
              <a:spcBef>
                <a:spcPts val="0"/>
              </a:spcBef>
              <a:spcAft>
                <a:spcPts val="0"/>
              </a:spcAft>
              <a:buSzPts val="1400"/>
              <a:buNone/>
            </a:pPr>
            <a:r>
              <a:rPr lang="en-US" sz="1200">
                <a:latin typeface="Arial"/>
                <a:ea typeface="Arial"/>
                <a:cs typeface="Arial"/>
                <a:sym typeface="Arial"/>
              </a:rPr>
              <a:t>https://www.iwr.ai/voterfraud/index.html</a:t>
            </a:r>
            <a:endParaRPr/>
          </a:p>
        </p:txBody>
      </p:sp>
    </p:spTree>
    <p:extLst>
      <p:ext uri="{BB962C8B-B14F-4D97-AF65-F5344CB8AC3E}">
        <p14:creationId xmlns:p14="http://schemas.microsoft.com/office/powerpoint/2010/main" val="1100661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3392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41616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solidFill>
                  <a:schemeClr val="dk1"/>
                </a:solidFill>
              </a:rPr>
              <a:t>“Psyops is what it’s called when the government does it - misinformation is the nicer, more genteel term for this” In most cases, the desired effect of cyberspace operations isn’t on a computer - it’s on the person at the other end of the computer.  These operations serve to have the target person make a decision based advantageous to us based on information that we present to them through their computers and networks.</a:t>
            </a:r>
            <a:endParaRPr/>
          </a:p>
        </p:txBody>
      </p:sp>
      <p:sp>
        <p:nvSpPr>
          <p:cNvPr id="283" name="Google Shape;28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4489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Westphalian definition of a nation state is based on sovereignty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Come into existence at end of 30 years war where over 8 million died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Is the basis for modern international discourse</a:t>
            </a:r>
            <a:endParaRPr/>
          </a:p>
        </p:txBody>
      </p:sp>
      <p:sp>
        <p:nvSpPr>
          <p:cNvPr id="293" name="Google Shape;293;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67513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In military and political theory, nations have these “levers” they can pull on to influence other nations. These levers are collectively referred to as DIME:  Diplomatic, Informational, Military, and Economic.</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Usually referred to as the DIME model</a:t>
            </a:r>
            <a:endParaRPr/>
          </a:p>
        </p:txBody>
      </p:sp>
      <p:sp>
        <p:nvSpPr>
          <p:cNvPr id="302" name="Google Shape;302;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6518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In the business world, “Diplomatic” translates to your business deals and strategic partnerships. “Informational” translates to PR &amp; advertising. “Military” doesn’t completely translate, at least not yet, but it does have an analogue in aggressive activities such as hostile takeovers, industrial espionage and </a:t>
            </a:r>
            <a:r>
              <a:rPr lang="en-US" dirty="0" smtClean="0">
                <a:solidFill>
                  <a:schemeClr val="dk1"/>
                </a:solidFill>
              </a:rPr>
              <a:t>strategic</a:t>
            </a:r>
            <a:r>
              <a:rPr lang="en-US" baseline="0" dirty="0" smtClean="0">
                <a:solidFill>
                  <a:schemeClr val="dk1"/>
                </a:solidFill>
              </a:rPr>
              <a:t> acquisition and enforcement of intellectual property</a:t>
            </a:r>
            <a:r>
              <a:rPr lang="en-US" dirty="0" smtClean="0">
                <a:solidFill>
                  <a:schemeClr val="dk1"/>
                </a:solidFill>
              </a:rPr>
              <a:t>. </a:t>
            </a:r>
            <a:r>
              <a:rPr lang="en-US" dirty="0">
                <a:solidFill>
                  <a:schemeClr val="dk1"/>
                </a:solidFill>
              </a:rPr>
              <a:t>“Economic influence” translates to capital investments, research and development, and investments. </a:t>
            </a:r>
            <a:r>
              <a:rPr lang="en-US" dirty="0" smtClean="0">
                <a:solidFill>
                  <a:schemeClr val="dk1"/>
                </a:solidFill>
              </a:rPr>
              <a:t>Apple's infringement</a:t>
            </a:r>
            <a:r>
              <a:rPr lang="en-US" baseline="0" dirty="0" smtClean="0">
                <a:solidFill>
                  <a:schemeClr val="dk1"/>
                </a:solidFill>
              </a:rPr>
              <a:t> lawsuit of </a:t>
            </a:r>
            <a:r>
              <a:rPr lang="en-US" dirty="0" smtClean="0">
                <a:solidFill>
                  <a:schemeClr val="dk1"/>
                </a:solidFill>
              </a:rPr>
              <a:t>Samsung </a:t>
            </a:r>
            <a:r>
              <a:rPr lang="en-US" dirty="0">
                <a:solidFill>
                  <a:schemeClr val="dk1"/>
                </a:solidFill>
              </a:rPr>
              <a:t>is </a:t>
            </a:r>
            <a:r>
              <a:rPr lang="en-US" dirty="0" smtClean="0">
                <a:solidFill>
                  <a:schemeClr val="dk1"/>
                </a:solidFill>
              </a:rPr>
              <a:t>an example of the former and their </a:t>
            </a:r>
            <a:r>
              <a:rPr lang="en-US" dirty="0">
                <a:solidFill>
                  <a:schemeClr val="dk1"/>
                </a:solidFill>
              </a:rPr>
              <a:t>strategic </a:t>
            </a:r>
            <a:r>
              <a:rPr lang="en-US" dirty="0" smtClean="0">
                <a:solidFill>
                  <a:schemeClr val="dk1"/>
                </a:solidFill>
              </a:rPr>
              <a:t>purchase</a:t>
            </a:r>
            <a:r>
              <a:rPr lang="en-US" baseline="0" dirty="0" smtClean="0">
                <a:solidFill>
                  <a:schemeClr val="dk1"/>
                </a:solidFill>
              </a:rPr>
              <a:t> of </a:t>
            </a:r>
            <a:r>
              <a:rPr lang="en-US" dirty="0" smtClean="0">
                <a:solidFill>
                  <a:schemeClr val="dk1"/>
                </a:solidFill>
              </a:rPr>
              <a:t>Intel’s </a:t>
            </a:r>
            <a:r>
              <a:rPr lang="en-US" dirty="0">
                <a:solidFill>
                  <a:schemeClr val="dk1"/>
                </a:solidFill>
              </a:rPr>
              <a:t>5G modem </a:t>
            </a:r>
            <a:r>
              <a:rPr lang="en-US" dirty="0" smtClean="0">
                <a:solidFill>
                  <a:schemeClr val="dk1"/>
                </a:solidFill>
              </a:rPr>
              <a:t>business of the latter; </a:t>
            </a:r>
            <a:r>
              <a:rPr lang="en-US" dirty="0">
                <a:solidFill>
                  <a:schemeClr val="dk1"/>
                </a:solidFill>
              </a:rPr>
              <a:t>among other reasons, they probably want to retain their ability to compete with Huawei.</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So the instruments of influence are relevant and available to business. They’re available to prop up your own business and to attack your competitors.</a:t>
            </a:r>
            <a:endParaRPr dirty="0">
              <a:solidFill>
                <a:schemeClr val="dk1"/>
              </a:solidFill>
            </a:endParaRPr>
          </a:p>
          <a:p>
            <a:pPr marL="0" lvl="0" indent="0" algn="l" rtl="0">
              <a:lnSpc>
                <a:spcPct val="100000"/>
              </a:lnSpc>
              <a:spcBef>
                <a:spcPts val="0"/>
              </a:spcBef>
              <a:spcAft>
                <a:spcPts val="0"/>
              </a:spcAft>
              <a:buSzPts val="1400"/>
              <a:buNone/>
            </a:pPr>
            <a:endParaRPr dirty="0"/>
          </a:p>
        </p:txBody>
      </p:sp>
      <p:sp>
        <p:nvSpPr>
          <p:cNvPr id="319" name="Google Shape;319;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40383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https://www.schneier.com/blog/archives/2018/11/information_att.html?fbclid=IwAR3l6zYAWUmzdkPwWbX6Kl-mbKPRG2gS25E5sSch_5celRUHfEaNTGerIRU</a:t>
            </a:r>
            <a:endParaRPr/>
          </a:p>
        </p:txBody>
      </p:sp>
      <p:sp>
        <p:nvSpPr>
          <p:cNvPr id="336" name="Google Shape;336;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08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spTree>
      <p:nvGrpSpPr>
        <p:cNvPr id="1" name="Shape 10"/>
        <p:cNvGrpSpPr/>
        <p:nvPr/>
      </p:nvGrpSpPr>
      <p:grpSpPr>
        <a:xfrm>
          <a:off x="0" y="0"/>
          <a:ext cx="0" cy="0"/>
          <a:chOff x="0" y="0"/>
          <a:chExt cx="0" cy="0"/>
        </a:xfrm>
      </p:grpSpPr>
      <p:pic>
        <p:nvPicPr>
          <p:cNvPr id="11" name="Google Shape;11;p2" descr="Picture 6"/>
          <p:cNvPicPr preferRelativeResize="0"/>
          <p:nvPr/>
        </p:nvPicPr>
        <p:blipFill rotWithShape="1">
          <a:blip r:embed="rId2">
            <a:alphaModFix/>
          </a:blip>
          <a:srcRect/>
          <a:stretch/>
        </p:blipFill>
        <p:spPr>
          <a:xfrm>
            <a:off x="3175" y="1785"/>
            <a:ext cx="12188825" cy="6856216"/>
          </a:xfrm>
          <a:prstGeom prst="rect">
            <a:avLst/>
          </a:prstGeom>
          <a:noFill/>
          <a:ln>
            <a:noFill/>
          </a:ln>
        </p:spPr>
      </p:pic>
      <p:sp>
        <p:nvSpPr>
          <p:cNvPr id="12" name="Google Shape;12;p2"/>
          <p:cNvSpPr txBox="1">
            <a:spLocks noGrp="1"/>
          </p:cNvSpPr>
          <p:nvPr>
            <p:ph type="title"/>
          </p:nvPr>
        </p:nvSpPr>
        <p:spPr>
          <a:xfrm>
            <a:off x="2476500" y="2716271"/>
            <a:ext cx="8683625" cy="2421466"/>
          </a:xfrm>
          <a:prstGeom prst="rect">
            <a:avLst/>
          </a:prstGeom>
          <a:noFill/>
          <a:ln>
            <a:noFill/>
          </a:ln>
        </p:spPr>
        <p:txBody>
          <a:bodyPr spcFirstLastPara="1" wrap="square" lIns="45700" tIns="45700" rIns="45700" bIns="45700" anchor="b" anchorCtr="0">
            <a:noAutofit/>
          </a:bodyPr>
          <a:lstStyle>
            <a:lvl1pPr lvl="0" algn="r">
              <a:lnSpc>
                <a:spcPct val="100000"/>
              </a:lnSpc>
              <a:spcBef>
                <a:spcPts val="0"/>
              </a:spcBef>
              <a:spcAft>
                <a:spcPts val="0"/>
              </a:spcAft>
              <a:buClr>
                <a:srgbClr val="FFFFFF"/>
              </a:buClr>
              <a:buSzPts val="4800"/>
              <a:buFont typeface="Arial"/>
              <a:buNone/>
              <a:defRPr sz="48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3" name="Google Shape;13;p2"/>
          <p:cNvSpPr txBox="1">
            <a:spLocks noGrp="1"/>
          </p:cNvSpPr>
          <p:nvPr>
            <p:ph type="body" idx="1"/>
          </p:nvPr>
        </p:nvSpPr>
        <p:spPr>
          <a:xfrm>
            <a:off x="2476500" y="5137736"/>
            <a:ext cx="8683625" cy="732841"/>
          </a:xfrm>
          <a:prstGeom prst="rect">
            <a:avLst/>
          </a:prstGeom>
          <a:noFill/>
          <a:ln>
            <a:noFill/>
          </a:ln>
        </p:spPr>
        <p:txBody>
          <a:bodyPr spcFirstLastPara="1" wrap="square" lIns="45700" tIns="45700" rIns="45700" bIns="45700" anchor="t" anchorCtr="0">
            <a:noAutofit/>
          </a:bodyPr>
          <a:lstStyle>
            <a:lvl1pPr marL="457200" lvl="0" indent="-228600" algn="r">
              <a:lnSpc>
                <a:spcPct val="100000"/>
              </a:lnSpc>
              <a:spcBef>
                <a:spcPts val="1000"/>
              </a:spcBef>
              <a:spcAft>
                <a:spcPts val="0"/>
              </a:spcAft>
              <a:buClr>
                <a:srgbClr val="FFFFFF"/>
              </a:buClr>
              <a:buSzPts val="1800"/>
              <a:buFont typeface="Arial"/>
              <a:buNone/>
              <a:defRPr cap="none"/>
            </a:lvl1pPr>
            <a:lvl2pPr marL="914400" lvl="1" indent="-228600" algn="r">
              <a:lnSpc>
                <a:spcPct val="100000"/>
              </a:lnSpc>
              <a:spcBef>
                <a:spcPts val="1000"/>
              </a:spcBef>
              <a:spcAft>
                <a:spcPts val="0"/>
              </a:spcAft>
              <a:buClr>
                <a:srgbClr val="FFFFFF"/>
              </a:buClr>
              <a:buSzPts val="1800"/>
              <a:buFont typeface="Arial"/>
              <a:buNone/>
              <a:defRPr cap="none"/>
            </a:lvl2pPr>
            <a:lvl3pPr marL="1371600" lvl="2" indent="-228600" algn="r">
              <a:lnSpc>
                <a:spcPct val="100000"/>
              </a:lnSpc>
              <a:spcBef>
                <a:spcPts val="1000"/>
              </a:spcBef>
              <a:spcAft>
                <a:spcPts val="0"/>
              </a:spcAft>
              <a:buClr>
                <a:srgbClr val="FFFFFF"/>
              </a:buClr>
              <a:buSzPts val="1800"/>
              <a:buFont typeface="Arial"/>
              <a:buNone/>
              <a:defRPr cap="none"/>
            </a:lvl3pPr>
            <a:lvl4pPr marL="1828800" lvl="3" indent="-228600" algn="r">
              <a:lnSpc>
                <a:spcPct val="100000"/>
              </a:lnSpc>
              <a:spcBef>
                <a:spcPts val="1000"/>
              </a:spcBef>
              <a:spcAft>
                <a:spcPts val="0"/>
              </a:spcAft>
              <a:buClr>
                <a:srgbClr val="FFFFFF"/>
              </a:buClr>
              <a:buSzPts val="1800"/>
              <a:buFont typeface="Arial"/>
              <a:buNone/>
              <a:defRPr cap="none"/>
            </a:lvl4pPr>
            <a:lvl5pPr marL="2286000" lvl="4" indent="-228600" algn="r">
              <a:lnSpc>
                <a:spcPct val="100000"/>
              </a:lnSpc>
              <a:spcBef>
                <a:spcPts val="1000"/>
              </a:spcBef>
              <a:spcAft>
                <a:spcPts val="0"/>
              </a:spcAft>
              <a:buClr>
                <a:srgbClr val="FFFFFF"/>
              </a:buClr>
              <a:buSzPts val="1800"/>
              <a:buFont typeface="Arial"/>
              <a:buNone/>
              <a:defRPr cap="none"/>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4" name="Google Shape;14;p2"/>
          <p:cNvSpPr txBox="1">
            <a:spLocks noGrp="1"/>
          </p:cNvSpPr>
          <p:nvPr>
            <p:ph type="sldNum" idx="12"/>
          </p:nvPr>
        </p:nvSpPr>
        <p:spPr>
          <a:xfrm>
            <a:off x="11779802" y="6555598"/>
            <a:ext cx="412200" cy="3024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Right with Caption">
  <p:cSld name="Picture Right with Caption">
    <p:spTree>
      <p:nvGrpSpPr>
        <p:cNvPr id="1" name="Shape 58"/>
        <p:cNvGrpSpPr/>
        <p:nvPr/>
      </p:nvGrpSpPr>
      <p:grpSpPr>
        <a:xfrm>
          <a:off x="0" y="0"/>
          <a:ext cx="0" cy="0"/>
          <a:chOff x="0" y="0"/>
          <a:chExt cx="0" cy="0"/>
        </a:xfrm>
      </p:grpSpPr>
      <p:pic>
        <p:nvPicPr>
          <p:cNvPr id="59" name="Google Shape;59;p11" descr="Picture 7"/>
          <p:cNvPicPr preferRelativeResize="0"/>
          <p:nvPr/>
        </p:nvPicPr>
        <p:blipFill rotWithShape="1">
          <a:blip r:embed="rId2">
            <a:alphaModFix/>
          </a:blip>
          <a:srcRect/>
          <a:stretch/>
        </p:blipFill>
        <p:spPr>
          <a:xfrm flipH="1">
            <a:off x="0" y="0"/>
            <a:ext cx="12188825" cy="6856215"/>
          </a:xfrm>
          <a:prstGeom prst="rect">
            <a:avLst/>
          </a:prstGeom>
          <a:noFill/>
          <a:ln>
            <a:noFill/>
          </a:ln>
        </p:spPr>
      </p:pic>
      <p:sp>
        <p:nvSpPr>
          <p:cNvPr id="60" name="Google Shape;60;p11"/>
          <p:cNvSpPr txBox="1">
            <a:spLocks noGrp="1"/>
          </p:cNvSpPr>
          <p:nvPr>
            <p:ph type="title"/>
          </p:nvPr>
        </p:nvSpPr>
        <p:spPr>
          <a:xfrm>
            <a:off x="6657974" y="995967"/>
            <a:ext cx="4848226" cy="1260002"/>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61" name="Google Shape;61;p11"/>
          <p:cNvSpPr>
            <a:spLocks noGrp="1"/>
          </p:cNvSpPr>
          <p:nvPr>
            <p:ph type="pic" idx="2"/>
          </p:nvPr>
        </p:nvSpPr>
        <p:spPr>
          <a:xfrm>
            <a:off x="727573" y="914400"/>
            <a:ext cx="5749427" cy="4818185"/>
          </a:xfrm>
          <a:prstGeom prst="rect">
            <a:avLst/>
          </a:prstGeom>
          <a:noFill/>
          <a:ln w="28575" cap="sq" cmpd="sng">
            <a:solidFill>
              <a:srgbClr val="0D2C3E"/>
            </a:solidFill>
            <a:prstDash val="solid"/>
            <a:miter lim="800000"/>
            <a:headEnd type="none" w="sm" len="sm"/>
            <a:tailEnd type="none" w="sm" len="sm"/>
          </a:ln>
          <a:effectLst>
            <a:outerShdw blurRad="63500"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62" name="Google Shape;62;p11"/>
          <p:cNvSpPr txBox="1">
            <a:spLocks noGrp="1"/>
          </p:cNvSpPr>
          <p:nvPr>
            <p:ph type="body" idx="1"/>
          </p:nvPr>
        </p:nvSpPr>
        <p:spPr>
          <a:xfrm>
            <a:off x="6657974" y="2255967"/>
            <a:ext cx="4848226" cy="3476618"/>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1000"/>
              </a:spcBef>
              <a:spcAft>
                <a:spcPts val="0"/>
              </a:spcAft>
              <a:buClr>
                <a:srgbClr val="FFFFFF"/>
              </a:buClr>
              <a:buSzPts val="1800"/>
              <a:buNone/>
              <a:defRPr/>
            </a:lvl1pPr>
            <a:lvl2pPr marL="914400" lvl="1" indent="-228600" algn="l">
              <a:lnSpc>
                <a:spcPct val="100000"/>
              </a:lnSpc>
              <a:spcBef>
                <a:spcPts val="1000"/>
              </a:spcBef>
              <a:spcAft>
                <a:spcPts val="0"/>
              </a:spcAft>
              <a:buClr>
                <a:srgbClr val="FFFFFF"/>
              </a:buClr>
              <a:buSzPts val="1800"/>
              <a:buNone/>
              <a:defRPr/>
            </a:lvl2pPr>
            <a:lvl3pPr marL="1371600" lvl="2" indent="-228600" algn="l">
              <a:lnSpc>
                <a:spcPct val="100000"/>
              </a:lnSpc>
              <a:spcBef>
                <a:spcPts val="1000"/>
              </a:spcBef>
              <a:spcAft>
                <a:spcPts val="0"/>
              </a:spcAft>
              <a:buClr>
                <a:srgbClr val="FFFFFF"/>
              </a:buClr>
              <a:buSzPts val="1800"/>
              <a:buNone/>
              <a:defRPr/>
            </a:lvl3pPr>
            <a:lvl4pPr marL="1828800" lvl="3" indent="-228600" algn="l">
              <a:lnSpc>
                <a:spcPct val="100000"/>
              </a:lnSpc>
              <a:spcBef>
                <a:spcPts val="1000"/>
              </a:spcBef>
              <a:spcAft>
                <a:spcPts val="0"/>
              </a:spcAft>
              <a:buClr>
                <a:srgbClr val="FFFFFF"/>
              </a:buClr>
              <a:buSzPts val="1800"/>
              <a:buNone/>
              <a:defRPr/>
            </a:lvl4pPr>
            <a:lvl5pPr marL="2286000" lvl="4" indent="-228600" algn="l">
              <a:lnSpc>
                <a:spcPct val="100000"/>
              </a:lnSpc>
              <a:spcBef>
                <a:spcPts val="1000"/>
              </a:spcBef>
              <a:spcAft>
                <a:spcPts val="0"/>
              </a:spcAft>
              <a:buClr>
                <a:srgbClr val="FFFFFF"/>
              </a:buClr>
              <a:buSzPts val="18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3" name="Google Shape;63;p11"/>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64"/>
        <p:cNvGrpSpPr/>
        <p:nvPr/>
      </p:nvGrpSpPr>
      <p:grpSpPr>
        <a:xfrm>
          <a:off x="0" y="0"/>
          <a:ext cx="0" cy="0"/>
          <a:chOff x="0" y="0"/>
          <a:chExt cx="0" cy="0"/>
        </a:xfrm>
      </p:grpSpPr>
      <p:sp>
        <p:nvSpPr>
          <p:cNvPr id="65" name="Google Shape;65;p12"/>
          <p:cNvSpPr txBox="1"/>
          <p:nvPr/>
        </p:nvSpPr>
        <p:spPr>
          <a:xfrm>
            <a:off x="10571243" y="2422287"/>
            <a:ext cx="609601" cy="1226602"/>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FFFFFF"/>
              </a:buClr>
              <a:buSzPts val="8000"/>
              <a:buFont typeface="Arial"/>
              <a:buNone/>
            </a:pPr>
            <a:r>
              <a:rPr lang="en-US" sz="80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6" name="Google Shape;66;p12"/>
          <p:cNvSpPr txBox="1"/>
          <p:nvPr/>
        </p:nvSpPr>
        <p:spPr>
          <a:xfrm>
            <a:off x="1002625" y="502424"/>
            <a:ext cx="609601" cy="1226602"/>
          </a:xfrm>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FFFFFF"/>
              </a:buClr>
              <a:buSzPts val="8000"/>
              <a:buFont typeface="Arial"/>
              <a:buNone/>
            </a:pPr>
            <a:r>
              <a:rPr lang="en-US" sz="80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7" name="Google Shape;67;p12"/>
          <p:cNvSpPr txBox="1">
            <a:spLocks noGrp="1"/>
          </p:cNvSpPr>
          <p:nvPr>
            <p:ph type="title"/>
          </p:nvPr>
        </p:nvSpPr>
        <p:spPr>
          <a:xfrm>
            <a:off x="1320800" y="609601"/>
            <a:ext cx="9550401" cy="2743200"/>
          </a:xfrm>
          <a:prstGeom prst="rect">
            <a:avLst/>
          </a:prstGeom>
          <a:noFill/>
          <a:ln>
            <a:noFill/>
          </a:ln>
        </p:spPr>
        <p:txBody>
          <a:bodyPr spcFirstLastPara="1" wrap="square" lIns="45700" tIns="45700" rIns="45700" bIns="45700" anchor="ctr" anchorCtr="0">
            <a:noAutofit/>
          </a:bodyPr>
          <a:lstStyle>
            <a:lvl1pPr lvl="0" algn="ctr">
              <a:lnSpc>
                <a:spcPct val="100000"/>
              </a:lnSpc>
              <a:spcBef>
                <a:spcPts val="0"/>
              </a:spcBef>
              <a:spcAft>
                <a:spcPts val="0"/>
              </a:spcAft>
              <a:buClr>
                <a:srgbClr val="FFFFFF"/>
              </a:buClr>
              <a:buSzPts val="3000"/>
              <a:buFont typeface="Arial"/>
              <a:buNone/>
              <a:defRPr i="1" cap="none"/>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68" name="Google Shape;68;p12"/>
          <p:cNvSpPr txBox="1">
            <a:spLocks noGrp="1"/>
          </p:cNvSpPr>
          <p:nvPr>
            <p:ph type="body" idx="1"/>
          </p:nvPr>
        </p:nvSpPr>
        <p:spPr>
          <a:xfrm>
            <a:off x="1426407" y="3352800"/>
            <a:ext cx="9339186" cy="381000"/>
          </a:xfrm>
          <a:prstGeom prst="rect">
            <a:avLst/>
          </a:prstGeom>
          <a:noFill/>
          <a:ln>
            <a:noFill/>
          </a:ln>
        </p:spPr>
        <p:txBody>
          <a:bodyPr spcFirstLastPara="1" wrap="square" lIns="45700" tIns="45700" rIns="45700" bIns="45700" anchor="ctr" anchorCtr="0">
            <a:noAutofit/>
          </a:bodyPr>
          <a:lstStyle>
            <a:lvl1pPr marL="457200" lvl="0" indent="-228600" algn="r">
              <a:lnSpc>
                <a:spcPct val="100000"/>
              </a:lnSpc>
              <a:spcBef>
                <a:spcPts val="1000"/>
              </a:spcBef>
              <a:spcAft>
                <a:spcPts val="0"/>
              </a:spcAft>
              <a:buClr>
                <a:srgbClr val="FFFFFF"/>
              </a:buClr>
              <a:buSzPts val="1800"/>
              <a:buNone/>
              <a:defRPr/>
            </a:lvl1pPr>
            <a:lvl2pPr marL="914400" lvl="1" indent="-228600" algn="r">
              <a:lnSpc>
                <a:spcPct val="100000"/>
              </a:lnSpc>
              <a:spcBef>
                <a:spcPts val="1000"/>
              </a:spcBef>
              <a:spcAft>
                <a:spcPts val="0"/>
              </a:spcAft>
              <a:buClr>
                <a:srgbClr val="FFFFFF"/>
              </a:buClr>
              <a:buSzPts val="1800"/>
              <a:buNone/>
              <a:defRPr/>
            </a:lvl2pPr>
            <a:lvl3pPr marL="1371600" lvl="2" indent="-228600" algn="r">
              <a:lnSpc>
                <a:spcPct val="100000"/>
              </a:lnSpc>
              <a:spcBef>
                <a:spcPts val="1000"/>
              </a:spcBef>
              <a:spcAft>
                <a:spcPts val="0"/>
              </a:spcAft>
              <a:buClr>
                <a:srgbClr val="FFFFFF"/>
              </a:buClr>
              <a:buSzPts val="1800"/>
              <a:buNone/>
              <a:defRPr/>
            </a:lvl3pPr>
            <a:lvl4pPr marL="1828800" lvl="3" indent="-228600" algn="r">
              <a:lnSpc>
                <a:spcPct val="100000"/>
              </a:lnSpc>
              <a:spcBef>
                <a:spcPts val="1000"/>
              </a:spcBef>
              <a:spcAft>
                <a:spcPts val="0"/>
              </a:spcAft>
              <a:buClr>
                <a:srgbClr val="FFFFFF"/>
              </a:buClr>
              <a:buSzPts val="1800"/>
              <a:buNone/>
              <a:defRPr/>
            </a:lvl4pPr>
            <a:lvl5pPr marL="2286000" lvl="4" indent="-228600" algn="r">
              <a:lnSpc>
                <a:spcPct val="100000"/>
              </a:lnSpc>
              <a:spcBef>
                <a:spcPts val="1000"/>
              </a:spcBef>
              <a:spcAft>
                <a:spcPts val="0"/>
              </a:spcAft>
              <a:buClr>
                <a:srgbClr val="FFFFFF"/>
              </a:buClr>
              <a:buSzPts val="18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9" name="Google Shape;69;p12"/>
          <p:cNvSpPr/>
          <p:nvPr/>
        </p:nvSpPr>
        <p:spPr>
          <a:xfrm>
            <a:off x="1750843" y="3962401"/>
            <a:ext cx="8690314" cy="1908174"/>
          </a:xfrm>
          <a:prstGeom prst="roundRect">
            <a:avLst>
              <a:gd name="adj" fmla="val 6552"/>
            </a:avLst>
          </a:prstGeom>
          <a:solidFill>
            <a:schemeClr val="accent3">
              <a:alpha val="74901"/>
            </a:scheme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0" name="Google Shape;70;p12"/>
          <p:cNvSpPr txBox="1">
            <a:spLocks noGrp="1"/>
          </p:cNvSpPr>
          <p:nvPr>
            <p:ph type="body" idx="2"/>
          </p:nvPr>
        </p:nvSpPr>
        <p:spPr>
          <a:xfrm>
            <a:off x="1857375" y="4021137"/>
            <a:ext cx="8486775" cy="1760537"/>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1" name="Google Shape;71;p12"/>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685801" y="609598"/>
            <a:ext cx="10840915" cy="1260002"/>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74" name="Google Shape;74;p13"/>
          <p:cNvSpPr txBox="1">
            <a:spLocks noGrp="1"/>
          </p:cNvSpPr>
          <p:nvPr>
            <p:ph type="body" idx="1"/>
          </p:nvPr>
        </p:nvSpPr>
        <p:spPr>
          <a:xfrm>
            <a:off x="685798" y="1869599"/>
            <a:ext cx="5202072" cy="916229"/>
          </a:xfrm>
          <a:prstGeom prst="rect">
            <a:avLst/>
          </a:prstGeom>
          <a:noFill/>
          <a:ln>
            <a:noFill/>
          </a:ln>
        </p:spPr>
        <p:txBody>
          <a:bodyPr spcFirstLastPara="1" wrap="square" lIns="45700" tIns="45700" rIns="45700" bIns="45700" anchor="ctr" anchorCtr="0">
            <a:noAutofit/>
          </a:bodyPr>
          <a:lstStyle>
            <a:lvl1pPr marL="457200" lvl="0" indent="-228600" algn="ctr">
              <a:lnSpc>
                <a:spcPct val="100000"/>
              </a:lnSpc>
              <a:spcBef>
                <a:spcPts val="1000"/>
              </a:spcBef>
              <a:spcAft>
                <a:spcPts val="0"/>
              </a:spcAft>
              <a:buClr>
                <a:srgbClr val="FFFFFF"/>
              </a:buClr>
              <a:buSzPts val="1800"/>
              <a:buNone/>
              <a:defRPr/>
            </a:lvl1pPr>
            <a:lvl2pPr marL="914400" lvl="1" indent="-228600" algn="ctr">
              <a:lnSpc>
                <a:spcPct val="100000"/>
              </a:lnSpc>
              <a:spcBef>
                <a:spcPts val="1000"/>
              </a:spcBef>
              <a:spcAft>
                <a:spcPts val="0"/>
              </a:spcAft>
              <a:buClr>
                <a:srgbClr val="FFFFFF"/>
              </a:buClr>
              <a:buSzPts val="1800"/>
              <a:buNone/>
              <a:defRPr/>
            </a:lvl2pPr>
            <a:lvl3pPr marL="1371600" lvl="2" indent="-228600" algn="ctr">
              <a:lnSpc>
                <a:spcPct val="100000"/>
              </a:lnSpc>
              <a:spcBef>
                <a:spcPts val="1000"/>
              </a:spcBef>
              <a:spcAft>
                <a:spcPts val="0"/>
              </a:spcAft>
              <a:buClr>
                <a:srgbClr val="FFFFFF"/>
              </a:buClr>
              <a:buSzPts val="1800"/>
              <a:buNone/>
              <a:defRPr/>
            </a:lvl3pPr>
            <a:lvl4pPr marL="1828800" lvl="3" indent="-228600" algn="ctr">
              <a:lnSpc>
                <a:spcPct val="100000"/>
              </a:lnSpc>
              <a:spcBef>
                <a:spcPts val="1000"/>
              </a:spcBef>
              <a:spcAft>
                <a:spcPts val="0"/>
              </a:spcAft>
              <a:buClr>
                <a:srgbClr val="FFFFFF"/>
              </a:buClr>
              <a:buSzPts val="1800"/>
              <a:buNone/>
              <a:defRPr/>
            </a:lvl4pPr>
            <a:lvl5pPr marL="2286000" lvl="4" indent="-228600" algn="ctr">
              <a:lnSpc>
                <a:spcPct val="100000"/>
              </a:lnSpc>
              <a:spcBef>
                <a:spcPts val="1000"/>
              </a:spcBef>
              <a:spcAft>
                <a:spcPts val="0"/>
              </a:spcAft>
              <a:buClr>
                <a:srgbClr val="FFFFFF"/>
              </a:buClr>
              <a:buSzPts val="18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5" name="Google Shape;75;p13"/>
          <p:cNvSpPr txBox="1">
            <a:spLocks noGrp="1"/>
          </p:cNvSpPr>
          <p:nvPr>
            <p:ph type="body" idx="2"/>
          </p:nvPr>
        </p:nvSpPr>
        <p:spPr>
          <a:xfrm>
            <a:off x="6298269" y="1869599"/>
            <a:ext cx="5228445" cy="916229"/>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cxnSp>
        <p:nvCxnSpPr>
          <p:cNvPr id="76" name="Google Shape;76;p13"/>
          <p:cNvCxnSpPr/>
          <p:nvPr/>
        </p:nvCxnSpPr>
        <p:spPr>
          <a:xfrm rot="10800000" flipH="1">
            <a:off x="57149" y="939760"/>
            <a:ext cx="3668" cy="491144"/>
          </a:xfrm>
          <a:prstGeom prst="straightConnector1">
            <a:avLst/>
          </a:prstGeom>
          <a:noFill/>
          <a:ln w="127000" cap="sq" cmpd="sng">
            <a:solidFill>
              <a:schemeClr val="accent3"/>
            </a:solidFill>
            <a:prstDash val="solid"/>
            <a:miter lim="8000"/>
            <a:headEnd type="none" w="sm" len="sm"/>
            <a:tailEnd type="none" w="sm" len="sm"/>
          </a:ln>
        </p:spPr>
      </p:cxnSp>
      <p:sp>
        <p:nvSpPr>
          <p:cNvPr id="77" name="Google Shape;77;p13"/>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
        <p:nvSpPr>
          <p:cNvPr id="79" name="Google Shape;79;p14"/>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Portrait with Caption">
  <p:cSld name="Portrait with Caption">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7010400" y="228600"/>
            <a:ext cx="4673600" cy="685800"/>
          </a:xfrm>
          <a:prstGeom prst="rect">
            <a:avLst/>
          </a:prstGeom>
          <a:noFill/>
          <a:ln>
            <a:noFill/>
          </a:ln>
        </p:spPr>
        <p:txBody>
          <a:bodyPr spcFirstLastPara="1" wrap="square" lIns="45700" tIns="45700" rIns="45700" bIns="45700" anchor="t" anchorCtr="0">
            <a:noAutofit/>
          </a:bodyPr>
          <a:lstStyle>
            <a:lvl1pPr lvl="0" algn="l">
              <a:lnSpc>
                <a:spcPct val="100000"/>
              </a:lnSpc>
              <a:spcBef>
                <a:spcPts val="0"/>
              </a:spcBef>
              <a:spcAft>
                <a:spcPts val="0"/>
              </a:spcAft>
              <a:buClr>
                <a:srgbClr val="FFFFFF"/>
              </a:buClr>
              <a:buSzPts val="2000"/>
              <a:buFont typeface="Arial"/>
              <a:buNone/>
              <a:defRPr sz="20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82" name="Google Shape;82;p15"/>
          <p:cNvSpPr>
            <a:spLocks noGrp="1"/>
          </p:cNvSpPr>
          <p:nvPr>
            <p:ph type="pic" idx="2"/>
          </p:nvPr>
        </p:nvSpPr>
        <p:spPr>
          <a:xfrm>
            <a:off x="559166" y="233240"/>
            <a:ext cx="6187075" cy="6172201"/>
          </a:xfrm>
          <a:prstGeom prst="rect">
            <a:avLst/>
          </a:prstGeom>
          <a:noFill/>
          <a:ln w="38100" cap="sq" cmpd="sng">
            <a:solidFill>
              <a:srgbClr val="FFFFFF"/>
            </a:solidFill>
            <a:prstDash val="solid"/>
            <a:miter lim="800000"/>
            <a:headEnd type="none" w="sm" len="sm"/>
            <a:tailEnd type="none" w="sm" len="sm"/>
          </a:ln>
          <a:effectLst>
            <a:outerShdw blurRad="50800" dist="50800" dir="2700000" rotWithShape="0">
              <a:srgbClr val="000000">
                <a:alpha val="49019"/>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83" name="Google Shape;83;p15"/>
          <p:cNvSpPr txBox="1">
            <a:spLocks noGrp="1"/>
          </p:cNvSpPr>
          <p:nvPr>
            <p:ph type="body" idx="1"/>
          </p:nvPr>
        </p:nvSpPr>
        <p:spPr>
          <a:xfrm>
            <a:off x="7010400" y="2895600"/>
            <a:ext cx="4673600" cy="3505200"/>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1000"/>
              </a:spcBef>
              <a:spcAft>
                <a:spcPts val="0"/>
              </a:spcAft>
              <a:buClr>
                <a:srgbClr val="FFFFFF"/>
              </a:buClr>
              <a:buSzPts val="1800"/>
              <a:buNone/>
              <a:defRPr/>
            </a:lvl1pPr>
            <a:lvl2pPr marL="914400" lvl="1" indent="-342900" algn="l">
              <a:lnSpc>
                <a:spcPct val="100000"/>
              </a:lnSpc>
              <a:spcBef>
                <a:spcPts val="1000"/>
              </a:spcBef>
              <a:spcAft>
                <a:spcPts val="0"/>
              </a:spcAft>
              <a:buClr>
                <a:srgbClr val="FFFFFF"/>
              </a:buClr>
              <a:buSzPts val="1800"/>
              <a:buChar char="•"/>
              <a:defRPr/>
            </a:lvl2pPr>
            <a:lvl3pPr marL="1371600" lvl="2" indent="-342900" algn="l">
              <a:lnSpc>
                <a:spcPct val="100000"/>
              </a:lnSpc>
              <a:spcBef>
                <a:spcPts val="1000"/>
              </a:spcBef>
              <a:spcAft>
                <a:spcPts val="0"/>
              </a:spcAft>
              <a:buClr>
                <a:srgbClr val="FFFFFF"/>
              </a:buClr>
              <a:buSzPts val="1800"/>
              <a:buChar char="•"/>
              <a:defRPr/>
            </a:lvl3pPr>
            <a:lvl4pPr marL="1828800" lvl="3" indent="-342900" algn="l">
              <a:lnSpc>
                <a:spcPct val="100000"/>
              </a:lnSpc>
              <a:spcBef>
                <a:spcPts val="1000"/>
              </a:spcBef>
              <a:spcAft>
                <a:spcPts val="0"/>
              </a:spcAft>
              <a:buClr>
                <a:srgbClr val="FFFFFF"/>
              </a:buClr>
              <a:buSzPts val="1800"/>
              <a:buChar char="•"/>
              <a:defRPr/>
            </a:lvl4pPr>
            <a:lvl5pPr marL="2286000" lvl="4" indent="-342900" algn="l">
              <a:lnSpc>
                <a:spcPct val="100000"/>
              </a:lnSpc>
              <a:spcBef>
                <a:spcPts val="1000"/>
              </a:spcBef>
              <a:spcAft>
                <a:spcPts val="0"/>
              </a:spcAft>
              <a:buClr>
                <a:srgbClr val="FFFFFF"/>
              </a:buClr>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Panorama">
  <p:cSld name="Panorama">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609600" y="274320"/>
            <a:ext cx="10972800" cy="1252728"/>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3600"/>
              <a:buFont typeface="Arial"/>
              <a:buNone/>
              <a:defRPr sz="36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86" name="Google Shape;86;p16"/>
          <p:cNvSpPr>
            <a:spLocks noGrp="1"/>
          </p:cNvSpPr>
          <p:nvPr>
            <p:ph type="pic" idx="2"/>
          </p:nvPr>
        </p:nvSpPr>
        <p:spPr>
          <a:xfrm>
            <a:off x="609600" y="2057400"/>
            <a:ext cx="10972800" cy="2743200"/>
          </a:xfrm>
          <a:prstGeom prst="rect">
            <a:avLst/>
          </a:prstGeom>
          <a:noFill/>
          <a:ln w="38100" cap="sq" cmpd="sng">
            <a:solidFill>
              <a:srgbClr val="FFFFFF"/>
            </a:solidFill>
            <a:prstDash val="solid"/>
            <a:miter lim="800000"/>
            <a:headEnd type="none" w="sm" len="sm"/>
            <a:tailEnd type="none" w="sm" len="sm"/>
          </a:ln>
          <a:effectLst>
            <a:outerShdw blurRad="50800" dist="50800" dir="2700000" rotWithShape="0">
              <a:srgbClr val="000000">
                <a:alpha val="49019"/>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87" name="Google Shape;87;p16"/>
          <p:cNvSpPr txBox="1">
            <a:spLocks noGrp="1"/>
          </p:cNvSpPr>
          <p:nvPr>
            <p:ph type="body" idx="1"/>
          </p:nvPr>
        </p:nvSpPr>
        <p:spPr>
          <a:xfrm>
            <a:off x="609600" y="4876800"/>
            <a:ext cx="10972800" cy="1447800"/>
          </a:xfrm>
          <a:prstGeom prst="rect">
            <a:avLst/>
          </a:prstGeom>
          <a:noFill/>
          <a:ln>
            <a:noFill/>
          </a:ln>
        </p:spPr>
        <p:txBody>
          <a:bodyPr spcFirstLastPara="1" wrap="square" lIns="9125" tIns="9125" rIns="9125" bIns="9125" anchor="t" anchorCtr="0">
            <a:noAutofit/>
          </a:bodyPr>
          <a:lstStyle>
            <a:lvl1pPr marL="457200" lvl="0" indent="-228600" algn="l">
              <a:lnSpc>
                <a:spcPct val="100000"/>
              </a:lnSpc>
              <a:spcBef>
                <a:spcPts val="1000"/>
              </a:spcBef>
              <a:spcAft>
                <a:spcPts val="0"/>
              </a:spcAft>
              <a:buClr>
                <a:srgbClr val="FFFFFF"/>
              </a:buClr>
              <a:buSzPts val="1800"/>
              <a:buNone/>
              <a:defRPr/>
            </a:lvl1pPr>
            <a:lvl2pPr marL="914400" lvl="1" indent="-342900" algn="l">
              <a:lnSpc>
                <a:spcPct val="100000"/>
              </a:lnSpc>
              <a:spcBef>
                <a:spcPts val="1000"/>
              </a:spcBef>
              <a:spcAft>
                <a:spcPts val="0"/>
              </a:spcAft>
              <a:buClr>
                <a:srgbClr val="FFFFFF"/>
              </a:buClr>
              <a:buSzPts val="1800"/>
              <a:buChar char="•"/>
              <a:defRPr/>
            </a:lvl2pPr>
            <a:lvl3pPr marL="1371600" lvl="2" indent="-342900" algn="l">
              <a:lnSpc>
                <a:spcPct val="100000"/>
              </a:lnSpc>
              <a:spcBef>
                <a:spcPts val="1000"/>
              </a:spcBef>
              <a:spcAft>
                <a:spcPts val="0"/>
              </a:spcAft>
              <a:buClr>
                <a:srgbClr val="FFFFFF"/>
              </a:buClr>
              <a:buSzPts val="1800"/>
              <a:buChar char="•"/>
              <a:defRPr/>
            </a:lvl3pPr>
            <a:lvl4pPr marL="1828800" lvl="3" indent="-342900" algn="l">
              <a:lnSpc>
                <a:spcPct val="100000"/>
              </a:lnSpc>
              <a:spcBef>
                <a:spcPts val="1000"/>
              </a:spcBef>
              <a:spcAft>
                <a:spcPts val="0"/>
              </a:spcAft>
              <a:buClr>
                <a:srgbClr val="FFFFFF"/>
              </a:buClr>
              <a:buSzPts val="1800"/>
              <a:buChar char="•"/>
              <a:defRPr/>
            </a:lvl4pPr>
            <a:lvl5pPr marL="2286000" lvl="4" indent="-342900" algn="l">
              <a:lnSpc>
                <a:spcPct val="100000"/>
              </a:lnSpc>
              <a:spcBef>
                <a:spcPts val="1000"/>
              </a:spcBef>
              <a:spcAft>
                <a:spcPts val="0"/>
              </a:spcAft>
              <a:buClr>
                <a:srgbClr val="FFFFFF"/>
              </a:buClr>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andscape with Caption">
  <p:cSld name="Landscape with Caption">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221232" y="5943600"/>
            <a:ext cx="9851136" cy="334962"/>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2000"/>
              <a:buFont typeface="Arial"/>
              <a:buNone/>
              <a:defRPr sz="20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90" name="Google Shape;90;p17"/>
          <p:cNvSpPr>
            <a:spLocks noGrp="1"/>
          </p:cNvSpPr>
          <p:nvPr>
            <p:ph type="pic" idx="2"/>
          </p:nvPr>
        </p:nvSpPr>
        <p:spPr>
          <a:xfrm>
            <a:off x="1219200" y="294589"/>
            <a:ext cx="9855200" cy="5543551"/>
          </a:xfrm>
          <a:prstGeom prst="rect">
            <a:avLst/>
          </a:prstGeom>
          <a:noFill/>
          <a:ln w="38100" cap="sq" cmpd="sng">
            <a:solidFill>
              <a:srgbClr val="FFFFFF"/>
            </a:solidFill>
            <a:prstDash val="solid"/>
            <a:miter lim="800000"/>
            <a:headEnd type="none" w="sm" len="sm"/>
            <a:tailEnd type="none" w="sm" len="sm"/>
          </a:ln>
          <a:effectLst>
            <a:outerShdw blurRad="50800" dist="50800" dir="2700000" rotWithShape="0">
              <a:srgbClr val="000000">
                <a:alpha val="49019"/>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91" name="Google Shape;91;p17"/>
          <p:cNvSpPr txBox="1">
            <a:spLocks noGrp="1"/>
          </p:cNvSpPr>
          <p:nvPr>
            <p:ph type="body" idx="1"/>
          </p:nvPr>
        </p:nvSpPr>
        <p:spPr>
          <a:xfrm>
            <a:off x="1221232" y="6324600"/>
            <a:ext cx="9851136" cy="381000"/>
          </a:xfrm>
          <a:prstGeom prst="rect">
            <a:avLst/>
          </a:prstGeom>
          <a:noFill/>
          <a:ln>
            <a:noFill/>
          </a:ln>
        </p:spPr>
        <p:txBody>
          <a:bodyPr spcFirstLastPara="1" wrap="square" lIns="9125" tIns="9125" rIns="9125" bIns="9125" anchor="t" anchorCtr="0">
            <a:noAutofit/>
          </a:bodyPr>
          <a:lstStyle>
            <a:lvl1pPr marL="457200" lvl="0" indent="-228600" algn="l">
              <a:lnSpc>
                <a:spcPct val="100000"/>
              </a:lnSpc>
              <a:spcBef>
                <a:spcPts val="1000"/>
              </a:spcBef>
              <a:spcAft>
                <a:spcPts val="0"/>
              </a:spcAft>
              <a:buClr>
                <a:srgbClr val="FFFFFF"/>
              </a:buClr>
              <a:buSzPts val="1800"/>
              <a:buNone/>
              <a:defRPr/>
            </a:lvl1pPr>
            <a:lvl2pPr marL="914400" lvl="1" indent="-342900" algn="l">
              <a:lnSpc>
                <a:spcPct val="100000"/>
              </a:lnSpc>
              <a:spcBef>
                <a:spcPts val="1000"/>
              </a:spcBef>
              <a:spcAft>
                <a:spcPts val="0"/>
              </a:spcAft>
              <a:buClr>
                <a:srgbClr val="FFFFFF"/>
              </a:buClr>
              <a:buSzPts val="1800"/>
              <a:buChar char="•"/>
              <a:defRPr/>
            </a:lvl2pPr>
            <a:lvl3pPr marL="1371600" lvl="2" indent="-342900" algn="l">
              <a:lnSpc>
                <a:spcPct val="100000"/>
              </a:lnSpc>
              <a:spcBef>
                <a:spcPts val="1000"/>
              </a:spcBef>
              <a:spcAft>
                <a:spcPts val="0"/>
              </a:spcAft>
              <a:buClr>
                <a:srgbClr val="FFFFFF"/>
              </a:buClr>
              <a:buSzPts val="1800"/>
              <a:buChar char="•"/>
              <a:defRPr/>
            </a:lvl3pPr>
            <a:lvl4pPr marL="1828800" lvl="3" indent="-342900" algn="l">
              <a:lnSpc>
                <a:spcPct val="100000"/>
              </a:lnSpc>
              <a:spcBef>
                <a:spcPts val="1000"/>
              </a:spcBef>
              <a:spcAft>
                <a:spcPts val="0"/>
              </a:spcAft>
              <a:buClr>
                <a:srgbClr val="FFFFFF"/>
              </a:buClr>
              <a:buSzPts val="1800"/>
              <a:buChar char="•"/>
              <a:defRPr/>
            </a:lvl4pPr>
            <a:lvl5pPr marL="2286000" lvl="4" indent="-342900" algn="l">
              <a:lnSpc>
                <a:spcPct val="100000"/>
              </a:lnSpc>
              <a:spcBef>
                <a:spcPts val="1000"/>
              </a:spcBef>
              <a:spcAft>
                <a:spcPts val="0"/>
              </a:spcAft>
              <a:buClr>
                <a:srgbClr val="FFFFFF"/>
              </a:buClr>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
        <p:cNvGrpSpPr/>
        <p:nvPr/>
      </p:nvGrpSpPr>
      <p:grpSpPr>
        <a:xfrm>
          <a:off x="0" y="0"/>
          <a:ext cx="0" cy="0"/>
          <a:chOff x="0" y="0"/>
          <a:chExt cx="0" cy="0"/>
        </a:xfrm>
      </p:grpSpPr>
      <p:pic>
        <p:nvPicPr>
          <p:cNvPr id="99" name="Google Shape;99;p19" descr="Celestia-R1---OverlayContentHD.png"/>
          <p:cNvPicPr preferRelativeResize="0"/>
          <p:nvPr/>
        </p:nvPicPr>
        <p:blipFill rotWithShape="1">
          <a:blip r:embed="rId2">
            <a:alphaModFix/>
          </a:blip>
          <a:srcRect/>
          <a:stretch/>
        </p:blipFill>
        <p:spPr>
          <a:xfrm flipH="1">
            <a:off x="-2" y="0"/>
            <a:ext cx="12188827" cy="6856215"/>
          </a:xfrm>
          <a:prstGeom prst="rect">
            <a:avLst/>
          </a:prstGeom>
          <a:noFill/>
          <a:ln>
            <a:noFill/>
          </a:ln>
        </p:spPr>
      </p:pic>
      <p:sp>
        <p:nvSpPr>
          <p:cNvPr id="100" name="Google Shape;100;p19"/>
          <p:cNvSpPr txBox="1">
            <a:spLocks noGrp="1"/>
          </p:cNvSpPr>
          <p:nvPr>
            <p:ph type="title"/>
          </p:nvPr>
        </p:nvSpPr>
        <p:spPr>
          <a:xfrm>
            <a:off x="552450" y="1874308"/>
            <a:ext cx="3814200" cy="12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lt1"/>
              </a:buClr>
              <a:buSzPts val="3000"/>
              <a:buFont typeface="Corbel"/>
              <a:buNone/>
              <a:defRPr sz="3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9"/>
          <p:cNvSpPr txBox="1">
            <a:spLocks noGrp="1"/>
          </p:cNvSpPr>
          <p:nvPr>
            <p:ph type="body" idx="1"/>
          </p:nvPr>
        </p:nvSpPr>
        <p:spPr>
          <a:xfrm>
            <a:off x="4648200" y="0"/>
            <a:ext cx="7543800" cy="6856200"/>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02" name="Google Shape;102;p19"/>
          <p:cNvSpPr txBox="1">
            <a:spLocks noGrp="1"/>
          </p:cNvSpPr>
          <p:nvPr>
            <p:ph type="body" idx="2"/>
          </p:nvPr>
        </p:nvSpPr>
        <p:spPr>
          <a:xfrm>
            <a:off x="552450" y="3134308"/>
            <a:ext cx="3814200" cy="2016600"/>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800"/>
              <a:buNone/>
              <a:defRPr sz="18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100000"/>
              </a:lnSpc>
              <a:spcBef>
                <a:spcPts val="1000"/>
              </a:spcBef>
              <a:spcAft>
                <a:spcPts val="0"/>
              </a:spcAft>
              <a:buSzPts val="900"/>
              <a:buNone/>
              <a:defRPr sz="900"/>
            </a:lvl6pPr>
            <a:lvl7pPr marL="3200400" lvl="6" indent="-228600" algn="l">
              <a:lnSpc>
                <a:spcPct val="100000"/>
              </a:lnSpc>
              <a:spcBef>
                <a:spcPts val="1000"/>
              </a:spcBef>
              <a:spcAft>
                <a:spcPts val="0"/>
              </a:spcAft>
              <a:buSzPts val="900"/>
              <a:buNone/>
              <a:defRPr sz="900"/>
            </a:lvl7pPr>
            <a:lvl8pPr marL="3657600" lvl="7" indent="-228600" algn="l">
              <a:lnSpc>
                <a:spcPct val="100000"/>
              </a:lnSpc>
              <a:spcBef>
                <a:spcPts val="1000"/>
              </a:spcBef>
              <a:spcAft>
                <a:spcPts val="0"/>
              </a:spcAft>
              <a:buSzPts val="900"/>
              <a:buNone/>
              <a:defRPr sz="900"/>
            </a:lvl8pPr>
            <a:lvl9pPr marL="4114800" lvl="8" indent="-228600" algn="l">
              <a:lnSpc>
                <a:spcPct val="100000"/>
              </a:lnSpc>
              <a:spcBef>
                <a:spcPts val="1000"/>
              </a:spcBef>
              <a:spcAft>
                <a:spcPts val="1000"/>
              </a:spcAft>
              <a:buSzPts val="900"/>
              <a:buNone/>
              <a:defRPr sz="900"/>
            </a:lvl9pPr>
          </a:lstStyle>
          <a:p>
            <a:endParaRPr/>
          </a:p>
        </p:txBody>
      </p:sp>
      <p:sp>
        <p:nvSpPr>
          <p:cNvPr id="103" name="Google Shape;103;p19"/>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9"/>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9"/>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pic>
        <p:nvPicPr>
          <p:cNvPr id="107" name="Google Shape;107;p20"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108" name="Google Shape;108;p20"/>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Corbel"/>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0"/>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pic>
        <p:nvPicPr>
          <p:cNvPr id="113" name="Google Shape;113;p21"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114" name="Google Shape;114;p21"/>
          <p:cNvSpPr txBox="1">
            <a:spLocks noGrp="1"/>
          </p:cNvSpPr>
          <p:nvPr>
            <p:ph type="title"/>
          </p:nvPr>
        </p:nvSpPr>
        <p:spPr>
          <a:xfrm>
            <a:off x="685801" y="609599"/>
            <a:ext cx="10840800" cy="12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Corbel"/>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1"/>
          <p:cNvSpPr txBox="1">
            <a:spLocks noGrp="1"/>
          </p:cNvSpPr>
          <p:nvPr>
            <p:ph type="body" idx="1"/>
          </p:nvPr>
        </p:nvSpPr>
        <p:spPr>
          <a:xfrm>
            <a:off x="685799" y="1869599"/>
            <a:ext cx="5202000" cy="9162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800"/>
              <a:buNone/>
              <a:defRPr sz="1800" b="0"/>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1000"/>
              </a:spcAft>
              <a:buSzPts val="1600"/>
              <a:buNone/>
              <a:defRPr sz="1600" b="1"/>
            </a:lvl9pPr>
          </a:lstStyle>
          <a:p>
            <a:endParaRPr/>
          </a:p>
        </p:txBody>
      </p:sp>
      <p:sp>
        <p:nvSpPr>
          <p:cNvPr id="116" name="Google Shape;116;p21"/>
          <p:cNvSpPr>
            <a:spLocks noGrp="1"/>
          </p:cNvSpPr>
          <p:nvPr>
            <p:ph type="body" idx="2"/>
          </p:nvPr>
        </p:nvSpPr>
        <p:spPr>
          <a:xfrm>
            <a:off x="685800" y="2870201"/>
            <a:ext cx="5202000" cy="2916000"/>
          </a:xfrm>
          <a:prstGeom prst="roundRect">
            <a:avLst>
              <a:gd name="adj" fmla="val 2496"/>
            </a:avLst>
          </a:prstGeom>
          <a:noFill/>
          <a:ln w="28575" cap="flat" cmpd="sng">
            <a:solidFill>
              <a:srgbClr val="0D2C3E"/>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17" name="Google Shape;117;p21"/>
          <p:cNvSpPr txBox="1">
            <a:spLocks noGrp="1"/>
          </p:cNvSpPr>
          <p:nvPr>
            <p:ph type="body" idx="3"/>
          </p:nvPr>
        </p:nvSpPr>
        <p:spPr>
          <a:xfrm>
            <a:off x="6298270" y="1869599"/>
            <a:ext cx="5228400" cy="9162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800"/>
              <a:buNone/>
              <a:defRPr sz="1800" b="0"/>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1000"/>
              </a:spcAft>
              <a:buSzPts val="1600"/>
              <a:buNone/>
              <a:defRPr sz="1600" b="1"/>
            </a:lvl9pPr>
          </a:lstStyle>
          <a:p>
            <a:endParaRPr/>
          </a:p>
        </p:txBody>
      </p:sp>
      <p:sp>
        <p:nvSpPr>
          <p:cNvPr id="118" name="Google Shape;118;p21"/>
          <p:cNvSpPr>
            <a:spLocks noGrp="1"/>
          </p:cNvSpPr>
          <p:nvPr>
            <p:ph type="body" idx="4"/>
          </p:nvPr>
        </p:nvSpPr>
        <p:spPr>
          <a:xfrm>
            <a:off x="6298270" y="2870201"/>
            <a:ext cx="5202000" cy="2916000"/>
          </a:xfrm>
          <a:prstGeom prst="roundRect">
            <a:avLst>
              <a:gd name="adj" fmla="val 2798"/>
            </a:avLst>
          </a:prstGeom>
          <a:noFill/>
          <a:ln w="28575" cap="flat" cmpd="sng">
            <a:solidFill>
              <a:srgbClr val="0D2C3E"/>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19" name="Google Shape;119;p21"/>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1"/>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1"/>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122" name="Google Shape;122;p21"/>
          <p:cNvCxnSpPr/>
          <p:nvPr/>
        </p:nvCxnSpPr>
        <p:spPr>
          <a:xfrm rot="10800000" flipH="1">
            <a:off x="57150" y="939804"/>
            <a:ext cx="3600" cy="491100"/>
          </a:xfrm>
          <a:prstGeom prst="straightConnector1">
            <a:avLst/>
          </a:prstGeom>
          <a:noFill/>
          <a:ln w="127000" cap="sq" cmpd="sng">
            <a:solidFill>
              <a:schemeClr val="accent3"/>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7" name="Google Shape;17;p3"/>
          <p:cNvSpPr txBox="1">
            <a:spLocks noGrp="1"/>
          </p:cNvSpPr>
          <p:nvPr>
            <p:ph type="body" idx="1"/>
          </p:nvPr>
        </p:nvSpPr>
        <p:spPr>
          <a:xfrm>
            <a:off x="685801" y="1869600"/>
            <a:ext cx="10840915" cy="3921602"/>
          </a:xfrm>
          <a:prstGeom prst="rect">
            <a:avLst/>
          </a:prstGeom>
          <a:noFill/>
          <a:ln>
            <a:noFill/>
          </a:ln>
        </p:spPr>
        <p:txBody>
          <a:bodyPr spcFirstLastPara="1" wrap="square" lIns="45700" tIns="45700" rIns="45700"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cxnSp>
        <p:nvCxnSpPr>
          <p:cNvPr id="18" name="Google Shape;18;p3"/>
          <p:cNvCxnSpPr/>
          <p:nvPr/>
        </p:nvCxnSpPr>
        <p:spPr>
          <a:xfrm rot="10800000" flipH="1">
            <a:off x="65848" y="972067"/>
            <a:ext cx="1" cy="504001"/>
          </a:xfrm>
          <a:prstGeom prst="straightConnector1">
            <a:avLst/>
          </a:prstGeom>
          <a:noFill/>
          <a:ln w="127000" cap="sq" cmpd="sng">
            <a:solidFill>
              <a:schemeClr val="accent3"/>
            </a:solidFill>
            <a:prstDash val="solid"/>
            <a:miter lim="8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ortrait with Caption">
  <p:cSld name="Portrait with Caption">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7010400" y="228600"/>
            <a:ext cx="4673700" cy="685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1"/>
              </a:buClr>
              <a:buSzPts val="2000"/>
              <a:buFont typeface="Corbel"/>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2" descr="An empty placeholder to add an image. Click on the placeholder and select the image that you wish to add"/>
          <p:cNvSpPr>
            <a:spLocks noGrp="1"/>
          </p:cNvSpPr>
          <p:nvPr>
            <p:ph type="pic" idx="2"/>
          </p:nvPr>
        </p:nvSpPr>
        <p:spPr>
          <a:xfrm>
            <a:off x="559167" y="233241"/>
            <a:ext cx="6187200" cy="6172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txBody>
          <a:bodyPr spcFirstLastPara="1" wrap="square" lIns="91425" tIns="45700" rIns="91425" bIns="45700" anchor="t" anchorCtr="0">
            <a:noAutofit/>
          </a:bodyPr>
          <a:lstStyle>
            <a:lvl1pPr marR="0" lvl="0" algn="ctr"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126" name="Google Shape;126;p22"/>
          <p:cNvSpPr txBox="1">
            <a:spLocks noGrp="1"/>
          </p:cNvSpPr>
          <p:nvPr>
            <p:ph type="body" idx="1"/>
          </p:nvPr>
        </p:nvSpPr>
        <p:spPr>
          <a:xfrm>
            <a:off x="7010400" y="2895600"/>
            <a:ext cx="4673700" cy="35052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360"/>
              </a:spcBef>
              <a:spcAft>
                <a:spcPts val="0"/>
              </a:spcAft>
              <a:buSzPts val="1800"/>
              <a:buFont typeface="Corbel"/>
              <a:buNone/>
              <a:defRPr sz="1800" i="0">
                <a:solidFill>
                  <a:schemeClr val="lt1"/>
                </a:solidFill>
                <a:latin typeface="Corbel"/>
                <a:ea typeface="Corbel"/>
                <a:cs typeface="Corbel"/>
                <a:sym typeface="Corbe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27" name="Google Shape;127;p22"/>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2"/>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2"/>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sz="1000">
              <a:solidFill>
                <a:schemeClr val="lt1"/>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lbum Section">
  <p:cSld name="Album Section">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1003808" y="4575048"/>
            <a:ext cx="10375500" cy="9876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3" descr="An empty placeholder to add an image. Click on the placeholder and select the image that you wish to add"/>
          <p:cNvSpPr>
            <a:spLocks noGrp="1"/>
          </p:cNvSpPr>
          <p:nvPr>
            <p:ph type="pic" idx="2"/>
          </p:nvPr>
        </p:nvSpPr>
        <p:spPr>
          <a:xfrm>
            <a:off x="1048451" y="2140695"/>
            <a:ext cx="3048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133" name="Google Shape;133;p23" descr="An empty placeholder to add an image. Click on the placeholder and select the image that you wish to add"/>
          <p:cNvSpPr>
            <a:spLocks noGrp="1"/>
          </p:cNvSpPr>
          <p:nvPr>
            <p:ph type="pic" idx="3"/>
          </p:nvPr>
        </p:nvSpPr>
        <p:spPr>
          <a:xfrm>
            <a:off x="4632805" y="2140695"/>
            <a:ext cx="3048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134" name="Google Shape;134;p23" descr="An empty placeholder to add an image. Click on the placeholder and select the image that you wish to add"/>
          <p:cNvSpPr>
            <a:spLocks noGrp="1"/>
          </p:cNvSpPr>
          <p:nvPr>
            <p:ph type="pic" idx="4"/>
          </p:nvPr>
        </p:nvSpPr>
        <p:spPr>
          <a:xfrm>
            <a:off x="8217160" y="2140695"/>
            <a:ext cx="3048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135" name="Google Shape;135;p23"/>
          <p:cNvSpPr txBox="1">
            <a:spLocks noGrp="1"/>
          </p:cNvSpPr>
          <p:nvPr>
            <p:ph type="body" idx="1"/>
          </p:nvPr>
        </p:nvSpPr>
        <p:spPr>
          <a:xfrm>
            <a:off x="1003560" y="5600700"/>
            <a:ext cx="10363200" cy="838200"/>
          </a:xfrm>
          <a:prstGeom prst="rect">
            <a:avLst/>
          </a:prstGeom>
          <a:noFill/>
          <a:ln>
            <a:noFill/>
          </a:ln>
        </p:spPr>
        <p:txBody>
          <a:bodyPr spcFirstLastPara="1" wrap="square" lIns="91425" tIns="0" rIns="91425" bIns="45700" anchor="ctr" anchorCtr="0">
            <a:noAutofit/>
          </a:bodyPr>
          <a:lstStyle>
            <a:lvl1pPr marL="457200" lvl="0" indent="-228600" algn="l">
              <a:lnSpc>
                <a:spcPct val="100000"/>
              </a:lnSpc>
              <a:spcBef>
                <a:spcPts val="0"/>
              </a:spcBef>
              <a:spcAft>
                <a:spcPts val="0"/>
              </a:spcAft>
              <a:buSzPts val="1800"/>
              <a:buFont typeface="Corbel"/>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36" name="Google Shape;136;p23"/>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3"/>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3"/>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sz="1000">
              <a:solidFill>
                <a:schemeClr val="lt1"/>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
        <p:cNvGrpSpPr/>
        <p:nvPr/>
      </p:nvGrpSpPr>
      <p:grpSpPr>
        <a:xfrm>
          <a:off x="0" y="0"/>
          <a:ext cx="0" cy="0"/>
          <a:chOff x="0" y="0"/>
          <a:chExt cx="0" cy="0"/>
        </a:xfrm>
      </p:grpSpPr>
      <p:pic>
        <p:nvPicPr>
          <p:cNvPr id="140" name="Google Shape;140;p24"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141" name="Google Shape;141;p24"/>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Corbel"/>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4"/>
          <p:cNvSpPr/>
          <p:nvPr/>
        </p:nvSpPr>
        <p:spPr>
          <a:xfrm>
            <a:off x="663356" y="1790228"/>
            <a:ext cx="10863300" cy="4080300"/>
          </a:xfrm>
          <a:prstGeom prst="roundRect">
            <a:avLst>
              <a:gd name="adj" fmla="val 2634"/>
            </a:avLst>
          </a:prstGeom>
          <a:solidFill>
            <a:schemeClr val="accent3">
              <a:alpha val="7568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43" name="Google Shape;143;p24"/>
          <p:cNvSpPr>
            <a:spLocks noGrp="1"/>
          </p:cNvSpPr>
          <p:nvPr>
            <p:ph type="body" idx="1"/>
          </p:nvPr>
        </p:nvSpPr>
        <p:spPr>
          <a:xfrm>
            <a:off x="685802" y="1869600"/>
            <a:ext cx="5040000" cy="3921600"/>
          </a:xfrm>
          <a:prstGeom prst="roundRect">
            <a:avLst>
              <a:gd name="adj" fmla="val 1970"/>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44" name="Google Shape;144;p24"/>
          <p:cNvSpPr>
            <a:spLocks noGrp="1"/>
          </p:cNvSpPr>
          <p:nvPr>
            <p:ph type="body" idx="2"/>
          </p:nvPr>
        </p:nvSpPr>
        <p:spPr>
          <a:xfrm>
            <a:off x="6488644" y="1869601"/>
            <a:ext cx="5040000" cy="3921600"/>
          </a:xfrm>
          <a:prstGeom prst="roundRect">
            <a:avLst>
              <a:gd name="adj" fmla="val 2211"/>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45" name="Google Shape;145;p24"/>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4"/>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4"/>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148" name="Google Shape;148;p24"/>
          <p:cNvCxnSpPr/>
          <p:nvPr/>
        </p:nvCxnSpPr>
        <p:spPr>
          <a:xfrm rot="10800000" flipH="1">
            <a:off x="57150" y="996954"/>
            <a:ext cx="3600" cy="491100"/>
          </a:xfrm>
          <a:prstGeom prst="straightConnector1">
            <a:avLst/>
          </a:prstGeom>
          <a:noFill/>
          <a:ln w="127000" cap="sq" cmpd="sng">
            <a:solidFill>
              <a:schemeClr val="accent3"/>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pic>
        <p:nvPicPr>
          <p:cNvPr id="150" name="Google Shape;150;p25"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151" name="Google Shape;151;p25"/>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5"/>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5"/>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anorama">
  <p:cSld name="Panorama">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609600" y="274320"/>
            <a:ext cx="10972800" cy="1252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6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6" descr="An empty placeholder to add an image. Click on the placeholder and select the image that you wish to add"/>
          <p:cNvSpPr>
            <a:spLocks noGrp="1"/>
          </p:cNvSpPr>
          <p:nvPr>
            <p:ph type="pic" idx="2"/>
          </p:nvPr>
        </p:nvSpPr>
        <p:spPr>
          <a:xfrm>
            <a:off x="609600" y="2057400"/>
            <a:ext cx="109728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txBody>
          <a:bodyPr spcFirstLastPara="1" wrap="square" lIns="91425" tIns="45700" rIns="91425" bIns="45700" anchor="t" anchorCtr="0">
            <a:noAutofit/>
          </a:bodyPr>
          <a:lstStyle>
            <a:lvl1pPr marR="0" lvl="0" algn="ctr"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157" name="Google Shape;157;p26"/>
          <p:cNvSpPr txBox="1">
            <a:spLocks noGrp="1"/>
          </p:cNvSpPr>
          <p:nvPr>
            <p:ph type="body" idx="1"/>
          </p:nvPr>
        </p:nvSpPr>
        <p:spPr>
          <a:xfrm>
            <a:off x="609600" y="4876800"/>
            <a:ext cx="10972800" cy="1447800"/>
          </a:xfrm>
          <a:prstGeom prst="rect">
            <a:avLst/>
          </a:prstGeom>
          <a:noFill/>
          <a:ln>
            <a:noFill/>
          </a:ln>
        </p:spPr>
        <p:txBody>
          <a:bodyPr spcFirstLastPara="1" wrap="square" lIns="91425" tIns="91425" rIns="9125" bIns="91425" anchor="t" anchorCtr="0">
            <a:noAutofit/>
          </a:bodyPr>
          <a:lstStyle>
            <a:lvl1pPr marL="457200" marR="0" lvl="0" indent="-228600" algn="l">
              <a:lnSpc>
                <a:spcPct val="100000"/>
              </a:lnSpc>
              <a:spcBef>
                <a:spcPts val="0"/>
              </a:spcBef>
              <a:spcAft>
                <a:spcPts val="0"/>
              </a:spcAft>
              <a:buSzPts val="1800"/>
              <a:buFont typeface="Corbel"/>
              <a:buNone/>
              <a:defRPr sz="1800" i="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58" name="Google Shape;158;p26"/>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6"/>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6"/>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sz="1000">
              <a:solidFill>
                <a:schemeClr val="lt1"/>
              </a:solidFill>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gradFill>
          <a:gsLst>
            <a:gs pos="0">
              <a:srgbClr val="184E6E"/>
            </a:gs>
            <a:gs pos="23000">
              <a:srgbClr val="184E6E"/>
            </a:gs>
            <a:gs pos="69000">
              <a:srgbClr val="14425D"/>
            </a:gs>
            <a:gs pos="97000">
              <a:srgbClr val="0D2C3E"/>
            </a:gs>
            <a:gs pos="100000">
              <a:srgbClr val="0D2C3E"/>
            </a:gs>
          </a:gsLst>
          <a:path path="circle">
            <a:fillToRect l="50000" t="50000" r="50000" b="50000"/>
          </a:path>
          <a:tileRect/>
        </a:gradFill>
        <a:effectLst/>
      </p:bgPr>
    </p:bg>
    <p:spTree>
      <p:nvGrpSpPr>
        <p:cNvPr id="1" name="Shape 161"/>
        <p:cNvGrpSpPr/>
        <p:nvPr/>
      </p:nvGrpSpPr>
      <p:grpSpPr>
        <a:xfrm>
          <a:off x="0" y="0"/>
          <a:ext cx="0" cy="0"/>
          <a:chOff x="0" y="0"/>
          <a:chExt cx="0" cy="0"/>
        </a:xfrm>
      </p:grpSpPr>
      <p:pic>
        <p:nvPicPr>
          <p:cNvPr id="162" name="Google Shape;162;p27"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163" name="Google Shape;163;p27"/>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Corbel"/>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7"/>
          <p:cNvSpPr txBox="1">
            <a:spLocks noGrp="1"/>
          </p:cNvSpPr>
          <p:nvPr>
            <p:ph type="body" idx="1"/>
          </p:nvPr>
        </p:nvSpPr>
        <p:spPr>
          <a:xfrm>
            <a:off x="685801" y="1869601"/>
            <a:ext cx="10840800" cy="3921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65" name="Google Shape;165;p27"/>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7"/>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7"/>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168" name="Google Shape;168;p27"/>
          <p:cNvCxnSpPr/>
          <p:nvPr/>
        </p:nvCxnSpPr>
        <p:spPr>
          <a:xfrm rot="-5400000">
            <a:off x="-185517" y="1223433"/>
            <a:ext cx="504000" cy="0"/>
          </a:xfrm>
          <a:prstGeom prst="straightConnector1">
            <a:avLst/>
          </a:prstGeom>
          <a:noFill/>
          <a:ln w="127000" cap="sq" cmpd="sng">
            <a:solidFill>
              <a:schemeClr val="accent3"/>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184E6E"/>
            </a:gs>
            <a:gs pos="23000">
              <a:srgbClr val="184E6E"/>
            </a:gs>
            <a:gs pos="69000">
              <a:srgbClr val="14425D"/>
            </a:gs>
            <a:gs pos="97000">
              <a:srgbClr val="0D2C3E"/>
            </a:gs>
            <a:gs pos="100000">
              <a:srgbClr val="0D2C3E"/>
            </a:gs>
          </a:gsLst>
          <a:path path="circle">
            <a:fillToRect l="50000" t="50000" r="50000" b="50000"/>
          </a:path>
          <a:tileRect/>
        </a:gradFill>
        <a:effectLst/>
      </p:bgPr>
    </p:bg>
    <p:spTree>
      <p:nvGrpSpPr>
        <p:cNvPr id="1" name="Shape 169"/>
        <p:cNvGrpSpPr/>
        <p:nvPr/>
      </p:nvGrpSpPr>
      <p:grpSpPr>
        <a:xfrm>
          <a:off x="0" y="0"/>
          <a:ext cx="0" cy="0"/>
          <a:chOff x="0" y="0"/>
          <a:chExt cx="0" cy="0"/>
        </a:xfrm>
      </p:grpSpPr>
      <p:pic>
        <p:nvPicPr>
          <p:cNvPr id="170" name="Google Shape;170;p28" descr="Celestia-R1---OverlayTitleHD.png"/>
          <p:cNvPicPr preferRelativeResize="0"/>
          <p:nvPr/>
        </p:nvPicPr>
        <p:blipFill rotWithShape="1">
          <a:blip r:embed="rId2">
            <a:alphaModFix/>
          </a:blip>
          <a:srcRect/>
          <a:stretch/>
        </p:blipFill>
        <p:spPr>
          <a:xfrm>
            <a:off x="3175" y="1786"/>
            <a:ext cx="12188827" cy="6856215"/>
          </a:xfrm>
          <a:prstGeom prst="rect">
            <a:avLst/>
          </a:prstGeom>
          <a:noFill/>
          <a:ln>
            <a:noFill/>
          </a:ln>
        </p:spPr>
      </p:pic>
      <p:sp>
        <p:nvSpPr>
          <p:cNvPr id="171" name="Google Shape;171;p28"/>
          <p:cNvSpPr txBox="1">
            <a:spLocks noGrp="1"/>
          </p:cNvSpPr>
          <p:nvPr>
            <p:ph type="ctrTitle"/>
          </p:nvPr>
        </p:nvSpPr>
        <p:spPr>
          <a:xfrm>
            <a:off x="2476500" y="2716272"/>
            <a:ext cx="8683500" cy="24216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lt1"/>
              </a:buClr>
              <a:buSzPts val="4800"/>
              <a:buFont typeface="Corbe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8"/>
          <p:cNvSpPr txBox="1">
            <a:spLocks noGrp="1"/>
          </p:cNvSpPr>
          <p:nvPr>
            <p:ph type="subTitle" idx="1"/>
          </p:nvPr>
        </p:nvSpPr>
        <p:spPr>
          <a:xfrm>
            <a:off x="2476500" y="5137736"/>
            <a:ext cx="8683500" cy="7329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800"/>
              <a:buNone/>
              <a:defRPr sz="1800" cap="none">
                <a:solidFill>
                  <a:schemeClr val="lt1"/>
                </a:solidFill>
              </a:defRPr>
            </a:lvl1pPr>
            <a:lvl2pPr lvl="1" algn="ctr">
              <a:lnSpc>
                <a:spcPct val="100000"/>
              </a:lnSpc>
              <a:spcBef>
                <a:spcPts val="1000"/>
              </a:spcBef>
              <a:spcAft>
                <a:spcPts val="0"/>
              </a:spcAft>
              <a:buSzPts val="1600"/>
              <a:buNone/>
              <a:defRPr>
                <a:solidFill>
                  <a:schemeClr val="lt1"/>
                </a:solidFill>
              </a:defRPr>
            </a:lvl2pPr>
            <a:lvl3pPr lvl="2" algn="ctr">
              <a:lnSpc>
                <a:spcPct val="100000"/>
              </a:lnSpc>
              <a:spcBef>
                <a:spcPts val="1000"/>
              </a:spcBef>
              <a:spcAft>
                <a:spcPts val="0"/>
              </a:spcAft>
              <a:buSzPts val="1400"/>
              <a:buNone/>
              <a:defRPr>
                <a:solidFill>
                  <a:schemeClr val="lt1"/>
                </a:solidFill>
              </a:defRPr>
            </a:lvl3pPr>
            <a:lvl4pPr lvl="3" algn="ctr">
              <a:lnSpc>
                <a:spcPct val="100000"/>
              </a:lnSpc>
              <a:spcBef>
                <a:spcPts val="1000"/>
              </a:spcBef>
              <a:spcAft>
                <a:spcPts val="0"/>
              </a:spcAft>
              <a:buSzPts val="1200"/>
              <a:buNone/>
              <a:defRPr>
                <a:solidFill>
                  <a:schemeClr val="lt1"/>
                </a:solidFill>
              </a:defRPr>
            </a:lvl4pPr>
            <a:lvl5pPr lvl="4" algn="ctr">
              <a:lnSpc>
                <a:spcPct val="100000"/>
              </a:lnSpc>
              <a:spcBef>
                <a:spcPts val="1000"/>
              </a:spcBef>
              <a:spcAft>
                <a:spcPts val="0"/>
              </a:spcAft>
              <a:buSzPts val="12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1000"/>
              </a:spcAft>
              <a:buSzPts val="1200"/>
              <a:buNone/>
              <a:defRPr>
                <a:solidFill>
                  <a:schemeClr val="lt1"/>
                </a:solidFill>
              </a:defRPr>
            </a:lvl9pPr>
          </a:lstStyle>
          <a:p>
            <a:endParaRPr/>
          </a:p>
        </p:txBody>
      </p:sp>
      <p:sp>
        <p:nvSpPr>
          <p:cNvPr id="173" name="Google Shape;173;p28"/>
          <p:cNvSpPr txBox="1">
            <a:spLocks noGrp="1"/>
          </p:cNvSpPr>
          <p:nvPr>
            <p:ph type="dt" idx="10"/>
          </p:nvPr>
        </p:nvSpPr>
        <p:spPr>
          <a:xfrm>
            <a:off x="8932558"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8"/>
          <p:cNvSpPr txBox="1">
            <a:spLocks noGrp="1"/>
          </p:cNvSpPr>
          <p:nvPr>
            <p:ph type="ftr" idx="11"/>
          </p:nvPr>
        </p:nvSpPr>
        <p:spPr>
          <a:xfrm>
            <a:off x="3962399" y="5870575"/>
            <a:ext cx="48939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8"/>
          <p:cNvSpPr txBox="1">
            <a:spLocks noGrp="1"/>
          </p:cNvSpPr>
          <p:nvPr>
            <p:ph type="sldNum" idx="12"/>
          </p:nvPr>
        </p:nvSpPr>
        <p:spPr>
          <a:xfrm>
            <a:off x="10608958" y="5870575"/>
            <a:ext cx="5511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76"/>
        <p:cNvGrpSpPr/>
        <p:nvPr/>
      </p:nvGrpSpPr>
      <p:grpSpPr>
        <a:xfrm>
          <a:off x="0" y="0"/>
          <a:ext cx="0" cy="0"/>
          <a:chOff x="0" y="0"/>
          <a:chExt cx="0" cy="0"/>
        </a:xfrm>
      </p:grpSpPr>
      <p:pic>
        <p:nvPicPr>
          <p:cNvPr id="177" name="Google Shape;177;p29" descr="Celestia-R1---OverlayContentHD.png"/>
          <p:cNvPicPr preferRelativeResize="0"/>
          <p:nvPr/>
        </p:nvPicPr>
        <p:blipFill rotWithShape="1">
          <a:blip r:embed="rId2">
            <a:alphaModFix/>
          </a:blip>
          <a:srcRect/>
          <a:stretch/>
        </p:blipFill>
        <p:spPr>
          <a:xfrm flipH="1">
            <a:off x="-2" y="0"/>
            <a:ext cx="12188827" cy="6856215"/>
          </a:xfrm>
          <a:prstGeom prst="rect">
            <a:avLst/>
          </a:prstGeom>
          <a:noFill/>
          <a:ln>
            <a:noFill/>
          </a:ln>
        </p:spPr>
      </p:pic>
      <p:sp>
        <p:nvSpPr>
          <p:cNvPr id="178" name="Google Shape;178;p29"/>
          <p:cNvSpPr txBox="1">
            <a:spLocks noGrp="1"/>
          </p:cNvSpPr>
          <p:nvPr>
            <p:ph type="title"/>
          </p:nvPr>
        </p:nvSpPr>
        <p:spPr>
          <a:xfrm>
            <a:off x="1457326" y="995967"/>
            <a:ext cx="6238800" cy="1260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lt1"/>
              </a:buClr>
              <a:buSzPts val="3000"/>
              <a:buFont typeface="Corbel"/>
              <a:buNone/>
              <a:defRPr sz="3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9"/>
          <p:cNvSpPr>
            <a:spLocks noGrp="1"/>
          </p:cNvSpPr>
          <p:nvPr>
            <p:ph type="pic" idx="2"/>
          </p:nvPr>
        </p:nvSpPr>
        <p:spPr>
          <a:xfrm>
            <a:off x="8014200" y="995968"/>
            <a:ext cx="3492000" cy="4866000"/>
          </a:xfrm>
          <a:prstGeom prst="roundRect">
            <a:avLst>
              <a:gd name="adj" fmla="val 2371"/>
            </a:avLst>
          </a:prstGeom>
          <a:solidFill>
            <a:srgbClr val="646464"/>
          </a:solidFill>
          <a:ln w="28575" cap="sq" cmpd="sng">
            <a:solidFill>
              <a:srgbClr val="0D2C3E"/>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600"/>
              <a:buFont typeface="Arial"/>
              <a:buNone/>
              <a:defRPr sz="1600" b="0" i="0" u="none" strike="noStrike" cap="none">
                <a:solidFill>
                  <a:schemeClr val="lt1"/>
                </a:solidFill>
                <a:latin typeface="Corbel"/>
                <a:ea typeface="Corbel"/>
                <a:cs typeface="Corbel"/>
                <a:sym typeface="Corbel"/>
              </a:defRPr>
            </a:lvl9pPr>
          </a:lstStyle>
          <a:p>
            <a:endParaRPr/>
          </a:p>
        </p:txBody>
      </p:sp>
      <p:sp>
        <p:nvSpPr>
          <p:cNvPr id="180" name="Google Shape;180;p29"/>
          <p:cNvSpPr txBox="1">
            <a:spLocks noGrp="1"/>
          </p:cNvSpPr>
          <p:nvPr>
            <p:ph type="body" idx="1"/>
          </p:nvPr>
        </p:nvSpPr>
        <p:spPr>
          <a:xfrm>
            <a:off x="1085849" y="2255967"/>
            <a:ext cx="6610500" cy="3476700"/>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800"/>
              <a:buNone/>
              <a:defRPr sz="18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100000"/>
              </a:lnSpc>
              <a:spcBef>
                <a:spcPts val="1000"/>
              </a:spcBef>
              <a:spcAft>
                <a:spcPts val="0"/>
              </a:spcAft>
              <a:buSzPts val="900"/>
              <a:buNone/>
              <a:defRPr sz="900"/>
            </a:lvl6pPr>
            <a:lvl7pPr marL="3200400" lvl="6" indent="-228600" algn="l">
              <a:lnSpc>
                <a:spcPct val="100000"/>
              </a:lnSpc>
              <a:spcBef>
                <a:spcPts val="1000"/>
              </a:spcBef>
              <a:spcAft>
                <a:spcPts val="0"/>
              </a:spcAft>
              <a:buSzPts val="900"/>
              <a:buNone/>
              <a:defRPr sz="900"/>
            </a:lvl7pPr>
            <a:lvl8pPr marL="3657600" lvl="7" indent="-228600" algn="l">
              <a:lnSpc>
                <a:spcPct val="100000"/>
              </a:lnSpc>
              <a:spcBef>
                <a:spcPts val="1000"/>
              </a:spcBef>
              <a:spcAft>
                <a:spcPts val="0"/>
              </a:spcAft>
              <a:buSzPts val="900"/>
              <a:buNone/>
              <a:defRPr sz="900"/>
            </a:lvl8pPr>
            <a:lvl9pPr marL="4114800" lvl="8" indent="-228600" algn="l">
              <a:lnSpc>
                <a:spcPct val="100000"/>
              </a:lnSpc>
              <a:spcBef>
                <a:spcPts val="1000"/>
              </a:spcBef>
              <a:spcAft>
                <a:spcPts val="1000"/>
              </a:spcAft>
              <a:buSzPts val="900"/>
              <a:buNone/>
              <a:defRPr sz="900"/>
            </a:lvl9pPr>
          </a:lstStyle>
          <a:p>
            <a:endParaRPr/>
          </a:p>
        </p:txBody>
      </p:sp>
      <p:sp>
        <p:nvSpPr>
          <p:cNvPr id="181" name="Google Shape;181;p29"/>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9"/>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9"/>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ndscape with Caption">
  <p:cSld name="Landscape with Caption">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1221232" y="5943600"/>
            <a:ext cx="9851100" cy="33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2000"/>
              <a:buFont typeface="Corbel"/>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30" descr="An empty placeholder to add an image. Click on the placeholder and select the image that you wish to add"/>
          <p:cNvSpPr>
            <a:spLocks noGrp="1"/>
          </p:cNvSpPr>
          <p:nvPr>
            <p:ph type="pic" idx="2"/>
          </p:nvPr>
        </p:nvSpPr>
        <p:spPr>
          <a:xfrm>
            <a:off x="1219200" y="294590"/>
            <a:ext cx="9855300" cy="5543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txBody>
          <a:bodyPr spcFirstLastPara="1" wrap="square" lIns="91425" tIns="45700" rIns="91425" bIns="45700" anchor="t" anchorCtr="0">
            <a:noAutofit/>
          </a:bodyPr>
          <a:lstStyle>
            <a:lvl1pPr marR="0" lvl="0" algn="ctr"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187" name="Google Shape;187;p30"/>
          <p:cNvSpPr txBox="1">
            <a:spLocks noGrp="1"/>
          </p:cNvSpPr>
          <p:nvPr>
            <p:ph type="body" idx="1"/>
          </p:nvPr>
        </p:nvSpPr>
        <p:spPr>
          <a:xfrm>
            <a:off x="1221232" y="6324600"/>
            <a:ext cx="9851100" cy="381000"/>
          </a:xfrm>
          <a:prstGeom prst="rect">
            <a:avLst/>
          </a:prstGeom>
          <a:noFill/>
          <a:ln>
            <a:noFill/>
          </a:ln>
        </p:spPr>
        <p:txBody>
          <a:bodyPr spcFirstLastPara="1" wrap="square" lIns="91425" tIns="45700" rIns="9125" bIns="45700" anchor="t" anchorCtr="0">
            <a:noAutofit/>
          </a:bodyPr>
          <a:lstStyle>
            <a:lvl1pPr marL="457200" marR="0" lvl="0" indent="-228600" algn="l">
              <a:lnSpc>
                <a:spcPct val="100000"/>
              </a:lnSpc>
              <a:spcBef>
                <a:spcPts val="360"/>
              </a:spcBef>
              <a:spcAft>
                <a:spcPts val="0"/>
              </a:spcAft>
              <a:buSzPts val="1800"/>
              <a:buFont typeface="Corbel"/>
              <a:buNone/>
              <a:defRPr sz="1800" i="0">
                <a:solidFill>
                  <a:schemeClr val="lt1"/>
                </a:solidFill>
                <a:latin typeface="Corbel"/>
                <a:ea typeface="Corbel"/>
                <a:cs typeface="Corbel"/>
                <a:sym typeface="Corbe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Description and Conent">
  <p:cSld name="Title Description and Conent">
    <p:spTree>
      <p:nvGrpSpPr>
        <p:cNvPr id="1" name="Shape 188"/>
        <p:cNvGrpSpPr/>
        <p:nvPr/>
      </p:nvGrpSpPr>
      <p:grpSpPr>
        <a:xfrm>
          <a:off x="0" y="0"/>
          <a:ext cx="0" cy="0"/>
          <a:chOff x="0" y="0"/>
          <a:chExt cx="0" cy="0"/>
        </a:xfrm>
      </p:grpSpPr>
      <p:pic>
        <p:nvPicPr>
          <p:cNvPr id="189" name="Google Shape;189;p31"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190" name="Google Shape;190;p31"/>
          <p:cNvSpPr txBox="1">
            <a:spLocks noGrp="1"/>
          </p:cNvSpPr>
          <p:nvPr>
            <p:ph type="title"/>
          </p:nvPr>
        </p:nvSpPr>
        <p:spPr>
          <a:xfrm>
            <a:off x="685801" y="609601"/>
            <a:ext cx="10840800" cy="12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Corbel"/>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1"/>
          <p:cNvSpPr txBox="1">
            <a:spLocks noGrp="1"/>
          </p:cNvSpPr>
          <p:nvPr>
            <p:ph type="body" idx="1"/>
          </p:nvPr>
        </p:nvSpPr>
        <p:spPr>
          <a:xfrm>
            <a:off x="685799" y="1881824"/>
            <a:ext cx="10840800" cy="1032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800"/>
              <a:buNone/>
              <a:defRPr sz="1800" b="0"/>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1000"/>
              </a:spcAft>
              <a:buSzPts val="1600"/>
              <a:buNone/>
              <a:defRPr sz="1600" b="1"/>
            </a:lvl9pPr>
          </a:lstStyle>
          <a:p>
            <a:endParaRPr/>
          </a:p>
        </p:txBody>
      </p:sp>
      <p:sp>
        <p:nvSpPr>
          <p:cNvPr id="192" name="Google Shape;192;p31"/>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1"/>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1"/>
          <p:cNvSpPr txBox="1">
            <a:spLocks noGrp="1"/>
          </p:cNvSpPr>
          <p:nvPr>
            <p:ph type="body" idx="2"/>
          </p:nvPr>
        </p:nvSpPr>
        <p:spPr>
          <a:xfrm>
            <a:off x="1216192" y="3837470"/>
            <a:ext cx="1310100" cy="9591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200"/>
              <a:buNone/>
              <a:defRPr sz="1200"/>
            </a:lvl1pPr>
            <a:lvl2pPr marL="914400" lvl="1" indent="-342900" algn="l">
              <a:lnSpc>
                <a:spcPct val="100000"/>
              </a:lnSpc>
              <a:spcBef>
                <a:spcPts val="1000"/>
              </a:spcBef>
              <a:spcAft>
                <a:spcPts val="0"/>
              </a:spcAft>
              <a:buSzPts val="1800"/>
              <a:buChar char="•"/>
              <a:defRPr/>
            </a:lvl2pPr>
            <a:lvl3pPr marL="1371600" lvl="2" indent="-304800" algn="ctr">
              <a:lnSpc>
                <a:spcPct val="100000"/>
              </a:lnSpc>
              <a:spcBef>
                <a:spcPts val="1000"/>
              </a:spcBef>
              <a:spcAft>
                <a:spcPts val="0"/>
              </a:spcAft>
              <a:buSzPts val="1200"/>
              <a:buChar char="•"/>
              <a:defRPr sz="1200"/>
            </a:lvl3pPr>
            <a:lvl4pPr marL="1828800" lvl="3" indent="-342900" algn="l">
              <a:lnSpc>
                <a:spcPct val="100000"/>
              </a:lnSpc>
              <a:spcBef>
                <a:spcPts val="1000"/>
              </a:spcBef>
              <a:spcAft>
                <a:spcPts val="0"/>
              </a:spcAft>
              <a:buSzPts val="1800"/>
              <a:buChar char="•"/>
              <a:defRPr/>
            </a:lvl4pPr>
            <a:lvl5pPr marL="2286000" lvl="4" indent="-228600" algn="l">
              <a:lnSpc>
                <a:spcPct val="100000"/>
              </a:lnSpc>
              <a:spcBef>
                <a:spcPts val="1000"/>
              </a:spcBef>
              <a:spcAft>
                <a:spcPts val="0"/>
              </a:spcAft>
              <a:buSzPts val="12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95" name="Google Shape;195;p31"/>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31"/>
          <p:cNvSpPr txBox="1">
            <a:spLocks noGrp="1"/>
          </p:cNvSpPr>
          <p:nvPr>
            <p:ph type="body" idx="3"/>
          </p:nvPr>
        </p:nvSpPr>
        <p:spPr>
          <a:xfrm>
            <a:off x="685799" y="2914650"/>
            <a:ext cx="10840800" cy="5022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800"/>
              <a:buNone/>
              <a:defRPr sz="1800" b="0"/>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1000"/>
              </a:spcAft>
              <a:buSzPts val="1600"/>
              <a:buNone/>
              <a:defRPr sz="1600" b="1"/>
            </a:lvl9pPr>
          </a:lstStyle>
          <a:p>
            <a:endParaRPr/>
          </a:p>
        </p:txBody>
      </p:sp>
      <p:sp>
        <p:nvSpPr>
          <p:cNvPr id="197" name="Google Shape;197;p31"/>
          <p:cNvSpPr txBox="1">
            <a:spLocks noGrp="1"/>
          </p:cNvSpPr>
          <p:nvPr>
            <p:ph type="body" idx="4"/>
          </p:nvPr>
        </p:nvSpPr>
        <p:spPr>
          <a:xfrm>
            <a:off x="7465366" y="3837470"/>
            <a:ext cx="1310100" cy="9591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200"/>
              <a:buNone/>
              <a:defRPr sz="1200"/>
            </a:lvl1pPr>
            <a:lvl2pPr marL="914400" lvl="1" indent="-342900" algn="l">
              <a:lnSpc>
                <a:spcPct val="100000"/>
              </a:lnSpc>
              <a:spcBef>
                <a:spcPts val="1000"/>
              </a:spcBef>
              <a:spcAft>
                <a:spcPts val="0"/>
              </a:spcAft>
              <a:buSzPts val="1800"/>
              <a:buChar char="•"/>
              <a:defRPr/>
            </a:lvl2pPr>
            <a:lvl3pPr marL="1371600" lvl="2" indent="-304800" algn="ctr">
              <a:lnSpc>
                <a:spcPct val="100000"/>
              </a:lnSpc>
              <a:spcBef>
                <a:spcPts val="1000"/>
              </a:spcBef>
              <a:spcAft>
                <a:spcPts val="0"/>
              </a:spcAft>
              <a:buSzPts val="1200"/>
              <a:buChar char="•"/>
              <a:defRPr sz="1200"/>
            </a:lvl3pPr>
            <a:lvl4pPr marL="1828800" lvl="3" indent="-342900" algn="l">
              <a:lnSpc>
                <a:spcPct val="100000"/>
              </a:lnSpc>
              <a:spcBef>
                <a:spcPts val="1000"/>
              </a:spcBef>
              <a:spcAft>
                <a:spcPts val="0"/>
              </a:spcAft>
              <a:buSzPts val="1800"/>
              <a:buChar char="•"/>
              <a:defRPr/>
            </a:lvl4pPr>
            <a:lvl5pPr marL="2286000" lvl="4" indent="-228600" algn="l">
              <a:lnSpc>
                <a:spcPct val="100000"/>
              </a:lnSpc>
              <a:spcBef>
                <a:spcPts val="1000"/>
              </a:spcBef>
              <a:spcAft>
                <a:spcPts val="0"/>
              </a:spcAft>
              <a:buSzPts val="12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98" name="Google Shape;198;p31"/>
          <p:cNvSpPr txBox="1">
            <a:spLocks noGrp="1"/>
          </p:cNvSpPr>
          <p:nvPr>
            <p:ph type="body" idx="5"/>
          </p:nvPr>
        </p:nvSpPr>
        <p:spPr>
          <a:xfrm>
            <a:off x="9548424" y="3837470"/>
            <a:ext cx="1310100" cy="9591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200"/>
              <a:buNone/>
              <a:defRPr sz="1200"/>
            </a:lvl1pPr>
            <a:lvl2pPr marL="914400" lvl="1" indent="-342900" algn="l">
              <a:lnSpc>
                <a:spcPct val="100000"/>
              </a:lnSpc>
              <a:spcBef>
                <a:spcPts val="1000"/>
              </a:spcBef>
              <a:spcAft>
                <a:spcPts val="0"/>
              </a:spcAft>
              <a:buSzPts val="1800"/>
              <a:buChar char="•"/>
              <a:defRPr/>
            </a:lvl2pPr>
            <a:lvl3pPr marL="1371600" lvl="2" indent="-304800" algn="ctr">
              <a:lnSpc>
                <a:spcPct val="100000"/>
              </a:lnSpc>
              <a:spcBef>
                <a:spcPts val="1000"/>
              </a:spcBef>
              <a:spcAft>
                <a:spcPts val="0"/>
              </a:spcAft>
              <a:buSzPts val="1200"/>
              <a:buChar char="•"/>
              <a:defRPr sz="1200"/>
            </a:lvl3pPr>
            <a:lvl4pPr marL="1828800" lvl="3" indent="-342900" algn="l">
              <a:lnSpc>
                <a:spcPct val="100000"/>
              </a:lnSpc>
              <a:spcBef>
                <a:spcPts val="1000"/>
              </a:spcBef>
              <a:spcAft>
                <a:spcPts val="0"/>
              </a:spcAft>
              <a:buSzPts val="1800"/>
              <a:buChar char="•"/>
              <a:defRPr/>
            </a:lvl4pPr>
            <a:lvl5pPr marL="2286000" lvl="4" indent="-228600" algn="l">
              <a:lnSpc>
                <a:spcPct val="100000"/>
              </a:lnSpc>
              <a:spcBef>
                <a:spcPts val="1000"/>
              </a:spcBef>
              <a:spcAft>
                <a:spcPts val="0"/>
              </a:spcAft>
              <a:buSzPts val="12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199" name="Google Shape;199;p31"/>
          <p:cNvSpPr txBox="1">
            <a:spLocks noGrp="1"/>
          </p:cNvSpPr>
          <p:nvPr>
            <p:ph type="body" idx="6"/>
          </p:nvPr>
        </p:nvSpPr>
        <p:spPr>
          <a:xfrm>
            <a:off x="5382308" y="3837470"/>
            <a:ext cx="1310100" cy="9591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200"/>
              <a:buNone/>
              <a:defRPr sz="1200"/>
            </a:lvl1pPr>
            <a:lvl2pPr marL="914400" lvl="1" indent="-342900" algn="l">
              <a:lnSpc>
                <a:spcPct val="100000"/>
              </a:lnSpc>
              <a:spcBef>
                <a:spcPts val="1000"/>
              </a:spcBef>
              <a:spcAft>
                <a:spcPts val="0"/>
              </a:spcAft>
              <a:buSzPts val="1800"/>
              <a:buChar char="•"/>
              <a:defRPr/>
            </a:lvl2pPr>
            <a:lvl3pPr marL="1371600" lvl="2" indent="-304800" algn="ctr">
              <a:lnSpc>
                <a:spcPct val="100000"/>
              </a:lnSpc>
              <a:spcBef>
                <a:spcPts val="1000"/>
              </a:spcBef>
              <a:spcAft>
                <a:spcPts val="0"/>
              </a:spcAft>
              <a:buSzPts val="1200"/>
              <a:buChar char="•"/>
              <a:defRPr sz="1200"/>
            </a:lvl3pPr>
            <a:lvl4pPr marL="1828800" lvl="3" indent="-342900" algn="l">
              <a:lnSpc>
                <a:spcPct val="100000"/>
              </a:lnSpc>
              <a:spcBef>
                <a:spcPts val="1000"/>
              </a:spcBef>
              <a:spcAft>
                <a:spcPts val="0"/>
              </a:spcAft>
              <a:buSzPts val="1800"/>
              <a:buChar char="•"/>
              <a:defRPr/>
            </a:lvl4pPr>
            <a:lvl5pPr marL="2286000" lvl="4" indent="-228600" algn="l">
              <a:lnSpc>
                <a:spcPct val="100000"/>
              </a:lnSpc>
              <a:spcBef>
                <a:spcPts val="1000"/>
              </a:spcBef>
              <a:spcAft>
                <a:spcPts val="0"/>
              </a:spcAft>
              <a:buSzPts val="12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200" name="Google Shape;200;p31"/>
          <p:cNvSpPr txBox="1">
            <a:spLocks noGrp="1"/>
          </p:cNvSpPr>
          <p:nvPr>
            <p:ph type="body" idx="7"/>
          </p:nvPr>
        </p:nvSpPr>
        <p:spPr>
          <a:xfrm>
            <a:off x="3299250" y="3837470"/>
            <a:ext cx="1310100" cy="9591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200"/>
              <a:buNone/>
              <a:defRPr sz="1200"/>
            </a:lvl1pPr>
            <a:lvl2pPr marL="914400" lvl="1" indent="-342900" algn="l">
              <a:lnSpc>
                <a:spcPct val="100000"/>
              </a:lnSpc>
              <a:spcBef>
                <a:spcPts val="1000"/>
              </a:spcBef>
              <a:spcAft>
                <a:spcPts val="0"/>
              </a:spcAft>
              <a:buSzPts val="1800"/>
              <a:buChar char="•"/>
              <a:defRPr/>
            </a:lvl2pPr>
            <a:lvl3pPr marL="1371600" lvl="2" indent="-304800" algn="ctr">
              <a:lnSpc>
                <a:spcPct val="100000"/>
              </a:lnSpc>
              <a:spcBef>
                <a:spcPts val="1000"/>
              </a:spcBef>
              <a:spcAft>
                <a:spcPts val="0"/>
              </a:spcAft>
              <a:buSzPts val="1200"/>
              <a:buChar char="•"/>
              <a:defRPr sz="1200"/>
            </a:lvl3pPr>
            <a:lvl4pPr marL="1828800" lvl="3" indent="-342900" algn="l">
              <a:lnSpc>
                <a:spcPct val="100000"/>
              </a:lnSpc>
              <a:spcBef>
                <a:spcPts val="1000"/>
              </a:spcBef>
              <a:spcAft>
                <a:spcPts val="0"/>
              </a:spcAft>
              <a:buSzPts val="1800"/>
              <a:buChar char="•"/>
              <a:defRPr/>
            </a:lvl4pPr>
            <a:lvl5pPr marL="2286000" lvl="4" indent="-228600" algn="l">
              <a:lnSpc>
                <a:spcPct val="100000"/>
              </a:lnSpc>
              <a:spcBef>
                <a:spcPts val="1000"/>
              </a:spcBef>
              <a:spcAft>
                <a:spcPts val="0"/>
              </a:spcAft>
              <a:buSzPts val="12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cxnSp>
        <p:nvCxnSpPr>
          <p:cNvPr id="201" name="Google Shape;201;p31"/>
          <p:cNvCxnSpPr/>
          <p:nvPr/>
        </p:nvCxnSpPr>
        <p:spPr>
          <a:xfrm rot="-5400000">
            <a:off x="-185517" y="1242483"/>
            <a:ext cx="504000" cy="0"/>
          </a:xfrm>
          <a:prstGeom prst="straightConnector1">
            <a:avLst/>
          </a:prstGeom>
          <a:noFill/>
          <a:ln w="127000" cap="sq" cmpd="sng">
            <a:solidFill>
              <a:schemeClr val="accent3"/>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19"/>
        <p:cNvGrpSpPr/>
        <p:nvPr/>
      </p:nvGrpSpPr>
      <p:grpSpPr>
        <a:xfrm>
          <a:off x="0" y="0"/>
          <a:ext cx="0" cy="0"/>
          <a:chOff x="0" y="0"/>
          <a:chExt cx="0" cy="0"/>
        </a:xfrm>
      </p:grpSpPr>
      <p:pic>
        <p:nvPicPr>
          <p:cNvPr id="20" name="Google Shape;20;p4" descr="Picture 7"/>
          <p:cNvPicPr preferRelativeResize="0"/>
          <p:nvPr/>
        </p:nvPicPr>
        <p:blipFill rotWithShape="1">
          <a:blip r:embed="rId2">
            <a:alphaModFix/>
          </a:blip>
          <a:srcRect/>
          <a:stretch/>
        </p:blipFill>
        <p:spPr>
          <a:xfrm flipH="1">
            <a:off x="0" y="0"/>
            <a:ext cx="12188825" cy="6856215"/>
          </a:xfrm>
          <a:prstGeom prst="rect">
            <a:avLst/>
          </a:prstGeom>
          <a:noFill/>
          <a:ln>
            <a:noFill/>
          </a:ln>
        </p:spPr>
      </p:pic>
      <p:sp>
        <p:nvSpPr>
          <p:cNvPr id="21" name="Google Shape;21;p4"/>
          <p:cNvSpPr txBox="1">
            <a:spLocks noGrp="1"/>
          </p:cNvSpPr>
          <p:nvPr>
            <p:ph type="title"/>
          </p:nvPr>
        </p:nvSpPr>
        <p:spPr>
          <a:xfrm>
            <a:off x="552450" y="1874308"/>
            <a:ext cx="3814236" cy="1260001"/>
          </a:xfrm>
          <a:prstGeom prst="rect">
            <a:avLst/>
          </a:prstGeom>
          <a:noFill/>
          <a:ln>
            <a:noFill/>
          </a:ln>
        </p:spPr>
        <p:txBody>
          <a:bodyPr spcFirstLastPara="1" wrap="square" lIns="45700" tIns="45700" rIns="45700" bIns="45700" anchor="ctr" anchorCtr="0">
            <a:noAutofit/>
          </a:bodyPr>
          <a:lstStyle>
            <a:lvl1pPr lvl="0" algn="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2" name="Google Shape;22;p4"/>
          <p:cNvSpPr txBox="1">
            <a:spLocks noGrp="1"/>
          </p:cNvSpPr>
          <p:nvPr>
            <p:ph type="body" idx="1"/>
          </p:nvPr>
        </p:nvSpPr>
        <p:spPr>
          <a:xfrm>
            <a:off x="4648200" y="0"/>
            <a:ext cx="7543800" cy="6856215"/>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23" name="Google Shape;23;p4"/>
          <p:cNvSpPr txBox="1">
            <a:spLocks noGrp="1"/>
          </p:cNvSpPr>
          <p:nvPr>
            <p:ph type="body" idx="2"/>
          </p:nvPr>
        </p:nvSpPr>
        <p:spPr>
          <a:xfrm>
            <a:off x="552449" y="3134307"/>
            <a:ext cx="3814237" cy="2016601"/>
          </a:xfrm>
          <a:prstGeom prst="rect">
            <a:avLst/>
          </a:prstGeom>
          <a:noFill/>
          <a:ln>
            <a:noFill/>
          </a:ln>
        </p:spPr>
        <p:txBody>
          <a:bodyPr spcFirstLastPara="1" wrap="square" lIns="45700" tIns="45700" rIns="45700"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24" name="Google Shape;24;p4"/>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Right with Caption">
  <p:cSld name="Picture Right with Caption">
    <p:spTree>
      <p:nvGrpSpPr>
        <p:cNvPr id="1" name="Shape 202"/>
        <p:cNvGrpSpPr/>
        <p:nvPr/>
      </p:nvGrpSpPr>
      <p:grpSpPr>
        <a:xfrm>
          <a:off x="0" y="0"/>
          <a:ext cx="0" cy="0"/>
          <a:chOff x="0" y="0"/>
          <a:chExt cx="0" cy="0"/>
        </a:xfrm>
      </p:grpSpPr>
      <p:pic>
        <p:nvPicPr>
          <p:cNvPr id="203" name="Google Shape;203;p32" descr="Celestia-R1---OverlayContentHD.png"/>
          <p:cNvPicPr preferRelativeResize="0"/>
          <p:nvPr/>
        </p:nvPicPr>
        <p:blipFill rotWithShape="1">
          <a:blip r:embed="rId2">
            <a:alphaModFix/>
          </a:blip>
          <a:srcRect/>
          <a:stretch/>
        </p:blipFill>
        <p:spPr>
          <a:xfrm flipH="1">
            <a:off x="-2" y="0"/>
            <a:ext cx="12188827" cy="6856215"/>
          </a:xfrm>
          <a:prstGeom prst="rect">
            <a:avLst/>
          </a:prstGeom>
          <a:noFill/>
          <a:ln>
            <a:noFill/>
          </a:ln>
        </p:spPr>
      </p:pic>
      <p:sp>
        <p:nvSpPr>
          <p:cNvPr id="204" name="Google Shape;204;p32"/>
          <p:cNvSpPr txBox="1">
            <a:spLocks noGrp="1"/>
          </p:cNvSpPr>
          <p:nvPr>
            <p:ph type="title"/>
          </p:nvPr>
        </p:nvSpPr>
        <p:spPr>
          <a:xfrm>
            <a:off x="6657974" y="995968"/>
            <a:ext cx="4848300" cy="126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Corbel"/>
              <a:buNone/>
              <a:defRPr sz="3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2"/>
          <p:cNvSpPr>
            <a:spLocks noGrp="1"/>
          </p:cNvSpPr>
          <p:nvPr>
            <p:ph type="pic" idx="2"/>
          </p:nvPr>
        </p:nvSpPr>
        <p:spPr>
          <a:xfrm>
            <a:off x="727574" y="914400"/>
            <a:ext cx="5749500" cy="4818300"/>
          </a:xfrm>
          <a:prstGeom prst="roundRect">
            <a:avLst>
              <a:gd name="adj" fmla="val 2371"/>
            </a:avLst>
          </a:prstGeom>
          <a:solidFill>
            <a:srgbClr val="646464"/>
          </a:solidFill>
          <a:ln w="28575" cap="sq" cmpd="sng">
            <a:solidFill>
              <a:srgbClr val="0D2C3E"/>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1pPr>
            <a:lvl2pPr marR="0" lvl="1"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2pPr>
            <a:lvl3pPr marR="0" lvl="2"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3pPr>
            <a:lvl4pPr marR="0" lvl="3"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4pPr>
            <a:lvl5pPr marR="0" lvl="4"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5pPr>
            <a:lvl6pPr marR="0" lvl="5"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6pPr>
            <a:lvl7pPr marR="0" lvl="6"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7pPr>
            <a:lvl8pPr marR="0" lvl="7"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Corbel"/>
                <a:ea typeface="Corbel"/>
                <a:cs typeface="Corbel"/>
                <a:sym typeface="Corbel"/>
              </a:defRPr>
            </a:lvl8pPr>
            <a:lvl9pPr marR="0" lvl="8" algn="l" rtl="0">
              <a:lnSpc>
                <a:spcPct val="100000"/>
              </a:lnSpc>
              <a:spcBef>
                <a:spcPts val="1000"/>
              </a:spcBef>
              <a:spcAft>
                <a:spcPts val="1000"/>
              </a:spcAft>
              <a:buClr>
                <a:schemeClr val="lt1"/>
              </a:buClr>
              <a:buSzPts val="1600"/>
              <a:buFont typeface="Arial"/>
              <a:buNone/>
              <a:defRPr sz="1600" b="0" i="0" u="none" strike="noStrike" cap="none">
                <a:solidFill>
                  <a:schemeClr val="lt1"/>
                </a:solidFill>
                <a:latin typeface="Corbel"/>
                <a:ea typeface="Corbel"/>
                <a:cs typeface="Corbel"/>
                <a:sym typeface="Corbel"/>
              </a:defRPr>
            </a:lvl9pPr>
          </a:lstStyle>
          <a:p>
            <a:endParaRPr/>
          </a:p>
        </p:txBody>
      </p:sp>
      <p:sp>
        <p:nvSpPr>
          <p:cNvPr id="206" name="Google Shape;206;p32"/>
          <p:cNvSpPr txBox="1">
            <a:spLocks noGrp="1"/>
          </p:cNvSpPr>
          <p:nvPr>
            <p:ph type="body" idx="1"/>
          </p:nvPr>
        </p:nvSpPr>
        <p:spPr>
          <a:xfrm>
            <a:off x="6657974" y="2255968"/>
            <a:ext cx="4848300" cy="3476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800"/>
              <a:buNone/>
              <a:defRPr sz="18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100000"/>
              </a:lnSpc>
              <a:spcBef>
                <a:spcPts val="1000"/>
              </a:spcBef>
              <a:spcAft>
                <a:spcPts val="0"/>
              </a:spcAft>
              <a:buSzPts val="900"/>
              <a:buNone/>
              <a:defRPr sz="900"/>
            </a:lvl6pPr>
            <a:lvl7pPr marL="3200400" lvl="6" indent="-228600" algn="l">
              <a:lnSpc>
                <a:spcPct val="100000"/>
              </a:lnSpc>
              <a:spcBef>
                <a:spcPts val="1000"/>
              </a:spcBef>
              <a:spcAft>
                <a:spcPts val="0"/>
              </a:spcAft>
              <a:buSzPts val="900"/>
              <a:buNone/>
              <a:defRPr sz="900"/>
            </a:lvl7pPr>
            <a:lvl8pPr marL="3657600" lvl="7" indent="-228600" algn="l">
              <a:lnSpc>
                <a:spcPct val="100000"/>
              </a:lnSpc>
              <a:spcBef>
                <a:spcPts val="1000"/>
              </a:spcBef>
              <a:spcAft>
                <a:spcPts val="0"/>
              </a:spcAft>
              <a:buSzPts val="900"/>
              <a:buNone/>
              <a:defRPr sz="900"/>
            </a:lvl8pPr>
            <a:lvl9pPr marL="4114800" lvl="8" indent="-228600" algn="l">
              <a:lnSpc>
                <a:spcPct val="100000"/>
              </a:lnSpc>
              <a:spcBef>
                <a:spcPts val="1000"/>
              </a:spcBef>
              <a:spcAft>
                <a:spcPts val="1000"/>
              </a:spcAft>
              <a:buSzPts val="900"/>
              <a:buNone/>
              <a:defRPr sz="900"/>
            </a:lvl9pPr>
          </a:lstStyle>
          <a:p>
            <a:endParaRPr/>
          </a:p>
        </p:txBody>
      </p:sp>
      <p:sp>
        <p:nvSpPr>
          <p:cNvPr id="207" name="Google Shape;207;p32"/>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2"/>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32"/>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10"/>
        <p:cNvGrpSpPr/>
        <p:nvPr/>
      </p:nvGrpSpPr>
      <p:grpSpPr>
        <a:xfrm>
          <a:off x="0" y="0"/>
          <a:ext cx="0" cy="0"/>
          <a:chOff x="0" y="0"/>
          <a:chExt cx="0" cy="0"/>
        </a:xfrm>
      </p:grpSpPr>
      <p:pic>
        <p:nvPicPr>
          <p:cNvPr id="211" name="Google Shape;211;p33"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212" name="Google Shape;212;p33"/>
          <p:cNvSpPr txBox="1"/>
          <p:nvPr/>
        </p:nvSpPr>
        <p:spPr>
          <a:xfrm>
            <a:off x="10571243" y="2743200"/>
            <a:ext cx="609600" cy="584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Corbel"/>
              <a:buNone/>
            </a:pPr>
            <a:r>
              <a:rPr lang="en-US" sz="8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213" name="Google Shape;213;p33"/>
          <p:cNvSpPr txBox="1"/>
          <p:nvPr/>
        </p:nvSpPr>
        <p:spPr>
          <a:xfrm>
            <a:off x="1002625" y="823337"/>
            <a:ext cx="609600" cy="584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Corbel"/>
              <a:buNone/>
            </a:pPr>
            <a:r>
              <a:rPr lang="en-US" sz="8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214" name="Google Shape;214;p33"/>
          <p:cNvSpPr txBox="1">
            <a:spLocks noGrp="1"/>
          </p:cNvSpPr>
          <p:nvPr>
            <p:ph type="title"/>
          </p:nvPr>
        </p:nvSpPr>
        <p:spPr>
          <a:xfrm>
            <a:off x="1320801" y="609601"/>
            <a:ext cx="9550500" cy="27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orbel"/>
              <a:buNone/>
              <a:defRPr sz="3000" b="0" i="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3"/>
          <p:cNvSpPr txBox="1">
            <a:spLocks noGrp="1"/>
          </p:cNvSpPr>
          <p:nvPr>
            <p:ph type="body" idx="1"/>
          </p:nvPr>
        </p:nvSpPr>
        <p:spPr>
          <a:xfrm>
            <a:off x="1426408" y="3352800"/>
            <a:ext cx="9339300" cy="381000"/>
          </a:xfrm>
          <a:prstGeom prst="rect">
            <a:avLst/>
          </a:prstGeom>
          <a:noFill/>
          <a:ln>
            <a:noFill/>
          </a:ln>
        </p:spPr>
        <p:txBody>
          <a:bodyPr spcFirstLastPara="1" wrap="square" lIns="91425" tIns="45700" rIns="91425" bIns="45700" anchor="ctr" anchorCtr="0">
            <a:noAutofit/>
          </a:bodyPr>
          <a:lstStyle>
            <a:lvl1pPr marL="457200" lvl="0" indent="-228600" algn="r">
              <a:lnSpc>
                <a:spcPct val="100000"/>
              </a:lnSpc>
              <a:spcBef>
                <a:spcPts val="0"/>
              </a:spcBef>
              <a:spcAft>
                <a:spcPts val="0"/>
              </a:spcAft>
              <a:buSzPts val="1800"/>
              <a:buFont typeface="Corbel"/>
              <a:buNone/>
              <a:defRPr sz="1800"/>
            </a:lvl1pPr>
            <a:lvl2pPr marL="914400" lvl="1" indent="-228600" algn="l">
              <a:lnSpc>
                <a:spcPct val="100000"/>
              </a:lnSpc>
              <a:spcBef>
                <a:spcPts val="1000"/>
              </a:spcBef>
              <a:spcAft>
                <a:spcPts val="0"/>
              </a:spcAft>
              <a:buSzPts val="1600"/>
              <a:buFont typeface="Corbel"/>
              <a:buNone/>
              <a:defRPr/>
            </a:lvl2pPr>
            <a:lvl3pPr marL="1371600" lvl="2" indent="-228600" algn="l">
              <a:lnSpc>
                <a:spcPct val="100000"/>
              </a:lnSpc>
              <a:spcBef>
                <a:spcPts val="1000"/>
              </a:spcBef>
              <a:spcAft>
                <a:spcPts val="0"/>
              </a:spcAft>
              <a:buSzPts val="1400"/>
              <a:buFont typeface="Corbel"/>
              <a:buNone/>
              <a:defRPr/>
            </a:lvl3pPr>
            <a:lvl4pPr marL="1828800" lvl="3" indent="-228600" algn="l">
              <a:lnSpc>
                <a:spcPct val="100000"/>
              </a:lnSpc>
              <a:spcBef>
                <a:spcPts val="1000"/>
              </a:spcBef>
              <a:spcAft>
                <a:spcPts val="0"/>
              </a:spcAft>
              <a:buSzPts val="1200"/>
              <a:buFont typeface="Corbel"/>
              <a:buNone/>
              <a:defRPr/>
            </a:lvl4pPr>
            <a:lvl5pPr marL="2286000" lvl="4" indent="-228600" algn="l">
              <a:lnSpc>
                <a:spcPct val="100000"/>
              </a:lnSpc>
              <a:spcBef>
                <a:spcPts val="1000"/>
              </a:spcBef>
              <a:spcAft>
                <a:spcPts val="0"/>
              </a:spcAft>
              <a:buSzPts val="1200"/>
              <a:buFont typeface="Corbel"/>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1000"/>
              </a:spcAft>
              <a:buSzPts val="1800"/>
              <a:buChar char="•"/>
              <a:defRPr/>
            </a:lvl9pPr>
          </a:lstStyle>
          <a:p>
            <a:endParaRPr/>
          </a:p>
        </p:txBody>
      </p:sp>
      <p:sp>
        <p:nvSpPr>
          <p:cNvPr id="216" name="Google Shape;216;p33"/>
          <p:cNvSpPr/>
          <p:nvPr/>
        </p:nvSpPr>
        <p:spPr>
          <a:xfrm>
            <a:off x="1750844" y="3962401"/>
            <a:ext cx="8690400" cy="1908300"/>
          </a:xfrm>
          <a:prstGeom prst="roundRect">
            <a:avLst>
              <a:gd name="adj" fmla="val 6552"/>
            </a:avLst>
          </a:prstGeom>
          <a:solidFill>
            <a:schemeClr val="accent3">
              <a:alpha val="7568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17" name="Google Shape;217;p33"/>
          <p:cNvSpPr txBox="1">
            <a:spLocks noGrp="1"/>
          </p:cNvSpPr>
          <p:nvPr>
            <p:ph type="body" idx="2"/>
          </p:nvPr>
        </p:nvSpPr>
        <p:spPr>
          <a:xfrm>
            <a:off x="1857375" y="4021138"/>
            <a:ext cx="8486700" cy="17604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800"/>
              <a:buNone/>
              <a:defRPr sz="1800">
                <a:solidFill>
                  <a:schemeClr val="lt1"/>
                </a:solidFill>
              </a:defRPr>
            </a:lvl1pPr>
            <a:lvl2pPr marL="914400" lvl="1" indent="-228600" algn="l">
              <a:lnSpc>
                <a:spcPct val="100000"/>
              </a:lnSpc>
              <a:spcBef>
                <a:spcPts val="1000"/>
              </a:spcBef>
              <a:spcAft>
                <a:spcPts val="0"/>
              </a:spcAft>
              <a:buSzPts val="1800"/>
              <a:buNone/>
              <a:defRPr sz="1800">
                <a:solidFill>
                  <a:schemeClr val="lt1"/>
                </a:solidFill>
              </a:defRPr>
            </a:lvl2pPr>
            <a:lvl3pPr marL="1371600" lvl="2" indent="-228600" algn="l">
              <a:lnSpc>
                <a:spcPct val="100000"/>
              </a:lnSpc>
              <a:spcBef>
                <a:spcPts val="1000"/>
              </a:spcBef>
              <a:spcAft>
                <a:spcPts val="0"/>
              </a:spcAft>
              <a:buSzPts val="1600"/>
              <a:buNone/>
              <a:defRPr sz="1600">
                <a:solidFill>
                  <a:schemeClr val="lt1"/>
                </a:solidFill>
              </a:defRPr>
            </a:lvl3pPr>
            <a:lvl4pPr marL="1828800" lvl="3" indent="-228600" algn="l">
              <a:lnSpc>
                <a:spcPct val="100000"/>
              </a:lnSpc>
              <a:spcBef>
                <a:spcPts val="1000"/>
              </a:spcBef>
              <a:spcAft>
                <a:spcPts val="0"/>
              </a:spcAft>
              <a:buSzPts val="1400"/>
              <a:buNone/>
              <a:defRPr sz="1400">
                <a:solidFill>
                  <a:schemeClr val="lt1"/>
                </a:solidFill>
              </a:defRPr>
            </a:lvl4pPr>
            <a:lvl5pPr marL="2286000" lvl="4" indent="-228600" algn="l">
              <a:lnSpc>
                <a:spcPct val="100000"/>
              </a:lnSpc>
              <a:spcBef>
                <a:spcPts val="1000"/>
              </a:spcBef>
              <a:spcAft>
                <a:spcPts val="0"/>
              </a:spcAft>
              <a:buSzPts val="1400"/>
              <a:buNone/>
              <a:defRPr sz="1400">
                <a:solidFill>
                  <a:schemeClr val="lt1"/>
                </a:solidFill>
              </a:defRPr>
            </a:lvl5pPr>
            <a:lvl6pPr marL="2743200" lvl="5" indent="-228600" algn="l">
              <a:lnSpc>
                <a:spcPct val="100000"/>
              </a:lnSpc>
              <a:spcBef>
                <a:spcPts val="1000"/>
              </a:spcBef>
              <a:spcAft>
                <a:spcPts val="0"/>
              </a:spcAft>
              <a:buSzPts val="1400"/>
              <a:buNone/>
              <a:defRPr sz="1400">
                <a:solidFill>
                  <a:schemeClr val="lt1"/>
                </a:solidFill>
              </a:defRPr>
            </a:lvl6pPr>
            <a:lvl7pPr marL="3200400" lvl="6" indent="-228600" algn="l">
              <a:lnSpc>
                <a:spcPct val="100000"/>
              </a:lnSpc>
              <a:spcBef>
                <a:spcPts val="1000"/>
              </a:spcBef>
              <a:spcAft>
                <a:spcPts val="0"/>
              </a:spcAft>
              <a:buSzPts val="1400"/>
              <a:buNone/>
              <a:defRPr sz="1400">
                <a:solidFill>
                  <a:schemeClr val="lt1"/>
                </a:solidFill>
              </a:defRPr>
            </a:lvl7pPr>
            <a:lvl8pPr marL="3657600" lvl="7" indent="-228600" algn="l">
              <a:lnSpc>
                <a:spcPct val="100000"/>
              </a:lnSpc>
              <a:spcBef>
                <a:spcPts val="1000"/>
              </a:spcBef>
              <a:spcAft>
                <a:spcPts val="0"/>
              </a:spcAft>
              <a:buSzPts val="1400"/>
              <a:buNone/>
              <a:defRPr sz="1400">
                <a:solidFill>
                  <a:schemeClr val="lt1"/>
                </a:solidFill>
              </a:defRPr>
            </a:lvl8pPr>
            <a:lvl9pPr marL="4114800" lvl="8" indent="-228600" algn="l">
              <a:lnSpc>
                <a:spcPct val="100000"/>
              </a:lnSpc>
              <a:spcBef>
                <a:spcPts val="1000"/>
              </a:spcBef>
              <a:spcAft>
                <a:spcPts val="1000"/>
              </a:spcAft>
              <a:buSzPts val="1400"/>
              <a:buNone/>
              <a:defRPr sz="1400">
                <a:solidFill>
                  <a:schemeClr val="lt1"/>
                </a:solidFill>
              </a:defRPr>
            </a:lvl9pPr>
          </a:lstStyle>
          <a:p>
            <a:endParaRPr/>
          </a:p>
        </p:txBody>
      </p:sp>
      <p:sp>
        <p:nvSpPr>
          <p:cNvPr id="218" name="Google Shape;218;p33"/>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3"/>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3"/>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1"/>
        <p:cNvGrpSpPr/>
        <p:nvPr/>
      </p:nvGrpSpPr>
      <p:grpSpPr>
        <a:xfrm>
          <a:off x="0" y="0"/>
          <a:ext cx="0" cy="0"/>
          <a:chOff x="0" y="0"/>
          <a:chExt cx="0" cy="0"/>
        </a:xfrm>
      </p:grpSpPr>
      <p:pic>
        <p:nvPicPr>
          <p:cNvPr id="222" name="Google Shape;222;p34"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223" name="Google Shape;223;p34"/>
          <p:cNvSpPr txBox="1">
            <a:spLocks noGrp="1"/>
          </p:cNvSpPr>
          <p:nvPr>
            <p:ph type="title"/>
          </p:nvPr>
        </p:nvSpPr>
        <p:spPr>
          <a:xfrm>
            <a:off x="685801" y="609601"/>
            <a:ext cx="10840800" cy="3124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Corbel"/>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34"/>
          <p:cNvSpPr txBox="1">
            <a:spLocks noGrp="1"/>
          </p:cNvSpPr>
          <p:nvPr>
            <p:ph type="body" idx="1"/>
          </p:nvPr>
        </p:nvSpPr>
        <p:spPr>
          <a:xfrm>
            <a:off x="685800" y="3733800"/>
            <a:ext cx="10840800" cy="2057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a:solidFill>
                  <a:schemeClr val="lt1"/>
                </a:solidFill>
              </a:defRPr>
            </a:lvl1pPr>
            <a:lvl2pPr marL="914400" lvl="1" indent="-228600" algn="l">
              <a:lnSpc>
                <a:spcPct val="100000"/>
              </a:lnSpc>
              <a:spcBef>
                <a:spcPts val="1000"/>
              </a:spcBef>
              <a:spcAft>
                <a:spcPts val="0"/>
              </a:spcAft>
              <a:buSzPts val="1800"/>
              <a:buNone/>
              <a:defRPr sz="1800">
                <a:solidFill>
                  <a:schemeClr val="lt1"/>
                </a:solidFill>
              </a:defRPr>
            </a:lvl2pPr>
            <a:lvl3pPr marL="1371600" lvl="2" indent="-228600" algn="l">
              <a:lnSpc>
                <a:spcPct val="100000"/>
              </a:lnSpc>
              <a:spcBef>
                <a:spcPts val="1000"/>
              </a:spcBef>
              <a:spcAft>
                <a:spcPts val="0"/>
              </a:spcAft>
              <a:buSzPts val="1600"/>
              <a:buNone/>
              <a:defRPr sz="1600">
                <a:solidFill>
                  <a:schemeClr val="lt1"/>
                </a:solidFill>
              </a:defRPr>
            </a:lvl3pPr>
            <a:lvl4pPr marL="1828800" lvl="3" indent="-228600" algn="l">
              <a:lnSpc>
                <a:spcPct val="100000"/>
              </a:lnSpc>
              <a:spcBef>
                <a:spcPts val="1000"/>
              </a:spcBef>
              <a:spcAft>
                <a:spcPts val="0"/>
              </a:spcAft>
              <a:buSzPts val="1400"/>
              <a:buNone/>
              <a:defRPr sz="1400">
                <a:solidFill>
                  <a:schemeClr val="lt1"/>
                </a:solidFill>
              </a:defRPr>
            </a:lvl4pPr>
            <a:lvl5pPr marL="2286000" lvl="4" indent="-228600" algn="l">
              <a:lnSpc>
                <a:spcPct val="100000"/>
              </a:lnSpc>
              <a:spcBef>
                <a:spcPts val="1000"/>
              </a:spcBef>
              <a:spcAft>
                <a:spcPts val="0"/>
              </a:spcAft>
              <a:buSzPts val="1400"/>
              <a:buNone/>
              <a:defRPr sz="1400">
                <a:solidFill>
                  <a:schemeClr val="lt1"/>
                </a:solidFill>
              </a:defRPr>
            </a:lvl5pPr>
            <a:lvl6pPr marL="2743200" lvl="5" indent="-228600" algn="l">
              <a:lnSpc>
                <a:spcPct val="100000"/>
              </a:lnSpc>
              <a:spcBef>
                <a:spcPts val="1000"/>
              </a:spcBef>
              <a:spcAft>
                <a:spcPts val="0"/>
              </a:spcAft>
              <a:buSzPts val="1400"/>
              <a:buNone/>
              <a:defRPr sz="1400">
                <a:solidFill>
                  <a:schemeClr val="lt1"/>
                </a:solidFill>
              </a:defRPr>
            </a:lvl6pPr>
            <a:lvl7pPr marL="3200400" lvl="6" indent="-228600" algn="l">
              <a:lnSpc>
                <a:spcPct val="100000"/>
              </a:lnSpc>
              <a:spcBef>
                <a:spcPts val="1000"/>
              </a:spcBef>
              <a:spcAft>
                <a:spcPts val="0"/>
              </a:spcAft>
              <a:buSzPts val="1400"/>
              <a:buNone/>
              <a:defRPr sz="1400">
                <a:solidFill>
                  <a:schemeClr val="lt1"/>
                </a:solidFill>
              </a:defRPr>
            </a:lvl7pPr>
            <a:lvl8pPr marL="3657600" lvl="7" indent="-228600" algn="l">
              <a:lnSpc>
                <a:spcPct val="100000"/>
              </a:lnSpc>
              <a:spcBef>
                <a:spcPts val="1000"/>
              </a:spcBef>
              <a:spcAft>
                <a:spcPts val="0"/>
              </a:spcAft>
              <a:buSzPts val="1400"/>
              <a:buNone/>
              <a:defRPr sz="1400">
                <a:solidFill>
                  <a:schemeClr val="lt1"/>
                </a:solidFill>
              </a:defRPr>
            </a:lvl8pPr>
            <a:lvl9pPr marL="4114800" lvl="8" indent="-228600" algn="l">
              <a:lnSpc>
                <a:spcPct val="100000"/>
              </a:lnSpc>
              <a:spcBef>
                <a:spcPts val="1000"/>
              </a:spcBef>
              <a:spcAft>
                <a:spcPts val="1000"/>
              </a:spcAft>
              <a:buSzPts val="1400"/>
              <a:buNone/>
              <a:defRPr sz="1400">
                <a:solidFill>
                  <a:schemeClr val="lt1"/>
                </a:solidFill>
              </a:defRPr>
            </a:lvl9pPr>
          </a:lstStyle>
          <a:p>
            <a:endParaRPr/>
          </a:p>
        </p:txBody>
      </p:sp>
      <p:sp>
        <p:nvSpPr>
          <p:cNvPr id="225" name="Google Shape;225;p34"/>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4"/>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4"/>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9" name="Google Shape;29;p6"/>
          <p:cNvSpPr/>
          <p:nvPr/>
        </p:nvSpPr>
        <p:spPr>
          <a:xfrm>
            <a:off x="663356" y="1790227"/>
            <a:ext cx="10863358" cy="4080349"/>
          </a:xfrm>
          <a:prstGeom prst="roundRect">
            <a:avLst>
              <a:gd name="adj" fmla="val 2634"/>
            </a:avLst>
          </a:prstGeom>
          <a:solidFill>
            <a:schemeClr val="accent3">
              <a:alpha val="74901"/>
            </a:scheme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 name="Google Shape;30;p6"/>
          <p:cNvSpPr txBox="1">
            <a:spLocks noGrp="1"/>
          </p:cNvSpPr>
          <p:nvPr>
            <p:ph type="body" idx="1"/>
          </p:nvPr>
        </p:nvSpPr>
        <p:spPr>
          <a:xfrm>
            <a:off x="685801" y="1869600"/>
            <a:ext cx="5040002" cy="3921601"/>
          </a:xfrm>
          <a:prstGeom prst="rect">
            <a:avLst/>
          </a:prstGeom>
          <a:noFill/>
          <a:ln>
            <a:noFill/>
          </a:ln>
        </p:spPr>
        <p:txBody>
          <a:bodyPr spcFirstLastPara="1" wrap="square" lIns="45700" tIns="45700" rIns="45700"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cxnSp>
        <p:nvCxnSpPr>
          <p:cNvPr id="31" name="Google Shape;31;p6"/>
          <p:cNvCxnSpPr/>
          <p:nvPr/>
        </p:nvCxnSpPr>
        <p:spPr>
          <a:xfrm rot="10800000" flipH="1">
            <a:off x="57149" y="996910"/>
            <a:ext cx="3668" cy="491144"/>
          </a:xfrm>
          <a:prstGeom prst="straightConnector1">
            <a:avLst/>
          </a:prstGeom>
          <a:noFill/>
          <a:ln w="127000" cap="sq" cmpd="sng">
            <a:solidFill>
              <a:schemeClr val="accent3"/>
            </a:solidFill>
            <a:prstDash val="solid"/>
            <a:miter lim="8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85801" y="609601"/>
            <a:ext cx="10840913" cy="3124200"/>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3000"/>
              <a:buFont typeface="Arial"/>
              <a:buNone/>
              <a:defRPr cap="none"/>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4" name="Google Shape;34;p7"/>
          <p:cNvSpPr txBox="1">
            <a:spLocks noGrp="1"/>
          </p:cNvSpPr>
          <p:nvPr>
            <p:ph type="body" idx="1"/>
          </p:nvPr>
        </p:nvSpPr>
        <p:spPr>
          <a:xfrm>
            <a:off x="685800" y="3733800"/>
            <a:ext cx="10840915" cy="2057400"/>
          </a:xfrm>
          <a:prstGeom prst="rect">
            <a:avLst/>
          </a:prstGeom>
          <a:noFill/>
          <a:ln>
            <a:noFill/>
          </a:ln>
        </p:spPr>
        <p:txBody>
          <a:bodyPr spcFirstLastPara="1" wrap="square" lIns="45700" tIns="45700" rIns="45700" bIns="45700" anchor="ctr" anchorCtr="0">
            <a:noAutofit/>
          </a:bodyPr>
          <a:lstStyle>
            <a:lvl1pPr marL="457200" lvl="0" indent="-228600" algn="l">
              <a:lnSpc>
                <a:spcPct val="100000"/>
              </a:lnSpc>
              <a:spcBef>
                <a:spcPts val="1000"/>
              </a:spcBef>
              <a:spcAft>
                <a:spcPts val="0"/>
              </a:spcAft>
              <a:buClr>
                <a:srgbClr val="FFFFFF"/>
              </a:buClr>
              <a:buSzPts val="1800"/>
              <a:buNone/>
              <a:defRPr/>
            </a:lvl1pPr>
            <a:lvl2pPr marL="914400" lvl="1" indent="-228600" algn="l">
              <a:lnSpc>
                <a:spcPct val="100000"/>
              </a:lnSpc>
              <a:spcBef>
                <a:spcPts val="1000"/>
              </a:spcBef>
              <a:spcAft>
                <a:spcPts val="0"/>
              </a:spcAft>
              <a:buClr>
                <a:srgbClr val="FFFFFF"/>
              </a:buClr>
              <a:buSzPts val="1800"/>
              <a:buNone/>
              <a:defRPr/>
            </a:lvl2pPr>
            <a:lvl3pPr marL="1371600" lvl="2" indent="-228600" algn="l">
              <a:lnSpc>
                <a:spcPct val="100000"/>
              </a:lnSpc>
              <a:spcBef>
                <a:spcPts val="1000"/>
              </a:spcBef>
              <a:spcAft>
                <a:spcPts val="0"/>
              </a:spcAft>
              <a:buClr>
                <a:srgbClr val="FFFFFF"/>
              </a:buClr>
              <a:buSzPts val="1800"/>
              <a:buNone/>
              <a:defRPr/>
            </a:lvl3pPr>
            <a:lvl4pPr marL="1828800" lvl="3" indent="-228600" algn="l">
              <a:lnSpc>
                <a:spcPct val="100000"/>
              </a:lnSpc>
              <a:spcBef>
                <a:spcPts val="1000"/>
              </a:spcBef>
              <a:spcAft>
                <a:spcPts val="0"/>
              </a:spcAft>
              <a:buClr>
                <a:srgbClr val="FFFFFF"/>
              </a:buClr>
              <a:buSzPts val="1800"/>
              <a:buNone/>
              <a:defRPr/>
            </a:lvl4pPr>
            <a:lvl5pPr marL="2286000" lvl="4" indent="-228600" algn="l">
              <a:lnSpc>
                <a:spcPct val="100000"/>
              </a:lnSpc>
              <a:spcBef>
                <a:spcPts val="1000"/>
              </a:spcBef>
              <a:spcAft>
                <a:spcPts val="0"/>
              </a:spcAft>
              <a:buClr>
                <a:srgbClr val="FFFFFF"/>
              </a:buClr>
              <a:buSzPts val="18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Album Section">
  <p:cSld name="Album Section">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1003808" y="4575047"/>
            <a:ext cx="10375393" cy="98755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3600"/>
              <a:buFont typeface="Arial"/>
              <a:buNone/>
              <a:defRPr sz="36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7" name="Google Shape;37;p8"/>
          <p:cNvSpPr>
            <a:spLocks noGrp="1"/>
          </p:cNvSpPr>
          <p:nvPr>
            <p:ph type="pic" idx="2"/>
          </p:nvPr>
        </p:nvSpPr>
        <p:spPr>
          <a:xfrm>
            <a:off x="1048451" y="2140694"/>
            <a:ext cx="3048001" cy="2286001"/>
          </a:xfrm>
          <a:prstGeom prst="rect">
            <a:avLst/>
          </a:prstGeom>
          <a:noFill/>
          <a:ln w="38100" cap="sq" cmpd="sng">
            <a:solidFill>
              <a:srgbClr val="FFFFFF"/>
            </a:solidFill>
            <a:prstDash val="solid"/>
            <a:miter lim="800000"/>
            <a:headEnd type="none" w="sm" len="sm"/>
            <a:tailEnd type="none" w="sm" len="sm"/>
          </a:ln>
          <a:effectLst>
            <a:outerShdw blurRad="50800" dist="50800" dir="2700000" rotWithShape="0">
              <a:srgbClr val="000000">
                <a:alpha val="49019"/>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38" name="Google Shape;38;p8"/>
          <p:cNvSpPr>
            <a:spLocks noGrp="1"/>
          </p:cNvSpPr>
          <p:nvPr>
            <p:ph type="pic" idx="3"/>
          </p:nvPr>
        </p:nvSpPr>
        <p:spPr>
          <a:xfrm>
            <a:off x="4632804" y="2140694"/>
            <a:ext cx="3048001" cy="2286001"/>
          </a:xfrm>
          <a:prstGeom prst="rect">
            <a:avLst/>
          </a:prstGeom>
          <a:noFill/>
          <a:ln w="38100" cap="sq" cmpd="sng">
            <a:solidFill>
              <a:srgbClr val="FFFFFF"/>
            </a:solidFill>
            <a:prstDash val="solid"/>
            <a:miter lim="800000"/>
            <a:headEnd type="none" w="sm" len="sm"/>
            <a:tailEnd type="none" w="sm" len="sm"/>
          </a:ln>
          <a:effectLst>
            <a:outerShdw blurRad="50800" dist="50800" dir="2700000" rotWithShape="0">
              <a:srgbClr val="000000">
                <a:alpha val="49019"/>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39" name="Google Shape;39;p8"/>
          <p:cNvSpPr>
            <a:spLocks noGrp="1"/>
          </p:cNvSpPr>
          <p:nvPr>
            <p:ph type="pic" idx="4"/>
          </p:nvPr>
        </p:nvSpPr>
        <p:spPr>
          <a:xfrm>
            <a:off x="8217159" y="2140694"/>
            <a:ext cx="3048001" cy="2286001"/>
          </a:xfrm>
          <a:prstGeom prst="rect">
            <a:avLst/>
          </a:prstGeom>
          <a:noFill/>
          <a:ln w="38100" cap="sq" cmpd="sng">
            <a:solidFill>
              <a:srgbClr val="FFFFFF"/>
            </a:solidFill>
            <a:prstDash val="solid"/>
            <a:miter lim="800000"/>
            <a:headEnd type="none" w="sm" len="sm"/>
            <a:tailEnd type="none" w="sm" len="sm"/>
          </a:ln>
          <a:effectLst>
            <a:outerShdw blurRad="50800" dist="50800" dir="2700000" rotWithShape="0">
              <a:srgbClr val="000000">
                <a:alpha val="49019"/>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40" name="Google Shape;40;p8"/>
          <p:cNvSpPr txBox="1">
            <a:spLocks noGrp="1"/>
          </p:cNvSpPr>
          <p:nvPr>
            <p:ph type="body" idx="1"/>
          </p:nvPr>
        </p:nvSpPr>
        <p:spPr>
          <a:xfrm>
            <a:off x="1003559" y="5600700"/>
            <a:ext cx="10363201" cy="8382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rgbClr val="FFFFFF"/>
              </a:buClr>
              <a:buSzPts val="1800"/>
              <a:buNone/>
              <a:defRPr/>
            </a:lvl1pPr>
            <a:lvl2pPr marL="914400" lvl="1" indent="-342900" algn="l">
              <a:lnSpc>
                <a:spcPct val="100000"/>
              </a:lnSpc>
              <a:spcBef>
                <a:spcPts val="1000"/>
              </a:spcBef>
              <a:spcAft>
                <a:spcPts val="0"/>
              </a:spcAft>
              <a:buClr>
                <a:srgbClr val="FFFFFF"/>
              </a:buClr>
              <a:buSzPts val="1800"/>
              <a:buChar char="•"/>
              <a:defRPr/>
            </a:lvl2pPr>
            <a:lvl3pPr marL="1371600" lvl="2" indent="-342900" algn="l">
              <a:lnSpc>
                <a:spcPct val="100000"/>
              </a:lnSpc>
              <a:spcBef>
                <a:spcPts val="1000"/>
              </a:spcBef>
              <a:spcAft>
                <a:spcPts val="0"/>
              </a:spcAft>
              <a:buClr>
                <a:srgbClr val="FFFFFF"/>
              </a:buClr>
              <a:buSzPts val="1800"/>
              <a:buChar char="•"/>
              <a:defRPr/>
            </a:lvl3pPr>
            <a:lvl4pPr marL="1828800" lvl="3" indent="-342900" algn="l">
              <a:lnSpc>
                <a:spcPct val="100000"/>
              </a:lnSpc>
              <a:spcBef>
                <a:spcPts val="1000"/>
              </a:spcBef>
              <a:spcAft>
                <a:spcPts val="0"/>
              </a:spcAft>
              <a:buClr>
                <a:srgbClr val="FFFFFF"/>
              </a:buClr>
              <a:buSzPts val="1800"/>
              <a:buChar char="•"/>
              <a:defRPr/>
            </a:lvl4pPr>
            <a:lvl5pPr marL="2286000" lvl="4" indent="-342900" algn="l">
              <a:lnSpc>
                <a:spcPct val="100000"/>
              </a:lnSpc>
              <a:spcBef>
                <a:spcPts val="1000"/>
              </a:spcBef>
              <a:spcAft>
                <a:spcPts val="0"/>
              </a:spcAft>
              <a:buClr>
                <a:srgbClr val="FFFFFF"/>
              </a:buClr>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Description and Conent">
  <p:cSld name="Title Description and Conen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685801" y="609601"/>
            <a:ext cx="10840915" cy="1260001"/>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43" name="Google Shape;43;p9"/>
          <p:cNvSpPr txBox="1">
            <a:spLocks noGrp="1"/>
          </p:cNvSpPr>
          <p:nvPr>
            <p:ph type="body" idx="1"/>
          </p:nvPr>
        </p:nvSpPr>
        <p:spPr>
          <a:xfrm>
            <a:off x="685798" y="1881824"/>
            <a:ext cx="10840916" cy="1032827"/>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1000"/>
              </a:spcBef>
              <a:spcAft>
                <a:spcPts val="0"/>
              </a:spcAft>
              <a:buClr>
                <a:srgbClr val="FFFFFF"/>
              </a:buClr>
              <a:buSzPts val="1800"/>
              <a:buNone/>
              <a:defRPr/>
            </a:lvl1pPr>
            <a:lvl2pPr marL="914400" lvl="1" indent="-228600" algn="l">
              <a:lnSpc>
                <a:spcPct val="100000"/>
              </a:lnSpc>
              <a:spcBef>
                <a:spcPts val="1000"/>
              </a:spcBef>
              <a:spcAft>
                <a:spcPts val="0"/>
              </a:spcAft>
              <a:buClr>
                <a:srgbClr val="FFFFFF"/>
              </a:buClr>
              <a:buSzPts val="1800"/>
              <a:buNone/>
              <a:defRPr/>
            </a:lvl2pPr>
            <a:lvl3pPr marL="1371600" lvl="2" indent="-228600" algn="l">
              <a:lnSpc>
                <a:spcPct val="100000"/>
              </a:lnSpc>
              <a:spcBef>
                <a:spcPts val="1000"/>
              </a:spcBef>
              <a:spcAft>
                <a:spcPts val="0"/>
              </a:spcAft>
              <a:buClr>
                <a:srgbClr val="FFFFFF"/>
              </a:buClr>
              <a:buSzPts val="1800"/>
              <a:buNone/>
              <a:defRPr/>
            </a:lvl3pPr>
            <a:lvl4pPr marL="1828800" lvl="3" indent="-228600" algn="l">
              <a:lnSpc>
                <a:spcPct val="100000"/>
              </a:lnSpc>
              <a:spcBef>
                <a:spcPts val="1000"/>
              </a:spcBef>
              <a:spcAft>
                <a:spcPts val="0"/>
              </a:spcAft>
              <a:buClr>
                <a:srgbClr val="FFFFFF"/>
              </a:buClr>
              <a:buSzPts val="1800"/>
              <a:buNone/>
              <a:defRPr/>
            </a:lvl4pPr>
            <a:lvl5pPr marL="2286000" lvl="4" indent="-228600" algn="l">
              <a:lnSpc>
                <a:spcPct val="100000"/>
              </a:lnSpc>
              <a:spcBef>
                <a:spcPts val="1000"/>
              </a:spcBef>
              <a:spcAft>
                <a:spcPts val="0"/>
              </a:spcAft>
              <a:buClr>
                <a:srgbClr val="FFFFFF"/>
              </a:buClr>
              <a:buSzPts val="18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4" name="Google Shape;44;p9"/>
          <p:cNvSpPr txBox="1">
            <a:spLocks noGrp="1"/>
          </p:cNvSpPr>
          <p:nvPr>
            <p:ph type="body" idx="2"/>
          </p:nvPr>
        </p:nvSpPr>
        <p:spPr>
          <a:xfrm>
            <a:off x="1216192" y="3837470"/>
            <a:ext cx="1310051" cy="959004"/>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5" name="Google Shape;45;p9"/>
          <p:cNvSpPr txBox="1">
            <a:spLocks noGrp="1"/>
          </p:cNvSpPr>
          <p:nvPr>
            <p:ph type="body" idx="3"/>
          </p:nvPr>
        </p:nvSpPr>
        <p:spPr>
          <a:xfrm>
            <a:off x="685798" y="2914650"/>
            <a:ext cx="10840916" cy="502126"/>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6" name="Google Shape;46;p9"/>
          <p:cNvSpPr txBox="1">
            <a:spLocks noGrp="1"/>
          </p:cNvSpPr>
          <p:nvPr>
            <p:ph type="body" idx="4"/>
          </p:nvPr>
        </p:nvSpPr>
        <p:spPr>
          <a:xfrm>
            <a:off x="7465366" y="3837470"/>
            <a:ext cx="1310051" cy="959004"/>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7" name="Google Shape;47;p9"/>
          <p:cNvSpPr txBox="1">
            <a:spLocks noGrp="1"/>
          </p:cNvSpPr>
          <p:nvPr>
            <p:ph type="body" idx="5"/>
          </p:nvPr>
        </p:nvSpPr>
        <p:spPr>
          <a:xfrm>
            <a:off x="9548424" y="3837470"/>
            <a:ext cx="1310051" cy="959004"/>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8" name="Google Shape;48;p9"/>
          <p:cNvSpPr txBox="1">
            <a:spLocks noGrp="1"/>
          </p:cNvSpPr>
          <p:nvPr>
            <p:ph type="body" idx="6"/>
          </p:nvPr>
        </p:nvSpPr>
        <p:spPr>
          <a:xfrm>
            <a:off x="5382307" y="3837470"/>
            <a:ext cx="1310051" cy="959004"/>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9" name="Google Shape;49;p9"/>
          <p:cNvSpPr txBox="1">
            <a:spLocks noGrp="1"/>
          </p:cNvSpPr>
          <p:nvPr>
            <p:ph type="body" idx="7"/>
          </p:nvPr>
        </p:nvSpPr>
        <p:spPr>
          <a:xfrm>
            <a:off x="3299250" y="3837470"/>
            <a:ext cx="1310051" cy="959004"/>
          </a:xfrm>
          <a:prstGeom prst="rect">
            <a:avLst/>
          </a:prstGeom>
          <a:noFill/>
          <a:ln>
            <a:noFill/>
          </a:ln>
        </p:spPr>
        <p:txBody>
          <a:bodyPr spcFirstLastPara="1" wrap="square" lIns="45700" tIns="45700" rIns="45700" bIns="45700" anchor="ctr"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cxnSp>
        <p:nvCxnSpPr>
          <p:cNvPr id="50" name="Google Shape;50;p9"/>
          <p:cNvCxnSpPr/>
          <p:nvPr/>
        </p:nvCxnSpPr>
        <p:spPr>
          <a:xfrm rot="10800000" flipH="1">
            <a:off x="65848" y="991117"/>
            <a:ext cx="1" cy="504001"/>
          </a:xfrm>
          <a:prstGeom prst="straightConnector1">
            <a:avLst/>
          </a:prstGeom>
          <a:noFill/>
          <a:ln w="127000" cap="sq" cmpd="sng">
            <a:solidFill>
              <a:schemeClr val="accent3"/>
            </a:solidFill>
            <a:prstDash val="solid"/>
            <a:miter lim="8000"/>
            <a:headEnd type="none" w="sm" len="sm"/>
            <a:tailEnd type="none" w="sm" len="sm"/>
          </a:ln>
        </p:spPr>
      </p:cxnSp>
      <p:sp>
        <p:nvSpPr>
          <p:cNvPr id="51" name="Google Shape;51;p9"/>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spTree>
      <p:nvGrpSpPr>
        <p:cNvPr id="1" name="Shape 52"/>
        <p:cNvGrpSpPr/>
        <p:nvPr/>
      </p:nvGrpSpPr>
      <p:grpSpPr>
        <a:xfrm>
          <a:off x="0" y="0"/>
          <a:ext cx="0" cy="0"/>
          <a:chOff x="0" y="0"/>
          <a:chExt cx="0" cy="0"/>
        </a:xfrm>
      </p:grpSpPr>
      <p:pic>
        <p:nvPicPr>
          <p:cNvPr id="53" name="Google Shape;53;p10" descr="Picture 7"/>
          <p:cNvPicPr preferRelativeResize="0"/>
          <p:nvPr/>
        </p:nvPicPr>
        <p:blipFill rotWithShape="1">
          <a:blip r:embed="rId2">
            <a:alphaModFix/>
          </a:blip>
          <a:srcRect/>
          <a:stretch/>
        </p:blipFill>
        <p:spPr>
          <a:xfrm flipH="1">
            <a:off x="0" y="0"/>
            <a:ext cx="12188825" cy="6856215"/>
          </a:xfrm>
          <a:prstGeom prst="rect">
            <a:avLst/>
          </a:prstGeom>
          <a:noFill/>
          <a:ln>
            <a:noFill/>
          </a:ln>
        </p:spPr>
      </p:pic>
      <p:sp>
        <p:nvSpPr>
          <p:cNvPr id="54" name="Google Shape;54;p10"/>
          <p:cNvSpPr txBox="1">
            <a:spLocks noGrp="1"/>
          </p:cNvSpPr>
          <p:nvPr>
            <p:ph type="title"/>
          </p:nvPr>
        </p:nvSpPr>
        <p:spPr>
          <a:xfrm>
            <a:off x="1457325" y="995967"/>
            <a:ext cx="6238875" cy="1260001"/>
          </a:xfrm>
          <a:prstGeom prst="rect">
            <a:avLst/>
          </a:prstGeom>
          <a:noFill/>
          <a:ln>
            <a:noFill/>
          </a:ln>
        </p:spPr>
        <p:txBody>
          <a:bodyPr spcFirstLastPara="1" wrap="square" lIns="45700" tIns="45700" rIns="45700" bIns="45700" anchor="ctr" anchorCtr="0">
            <a:noAutofit/>
          </a:bodyPr>
          <a:lstStyle>
            <a:lvl1pPr lvl="0" algn="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55" name="Google Shape;55;p10"/>
          <p:cNvSpPr>
            <a:spLocks noGrp="1"/>
          </p:cNvSpPr>
          <p:nvPr>
            <p:ph type="pic" idx="2"/>
          </p:nvPr>
        </p:nvSpPr>
        <p:spPr>
          <a:xfrm>
            <a:off x="8014199" y="995968"/>
            <a:ext cx="3492001" cy="4866064"/>
          </a:xfrm>
          <a:prstGeom prst="rect">
            <a:avLst/>
          </a:prstGeom>
          <a:noFill/>
          <a:ln w="28575" cap="sq" cmpd="sng">
            <a:solidFill>
              <a:srgbClr val="0D2C3E"/>
            </a:solidFill>
            <a:prstDash val="solid"/>
            <a:miter lim="800000"/>
            <a:headEnd type="none" w="sm" len="sm"/>
            <a:tailEnd type="none" w="sm" len="sm"/>
          </a:ln>
          <a:effectLst>
            <a:outerShdw blurRad="63500"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56" name="Google Shape;56;p10"/>
          <p:cNvSpPr txBox="1">
            <a:spLocks noGrp="1"/>
          </p:cNvSpPr>
          <p:nvPr>
            <p:ph type="body" idx="1"/>
          </p:nvPr>
        </p:nvSpPr>
        <p:spPr>
          <a:xfrm>
            <a:off x="1085849" y="2255966"/>
            <a:ext cx="6610351" cy="3476619"/>
          </a:xfrm>
          <a:prstGeom prst="rect">
            <a:avLst/>
          </a:prstGeom>
          <a:noFill/>
          <a:ln>
            <a:noFill/>
          </a:ln>
        </p:spPr>
        <p:txBody>
          <a:bodyPr spcFirstLastPara="1" wrap="square" lIns="45700" tIns="45700" rIns="45700" bIns="45700" anchor="t" anchorCtr="0">
            <a:noAutofit/>
          </a:bodyPr>
          <a:lstStyle>
            <a:lvl1pPr marL="457200" lvl="0" indent="-228600" algn="r">
              <a:lnSpc>
                <a:spcPct val="100000"/>
              </a:lnSpc>
              <a:spcBef>
                <a:spcPts val="1000"/>
              </a:spcBef>
              <a:spcAft>
                <a:spcPts val="0"/>
              </a:spcAft>
              <a:buClr>
                <a:srgbClr val="FFFFFF"/>
              </a:buClr>
              <a:buSzPts val="1800"/>
              <a:buNone/>
              <a:defRPr/>
            </a:lvl1pPr>
            <a:lvl2pPr marL="914400" lvl="1" indent="-228600" algn="r">
              <a:lnSpc>
                <a:spcPct val="100000"/>
              </a:lnSpc>
              <a:spcBef>
                <a:spcPts val="1000"/>
              </a:spcBef>
              <a:spcAft>
                <a:spcPts val="0"/>
              </a:spcAft>
              <a:buClr>
                <a:srgbClr val="FFFFFF"/>
              </a:buClr>
              <a:buSzPts val="1800"/>
              <a:buNone/>
              <a:defRPr/>
            </a:lvl2pPr>
            <a:lvl3pPr marL="1371600" lvl="2" indent="-228600" algn="r">
              <a:lnSpc>
                <a:spcPct val="100000"/>
              </a:lnSpc>
              <a:spcBef>
                <a:spcPts val="1000"/>
              </a:spcBef>
              <a:spcAft>
                <a:spcPts val="0"/>
              </a:spcAft>
              <a:buClr>
                <a:srgbClr val="FFFFFF"/>
              </a:buClr>
              <a:buSzPts val="1800"/>
              <a:buNone/>
              <a:defRPr/>
            </a:lvl3pPr>
            <a:lvl4pPr marL="1828800" lvl="3" indent="-228600" algn="r">
              <a:lnSpc>
                <a:spcPct val="100000"/>
              </a:lnSpc>
              <a:spcBef>
                <a:spcPts val="1000"/>
              </a:spcBef>
              <a:spcAft>
                <a:spcPts val="0"/>
              </a:spcAft>
              <a:buClr>
                <a:srgbClr val="FFFFFF"/>
              </a:buClr>
              <a:buSzPts val="1800"/>
              <a:buNone/>
              <a:defRPr/>
            </a:lvl4pPr>
            <a:lvl5pPr marL="2286000" lvl="4" indent="-228600" algn="r">
              <a:lnSpc>
                <a:spcPct val="100000"/>
              </a:lnSpc>
              <a:spcBef>
                <a:spcPts val="1000"/>
              </a:spcBef>
              <a:spcAft>
                <a:spcPts val="0"/>
              </a:spcAft>
              <a:buClr>
                <a:srgbClr val="FFFFFF"/>
              </a:buClr>
              <a:buSzPts val="1800"/>
              <a:buNone/>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7" name="Google Shape;57;p10"/>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184E6E"/>
            </a:gs>
            <a:gs pos="23000">
              <a:srgbClr val="184E6E"/>
            </a:gs>
            <a:gs pos="69000">
              <a:srgbClr val="14425D"/>
            </a:gs>
            <a:gs pos="97000">
              <a:srgbClr val="0D2C3E"/>
            </a:gs>
            <a:gs pos="100000">
              <a:srgbClr val="0D2C3E"/>
            </a:gs>
          </a:gsLst>
          <a:path path="circle">
            <a:fillToRect l="50000" t="50000" r="50000" b="50000"/>
          </a:path>
          <a:tileRect/>
        </a:gradFill>
        <a:effectLst/>
      </p:bgPr>
    </p:bg>
    <p:spTree>
      <p:nvGrpSpPr>
        <p:cNvPr id="1" name="Shape 5"/>
        <p:cNvGrpSpPr/>
        <p:nvPr/>
      </p:nvGrpSpPr>
      <p:grpSpPr>
        <a:xfrm>
          <a:off x="0" y="0"/>
          <a:ext cx="0" cy="0"/>
          <a:chOff x="0" y="0"/>
          <a:chExt cx="0" cy="0"/>
        </a:xfrm>
      </p:grpSpPr>
      <p:pic>
        <p:nvPicPr>
          <p:cNvPr id="6" name="Google Shape;6;p1" descr="Picture 5"/>
          <p:cNvPicPr preferRelativeResize="0"/>
          <p:nvPr/>
        </p:nvPicPr>
        <p:blipFill rotWithShape="1">
          <a:blip r:embed="rId18">
            <a:alphaModFix/>
          </a:blip>
          <a:srcRect/>
          <a:stretch/>
        </p:blipFill>
        <p:spPr>
          <a:xfrm>
            <a:off x="0" y="0"/>
            <a:ext cx="12188825" cy="6856215"/>
          </a:xfrm>
          <a:prstGeom prst="rect">
            <a:avLst/>
          </a:prstGeom>
          <a:noFill/>
          <a:ln>
            <a:noFill/>
          </a:ln>
        </p:spPr>
      </p:pic>
      <p:sp>
        <p:nvSpPr>
          <p:cNvPr id="7" name="Google Shape;7;p1"/>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lvl1pPr marR="0" lvl="0"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609600" y="1600200"/>
            <a:ext cx="10972800" cy="4525963"/>
          </a:xfrm>
          <a:prstGeom prst="rect">
            <a:avLst/>
          </a:prstGeom>
          <a:noFill/>
          <a:ln>
            <a:noFill/>
          </a:ln>
        </p:spPr>
        <p:txBody>
          <a:bodyPr spcFirstLastPara="1" wrap="square" lIns="45700" tIns="45700" rIns="45700" bIns="45700" anchor="ctr" anchorCtr="0">
            <a:noAutofit/>
          </a:bodyPr>
          <a:lstStyle>
            <a:lvl1pPr marL="457200" marR="0" lvl="0"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L="914400" marR="0" lvl="1"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L="1371600" marR="0" lvl="2"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L="3200400" marR="0" lvl="6"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L="3657600" marR="0" lvl="7"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L="4114800" marR="0" lvl="8" indent="-342900" algn="l" rtl="0">
              <a:lnSpc>
                <a:spcPct val="10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Arial"/>
              <a:buNone/>
              <a:defRPr sz="2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184E6E"/>
            </a:gs>
            <a:gs pos="23000">
              <a:srgbClr val="184E6E"/>
            </a:gs>
            <a:gs pos="69000">
              <a:srgbClr val="14425D"/>
            </a:gs>
            <a:gs pos="97000">
              <a:srgbClr val="0D2C3E"/>
            </a:gs>
            <a:gs pos="100000">
              <a:srgbClr val="0D2C3E"/>
            </a:gs>
          </a:gsLst>
          <a:path path="circle">
            <a:fillToRect l="50000" t="50000" r="50000" b="50000"/>
          </a:path>
          <a:tileRect/>
        </a:grad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685801" y="609600"/>
            <a:ext cx="10840800" cy="1456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3600"/>
              <a:buFont typeface="Corbel"/>
              <a:buNone/>
              <a:defRPr sz="36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94" name="Google Shape;94;p18"/>
          <p:cNvSpPr txBox="1">
            <a:spLocks noGrp="1"/>
          </p:cNvSpPr>
          <p:nvPr>
            <p:ph type="body" idx="1"/>
          </p:nvPr>
        </p:nvSpPr>
        <p:spPr>
          <a:xfrm>
            <a:off x="685801" y="2142067"/>
            <a:ext cx="10840800" cy="3649200"/>
          </a:xfrm>
          <a:prstGeom prst="rect">
            <a:avLst/>
          </a:prstGeom>
          <a:noFill/>
          <a:ln>
            <a:noFill/>
          </a:ln>
        </p:spPr>
        <p:txBody>
          <a:bodyPr spcFirstLastPara="1" wrap="square" lIns="91425" tIns="45700" rIns="91425" bIns="45700" anchor="ctr" anchorCtr="0">
            <a:noAutofit/>
          </a:bodyPr>
          <a:lstStyle>
            <a:lvl1pPr marL="457200" marR="0" lvl="0" indent="-342900" algn="l" rtl="0">
              <a:lnSpc>
                <a:spcPct val="100000"/>
              </a:lnSpc>
              <a:spcBef>
                <a:spcPts val="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1pPr>
            <a:lvl2pPr marL="914400" marR="0" lvl="1" indent="-330200"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orbel"/>
                <a:ea typeface="Corbel"/>
                <a:cs typeface="Corbel"/>
                <a:sym typeface="Corbel"/>
              </a:defRPr>
            </a:lvl2pPr>
            <a:lvl3pPr marL="1371600" marR="0" lvl="2" indent="-317500"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4pPr>
            <a:lvl5pPr marL="2286000" marR="0" lvl="4"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6pPr>
            <a:lvl7pPr marL="3200400" marR="0" lvl="6"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8pPr>
            <a:lvl9pPr marL="4114800" marR="0" lvl="8" indent="-304800"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95" name="Google Shape;95;p18"/>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96" name="Google Shape;96;p18"/>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97" name="Google Shape;97;p18"/>
          <p:cNvSpPr txBox="1">
            <a:spLocks noGrp="1"/>
          </p:cNvSpPr>
          <p:nvPr>
            <p:ph type="sldNum" idx="12"/>
          </p:nvPr>
        </p:nvSpPr>
        <p:spPr>
          <a:xfrm>
            <a:off x="10266059" y="5870575"/>
            <a:ext cx="1260600" cy="377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8" Type="http://schemas.openxmlformats.org/officeDocument/2006/relationships/image" Target="../media/image25.jpg"/><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0.jpg"/><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mailto:sarajterp@gmail.com" TargetMode="External"/><Relationship Id="rId4" Type="http://schemas.openxmlformats.org/officeDocument/2006/relationships/hyperlink" Target="mailto:Pablo.Breuer@sofwerx.org" TargetMode="Externa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5"/>
          <p:cNvSpPr txBox="1">
            <a:spLocks noGrp="1"/>
          </p:cNvSpPr>
          <p:nvPr>
            <p:ph type="title"/>
          </p:nvPr>
        </p:nvSpPr>
        <p:spPr>
          <a:xfrm>
            <a:off x="999674" y="2621875"/>
            <a:ext cx="10160700" cy="2421600"/>
          </a:xfrm>
          <a:prstGeom prst="rect">
            <a:avLst/>
          </a:prstGeom>
          <a:noFill/>
          <a:ln>
            <a:noFill/>
          </a:ln>
        </p:spPr>
        <p:txBody>
          <a:bodyPr spcFirstLastPara="1" wrap="square" lIns="45700" tIns="45700" rIns="45700" bIns="45700" anchor="b" anchorCtr="0">
            <a:noAutofit/>
          </a:bodyPr>
          <a:lstStyle/>
          <a:p>
            <a:pPr marL="0" lvl="0" indent="0" algn="r" rtl="0">
              <a:lnSpc>
                <a:spcPct val="100000"/>
              </a:lnSpc>
              <a:spcBef>
                <a:spcPts val="0"/>
              </a:spcBef>
              <a:spcAft>
                <a:spcPts val="0"/>
              </a:spcAft>
              <a:buClr>
                <a:srgbClr val="FFFFFF"/>
              </a:buClr>
              <a:buSzPts val="4800"/>
              <a:buFont typeface="Arial"/>
              <a:buNone/>
            </a:pPr>
            <a:r>
              <a:rPr lang="en-US"/>
              <a:t>A Proposed Framework for ISAOs Responding to Misinformation Campaigns</a:t>
            </a:r>
            <a:endParaRPr/>
          </a:p>
        </p:txBody>
      </p:sp>
      <p:sp>
        <p:nvSpPr>
          <p:cNvPr id="233" name="Google Shape;233;p35"/>
          <p:cNvSpPr txBox="1">
            <a:spLocks noGrp="1"/>
          </p:cNvSpPr>
          <p:nvPr>
            <p:ph type="body" idx="1"/>
          </p:nvPr>
        </p:nvSpPr>
        <p:spPr>
          <a:xfrm>
            <a:off x="2476500" y="5137736"/>
            <a:ext cx="8683625" cy="732841"/>
          </a:xfrm>
          <a:prstGeom prst="rect">
            <a:avLst/>
          </a:prstGeom>
          <a:noFill/>
          <a:ln>
            <a:noFill/>
          </a:ln>
        </p:spPr>
        <p:txBody>
          <a:bodyPr spcFirstLastPara="1" wrap="square" lIns="45700" tIns="45700" rIns="45700" bIns="45700" anchor="t" anchorCtr="0">
            <a:noAutofit/>
          </a:bodyPr>
          <a:lstStyle/>
          <a:p>
            <a:pPr marL="0" lvl="0" indent="0" algn="r" rtl="0">
              <a:lnSpc>
                <a:spcPct val="100000"/>
              </a:lnSpc>
              <a:spcBef>
                <a:spcPts val="0"/>
              </a:spcBef>
              <a:spcAft>
                <a:spcPts val="0"/>
              </a:spcAft>
              <a:buSzPts val="1782"/>
              <a:buNone/>
            </a:pPr>
            <a:r>
              <a:rPr lang="en-US" sz="2400"/>
              <a:t>PABLO BREUER and </a:t>
            </a:r>
            <a:r>
              <a:rPr lang="en-US" sz="2400">
                <a:solidFill>
                  <a:schemeClr val="lt1"/>
                </a:solidFill>
              </a:rPr>
              <a:t>SARA “SJ” TERP </a:t>
            </a:r>
            <a:endParaRPr sz="2400"/>
          </a:p>
          <a:p>
            <a:pPr marL="0" lvl="0" indent="0" algn="r" rtl="0">
              <a:lnSpc>
                <a:spcPct val="100000"/>
              </a:lnSpc>
              <a:spcBef>
                <a:spcPts val="900"/>
              </a:spcBef>
              <a:spcAft>
                <a:spcPts val="0"/>
              </a:spcAft>
              <a:buSzPts val="1782"/>
              <a:buNone/>
            </a:pPr>
            <a:r>
              <a:rPr lang="en-US" sz="2400"/>
              <a:t>IISC, San Antonio,  2019</a:t>
            </a:r>
            <a:endParaRPr sz="2400"/>
          </a:p>
        </p:txBody>
      </p:sp>
      <p:sp>
        <p:nvSpPr>
          <p:cNvPr id="234" name="Google Shape;234;p35"/>
          <p:cNvSpPr txBox="1">
            <a:spLocks noGrp="1"/>
          </p:cNvSpPr>
          <p:nvPr>
            <p:ph type="sldNum" idx="12"/>
          </p:nvPr>
        </p:nvSpPr>
        <p:spPr>
          <a:xfrm>
            <a:off x="11779802" y="6555598"/>
            <a:ext cx="412200" cy="3024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4"/>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000"/>
              <a:buFont typeface="Corbel"/>
              <a:buNone/>
            </a:pPr>
            <a:r>
              <a:rPr lang="en-US"/>
              <a:t>EVOLUTION OF INFORMATION</a:t>
            </a:r>
            <a:endParaRPr/>
          </a:p>
        </p:txBody>
      </p:sp>
      <p:pic>
        <p:nvPicPr>
          <p:cNvPr id="347" name="Google Shape;347;p44" descr="Image result for gutenberg printing press"/>
          <p:cNvPicPr preferRelativeResize="0">
            <a:picLocks noGrp="1"/>
          </p:cNvPicPr>
          <p:nvPr>
            <p:ph type="body" idx="2"/>
          </p:nvPr>
        </p:nvPicPr>
        <p:blipFill rotWithShape="1">
          <a:blip r:embed="rId3">
            <a:alphaModFix/>
          </a:blip>
          <a:srcRect/>
          <a:stretch/>
        </p:blipFill>
        <p:spPr>
          <a:xfrm>
            <a:off x="1998002" y="2805600"/>
            <a:ext cx="3849000" cy="2762100"/>
          </a:xfrm>
          <a:prstGeom prst="rect">
            <a:avLst/>
          </a:prstGeom>
          <a:noFill/>
          <a:ln>
            <a:noFill/>
          </a:ln>
        </p:spPr>
      </p:pic>
      <p:pic>
        <p:nvPicPr>
          <p:cNvPr id="348" name="Google Shape;348;p44" descr="File:Scriptorium-monk-at-work.jpg"/>
          <p:cNvPicPr preferRelativeResize="0">
            <a:picLocks noGrp="1"/>
          </p:cNvPicPr>
          <p:nvPr>
            <p:ph type="body" idx="1"/>
          </p:nvPr>
        </p:nvPicPr>
        <p:blipFill rotWithShape="1">
          <a:blip r:embed="rId4">
            <a:alphaModFix/>
          </a:blip>
          <a:srcRect/>
          <a:stretch/>
        </p:blipFill>
        <p:spPr>
          <a:xfrm>
            <a:off x="1094278" y="1830102"/>
            <a:ext cx="2505600" cy="2373600"/>
          </a:xfrm>
          <a:prstGeom prst="rect">
            <a:avLst/>
          </a:prstGeom>
          <a:noFill/>
          <a:ln>
            <a:noFill/>
          </a:ln>
        </p:spPr>
      </p:pic>
      <p:pic>
        <p:nvPicPr>
          <p:cNvPr id="349" name="Google Shape;349;p44" descr="Related image"/>
          <p:cNvPicPr preferRelativeResize="0">
            <a:picLocks noGrp="1"/>
          </p:cNvPicPr>
          <p:nvPr>
            <p:ph type="body" idx="1"/>
          </p:nvPr>
        </p:nvPicPr>
        <p:blipFill rotWithShape="1">
          <a:blip r:embed="rId5">
            <a:alphaModFix/>
          </a:blip>
          <a:srcRect/>
          <a:stretch/>
        </p:blipFill>
        <p:spPr>
          <a:xfrm>
            <a:off x="6365380" y="1869599"/>
            <a:ext cx="2778600" cy="1736700"/>
          </a:xfrm>
          <a:prstGeom prst="rect">
            <a:avLst/>
          </a:prstGeom>
          <a:noFill/>
          <a:ln>
            <a:noFill/>
          </a:ln>
        </p:spPr>
      </p:pic>
      <p:pic>
        <p:nvPicPr>
          <p:cNvPr id="350" name="Google Shape;350;p44" descr="Related image"/>
          <p:cNvPicPr preferRelativeResize="0">
            <a:picLocks noGrp="1"/>
          </p:cNvPicPr>
          <p:nvPr>
            <p:ph type="body" idx="2"/>
          </p:nvPr>
        </p:nvPicPr>
        <p:blipFill rotWithShape="1">
          <a:blip r:embed="rId6">
            <a:alphaModFix/>
          </a:blip>
          <a:srcRect/>
          <a:stretch/>
        </p:blipFill>
        <p:spPr>
          <a:xfrm>
            <a:off x="7784120" y="3493654"/>
            <a:ext cx="3023700" cy="2181300"/>
          </a:xfrm>
          <a:prstGeom prst="rect">
            <a:avLst/>
          </a:prstGeom>
          <a:noFill/>
          <a:ln>
            <a:noFill/>
          </a:ln>
        </p:spPr>
      </p:pic>
      <p:sp>
        <p:nvSpPr>
          <p:cNvPr id="351" name="Google Shape;351;p44"/>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10</a:t>
            </a:f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5"/>
          <p:cNvPicPr preferRelativeResize="0"/>
          <p:nvPr/>
        </p:nvPicPr>
        <p:blipFill rotWithShape="1">
          <a:blip r:embed="rId3">
            <a:alphaModFix/>
          </a:blip>
          <a:srcRect/>
          <a:stretch/>
        </p:blipFill>
        <p:spPr>
          <a:xfrm>
            <a:off x="2653259" y="2293911"/>
            <a:ext cx="6972300" cy="4368800"/>
          </a:xfrm>
          <a:prstGeom prst="rect">
            <a:avLst/>
          </a:prstGeom>
          <a:noFill/>
          <a:ln>
            <a:noFill/>
          </a:ln>
        </p:spPr>
      </p:pic>
      <p:pic>
        <p:nvPicPr>
          <p:cNvPr id="357" name="Google Shape;357;p45"/>
          <p:cNvPicPr preferRelativeResize="0"/>
          <p:nvPr/>
        </p:nvPicPr>
        <p:blipFill rotWithShape="1">
          <a:blip r:embed="rId4">
            <a:alphaModFix/>
          </a:blip>
          <a:srcRect/>
          <a:stretch/>
        </p:blipFill>
        <p:spPr>
          <a:xfrm>
            <a:off x="0" y="1063677"/>
            <a:ext cx="5306519" cy="3189711"/>
          </a:xfrm>
          <a:prstGeom prst="rect">
            <a:avLst/>
          </a:prstGeom>
          <a:noFill/>
          <a:ln>
            <a:noFill/>
          </a:ln>
        </p:spPr>
      </p:pic>
      <p:pic>
        <p:nvPicPr>
          <p:cNvPr id="358" name="Google Shape;358;p45"/>
          <p:cNvPicPr preferRelativeResize="0"/>
          <p:nvPr/>
        </p:nvPicPr>
        <p:blipFill rotWithShape="1">
          <a:blip r:embed="rId5">
            <a:alphaModFix/>
          </a:blip>
          <a:srcRect/>
          <a:stretch/>
        </p:blipFill>
        <p:spPr>
          <a:xfrm>
            <a:off x="7239795" y="1063677"/>
            <a:ext cx="4771529" cy="3189711"/>
          </a:xfrm>
          <a:prstGeom prst="rect">
            <a:avLst/>
          </a:prstGeom>
          <a:noFill/>
          <a:ln>
            <a:noFill/>
          </a:ln>
        </p:spPr>
      </p:pic>
      <p:sp>
        <p:nvSpPr>
          <p:cNvPr id="359" name="Google Shape;359;p45"/>
          <p:cNvSpPr txBox="1"/>
          <p:nvPr/>
        </p:nvSpPr>
        <p:spPr>
          <a:xfrm>
            <a:off x="718952" y="249837"/>
            <a:ext cx="10840800" cy="126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600"/>
              <a:buFont typeface="Corbel"/>
              <a:buNone/>
            </a:pPr>
            <a:r>
              <a:rPr lang="en-US" sz="3600" b="0" i="0" u="none" strike="noStrike" cap="none">
                <a:solidFill>
                  <a:schemeClr val="lt1"/>
                </a:solidFill>
                <a:latin typeface="Corbel"/>
                <a:ea typeface="Corbel"/>
                <a:cs typeface="Corbel"/>
                <a:sym typeface="Corbel"/>
              </a:rPr>
              <a:t>EVOLUTION OF INFORMATION</a:t>
            </a:r>
            <a:endParaRPr sz="3600" b="0" i="0" u="none" strike="noStrike" cap="none">
              <a:solidFill>
                <a:schemeClr val="lt1"/>
              </a:solidFill>
              <a:latin typeface="Corbel"/>
              <a:ea typeface="Corbel"/>
              <a:cs typeface="Corbel"/>
              <a:sym typeface="Corbel"/>
            </a:endParaRPr>
          </a:p>
        </p:txBody>
      </p:sp>
      <p:sp>
        <p:nvSpPr>
          <p:cNvPr id="360" name="Google Shape;360;p45"/>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11</a:t>
            </a:f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6"/>
          <p:cNvSpPr txBox="1">
            <a:spLocks noGrp="1"/>
          </p:cNvSpPr>
          <p:nvPr>
            <p:ph type="title"/>
          </p:nvPr>
        </p:nvSpPr>
        <p:spPr>
          <a:xfrm>
            <a:off x="609600" y="274320"/>
            <a:ext cx="10972800" cy="1252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600"/>
              <a:buFont typeface="Corbel"/>
              <a:buNone/>
            </a:pPr>
            <a:r>
              <a:rPr lang="en-US"/>
              <a:t>SO THE POWER OF THE NATION-STATE BELONGS TO THE INDIVIDUAL</a:t>
            </a:r>
            <a:endParaRPr/>
          </a:p>
        </p:txBody>
      </p:sp>
      <p:pic>
        <p:nvPicPr>
          <p:cNvPr id="366" name="Google Shape;366;p46"/>
          <p:cNvPicPr preferRelativeResize="0">
            <a:picLocks noGrp="1"/>
          </p:cNvPicPr>
          <p:nvPr>
            <p:ph type="pic" idx="2"/>
          </p:nvPr>
        </p:nvPicPr>
        <p:blipFill rotWithShape="1">
          <a:blip r:embed="rId3">
            <a:alphaModFix/>
          </a:blip>
          <a:srcRect/>
          <a:stretch/>
        </p:blipFill>
        <p:spPr>
          <a:xfrm>
            <a:off x="609600" y="2057400"/>
            <a:ext cx="109728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67" name="Google Shape;367;p46"/>
          <p:cNvSpPr txBox="1">
            <a:spLocks noGrp="1"/>
          </p:cNvSpPr>
          <p:nvPr>
            <p:ph type="body" idx="1"/>
          </p:nvPr>
        </p:nvSpPr>
        <p:spPr>
          <a:xfrm>
            <a:off x="609600" y="4876800"/>
            <a:ext cx="10972800" cy="1447800"/>
          </a:xfrm>
          <a:prstGeom prst="rect">
            <a:avLst/>
          </a:prstGeom>
          <a:noFill/>
          <a:ln>
            <a:noFill/>
          </a:ln>
        </p:spPr>
        <p:txBody>
          <a:bodyPr spcFirstLastPara="1" wrap="square" lIns="91425" tIns="91425" rIns="9125" bIns="91425" anchor="t" anchorCtr="0">
            <a:noAutofit/>
          </a:bodyPr>
          <a:lstStyle/>
          <a:p>
            <a:pPr marL="0" marR="0" lvl="0" indent="0" algn="l" rtl="0">
              <a:lnSpc>
                <a:spcPct val="100000"/>
              </a:lnSpc>
              <a:spcBef>
                <a:spcPts val="0"/>
              </a:spcBef>
              <a:spcAft>
                <a:spcPts val="0"/>
              </a:spcAft>
              <a:buSzPts val="1800"/>
              <a:buFont typeface="Corbel"/>
              <a:buNone/>
            </a:pPr>
            <a:endParaRPr/>
          </a:p>
        </p:txBody>
      </p:sp>
      <p:sp>
        <p:nvSpPr>
          <p:cNvPr id="368" name="Google Shape;368;p46"/>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sz="1000">
              <a:solidFill>
                <a:schemeClr val="lt1"/>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7"/>
          <p:cNvSpPr txBox="1">
            <a:spLocks noGrp="1"/>
          </p:cNvSpPr>
          <p:nvPr>
            <p:ph type="title"/>
          </p:nvPr>
        </p:nvSpPr>
        <p:spPr>
          <a:xfrm>
            <a:off x="552450" y="1874308"/>
            <a:ext cx="3814200" cy="1260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3000"/>
              <a:buFont typeface="Corbel"/>
              <a:buNone/>
            </a:pPr>
            <a:r>
              <a:rPr lang="en-US"/>
              <a:t>MECHANISMS OF INFLUENCE</a:t>
            </a:r>
            <a:endParaRPr/>
          </a:p>
        </p:txBody>
      </p:sp>
      <p:sp>
        <p:nvSpPr>
          <p:cNvPr id="374" name="Google Shape;374;p47"/>
          <p:cNvSpPr txBox="1">
            <a:spLocks noGrp="1"/>
          </p:cNvSpPr>
          <p:nvPr>
            <p:ph type="body" idx="2"/>
          </p:nvPr>
        </p:nvSpPr>
        <p:spPr>
          <a:xfrm>
            <a:off x="552450" y="3134308"/>
            <a:ext cx="3814200" cy="2016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SzPts val="1665"/>
              <a:buNone/>
            </a:pPr>
            <a:r>
              <a:rPr lang="en-US" sz="1665" i="1"/>
              <a:t>All warfare is based on deception.</a:t>
            </a:r>
            <a:endParaRPr/>
          </a:p>
          <a:p>
            <a:pPr marL="285750" lvl="0" indent="-285750" algn="r" rtl="0">
              <a:lnSpc>
                <a:spcPct val="90000"/>
              </a:lnSpc>
              <a:spcBef>
                <a:spcPts val="1000"/>
              </a:spcBef>
              <a:spcAft>
                <a:spcPts val="0"/>
              </a:spcAft>
              <a:buSzPts val="1665"/>
              <a:buFont typeface="Corbel"/>
              <a:buChar char="-"/>
            </a:pPr>
            <a:r>
              <a:rPr lang="en-US" sz="1665" i="1"/>
              <a:t>Sun Tzu</a:t>
            </a:r>
            <a:endParaRPr/>
          </a:p>
          <a:p>
            <a:pPr marL="285750" lvl="0" indent="-180022" algn="r" rtl="0">
              <a:lnSpc>
                <a:spcPct val="90000"/>
              </a:lnSpc>
              <a:spcBef>
                <a:spcPts val="1000"/>
              </a:spcBef>
              <a:spcAft>
                <a:spcPts val="0"/>
              </a:spcAft>
              <a:buSzPts val="1665"/>
              <a:buFont typeface="Corbel"/>
              <a:buNone/>
            </a:pPr>
            <a:endParaRPr sz="1665" i="1"/>
          </a:p>
          <a:p>
            <a:pPr marL="0" lvl="0" indent="0" algn="r" rtl="0">
              <a:lnSpc>
                <a:spcPct val="90000"/>
              </a:lnSpc>
              <a:spcBef>
                <a:spcPts val="1000"/>
              </a:spcBef>
              <a:spcAft>
                <a:spcPts val="0"/>
              </a:spcAft>
              <a:buSzPts val="1665"/>
              <a:buNone/>
            </a:pPr>
            <a:r>
              <a:rPr lang="en-US" sz="1665" i="1"/>
              <a:t>All cyberspace operations are based on influence.</a:t>
            </a:r>
            <a:endParaRPr/>
          </a:p>
          <a:p>
            <a:pPr marL="0" lvl="0" indent="0" algn="r" rtl="0">
              <a:lnSpc>
                <a:spcPct val="90000"/>
              </a:lnSpc>
              <a:spcBef>
                <a:spcPts val="1000"/>
              </a:spcBef>
              <a:spcAft>
                <a:spcPts val="0"/>
              </a:spcAft>
              <a:buSzPts val="1665"/>
              <a:buNone/>
            </a:pPr>
            <a:r>
              <a:rPr lang="en-US" sz="1665" i="1"/>
              <a:t>- Pablo Breuer</a:t>
            </a:r>
            <a:endParaRPr/>
          </a:p>
        </p:txBody>
      </p:sp>
      <p:pic>
        <p:nvPicPr>
          <p:cNvPr id="375" name="Google Shape;375;p47" descr="Related image"/>
          <p:cNvPicPr preferRelativeResize="0"/>
          <p:nvPr/>
        </p:nvPicPr>
        <p:blipFill rotWithShape="1">
          <a:blip r:embed="rId3">
            <a:alphaModFix/>
          </a:blip>
          <a:srcRect/>
          <a:stretch/>
        </p:blipFill>
        <p:spPr>
          <a:xfrm>
            <a:off x="5003133" y="0"/>
            <a:ext cx="7188868" cy="6858000"/>
          </a:xfrm>
          <a:prstGeom prst="rect">
            <a:avLst/>
          </a:prstGeom>
          <a:noFill/>
          <a:ln>
            <a:noFill/>
          </a:ln>
        </p:spPr>
      </p:pic>
      <p:sp>
        <p:nvSpPr>
          <p:cNvPr id="376" name="Google Shape;376;p47"/>
          <p:cNvSpPr txBox="1">
            <a:spLocks noGrp="1"/>
          </p:cNvSpPr>
          <p:nvPr>
            <p:ph type="sldNum" idx="12"/>
          </p:nvPr>
        </p:nvSpPr>
        <p:spPr>
          <a:xfrm>
            <a:off x="10865009" y="63630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13</a:t>
            </a:f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8"/>
          <p:cNvSpPr txBox="1">
            <a:spLocks noGrp="1"/>
          </p:cNvSpPr>
          <p:nvPr>
            <p:ph type="title"/>
          </p:nvPr>
        </p:nvSpPr>
        <p:spPr>
          <a:xfrm>
            <a:off x="2391944" y="0"/>
            <a:ext cx="7781400" cy="987600"/>
          </a:xfrm>
          <a:prstGeom prst="rect">
            <a:avLst/>
          </a:prstGeom>
          <a:noFill/>
          <a:ln>
            <a:noFill/>
          </a:ln>
        </p:spPr>
        <p:txBody>
          <a:bodyPr spcFirstLastPara="1" wrap="square" lIns="91425" tIns="45700" rIns="91425" bIns="0" anchor="b" anchorCtr="0">
            <a:noAutofit/>
          </a:bodyPr>
          <a:lstStyle/>
          <a:p>
            <a:pPr marL="0" lvl="0" indent="0" algn="l" rtl="0">
              <a:lnSpc>
                <a:spcPct val="100000"/>
              </a:lnSpc>
              <a:spcBef>
                <a:spcPts val="0"/>
              </a:spcBef>
              <a:spcAft>
                <a:spcPts val="0"/>
              </a:spcAft>
              <a:buClr>
                <a:schemeClr val="lt1"/>
              </a:buClr>
              <a:buSzPts val="3600"/>
              <a:buFont typeface="Corbel"/>
              <a:buNone/>
            </a:pPr>
            <a:r>
              <a:rPr lang="en-US"/>
              <a:t>TYPES OF ACCOUNTS</a:t>
            </a:r>
            <a:endParaRPr/>
          </a:p>
        </p:txBody>
      </p:sp>
      <p:sp>
        <p:nvSpPr>
          <p:cNvPr id="383" name="Google Shape;383;p48"/>
          <p:cNvSpPr txBox="1">
            <a:spLocks noGrp="1"/>
          </p:cNvSpPr>
          <p:nvPr>
            <p:ph type="body" idx="1"/>
          </p:nvPr>
        </p:nvSpPr>
        <p:spPr>
          <a:xfrm>
            <a:off x="1968750" y="3504651"/>
            <a:ext cx="888600" cy="562800"/>
          </a:xfrm>
          <a:prstGeom prst="rect">
            <a:avLst/>
          </a:prstGeom>
          <a:noFill/>
          <a:ln>
            <a:noFill/>
          </a:ln>
        </p:spPr>
        <p:txBody>
          <a:bodyPr spcFirstLastPara="1" wrap="square" lIns="91425" tIns="0" rIns="91425" bIns="45700" anchor="ctr" anchorCtr="0">
            <a:noAutofit/>
          </a:bodyPr>
          <a:lstStyle/>
          <a:p>
            <a:pPr marL="0" lvl="0" indent="0" algn="l" rtl="0">
              <a:lnSpc>
                <a:spcPct val="100000"/>
              </a:lnSpc>
              <a:spcBef>
                <a:spcPts val="0"/>
              </a:spcBef>
              <a:spcAft>
                <a:spcPts val="0"/>
              </a:spcAft>
              <a:buSzPts val="1800"/>
              <a:buNone/>
            </a:pPr>
            <a:r>
              <a:rPr lang="en-US"/>
              <a:t>Bots</a:t>
            </a:r>
            <a:endParaRPr/>
          </a:p>
        </p:txBody>
      </p:sp>
      <p:pic>
        <p:nvPicPr>
          <p:cNvPr id="384" name="Google Shape;384;p48" descr="Related image"/>
          <p:cNvPicPr preferRelativeResize="0">
            <a:picLocks noGrp="1"/>
          </p:cNvPicPr>
          <p:nvPr>
            <p:ph type="pic" idx="2"/>
          </p:nvPr>
        </p:nvPicPr>
        <p:blipFill rotWithShape="1">
          <a:blip r:embed="rId3">
            <a:alphaModFix/>
          </a:blip>
          <a:srcRect/>
          <a:stretch/>
        </p:blipFill>
        <p:spPr>
          <a:xfrm>
            <a:off x="1318750" y="1401592"/>
            <a:ext cx="2188500" cy="1968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pic>
        <p:nvPicPr>
          <p:cNvPr id="385" name="Google Shape;385;p48" descr="Image result for parody"/>
          <p:cNvPicPr preferRelativeResize="0">
            <a:picLocks noGrp="1"/>
          </p:cNvPicPr>
          <p:nvPr>
            <p:ph type="pic" idx="3"/>
          </p:nvPr>
        </p:nvPicPr>
        <p:blipFill rotWithShape="1">
          <a:blip r:embed="rId4">
            <a:alphaModFix/>
          </a:blip>
          <a:srcRect/>
          <a:stretch/>
        </p:blipFill>
        <p:spPr>
          <a:xfrm>
            <a:off x="3776381" y="1401592"/>
            <a:ext cx="2136900" cy="1968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86" name="Google Shape;386;p48"/>
          <p:cNvSpPr txBox="1"/>
          <p:nvPr/>
        </p:nvSpPr>
        <p:spPr>
          <a:xfrm>
            <a:off x="4400542" y="3504651"/>
            <a:ext cx="8886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Parody</a:t>
            </a:r>
            <a:endParaRPr sz="1400" b="0" i="0" u="none" strike="noStrike" cap="none">
              <a:solidFill>
                <a:srgbClr val="000000"/>
              </a:solidFill>
              <a:latin typeface="Arial"/>
              <a:ea typeface="Arial"/>
              <a:cs typeface="Arial"/>
              <a:sym typeface="Arial"/>
            </a:endParaRPr>
          </a:p>
        </p:txBody>
      </p:sp>
      <p:pic>
        <p:nvPicPr>
          <p:cNvPr id="387" name="Google Shape;387;p48" descr="Related image"/>
          <p:cNvPicPr preferRelativeResize="0">
            <a:picLocks noGrp="1"/>
          </p:cNvPicPr>
          <p:nvPr>
            <p:ph type="pic" idx="4"/>
          </p:nvPr>
        </p:nvPicPr>
        <p:blipFill rotWithShape="1">
          <a:blip r:embed="rId5">
            <a:alphaModFix/>
          </a:blip>
          <a:srcRect/>
          <a:stretch/>
        </p:blipFill>
        <p:spPr>
          <a:xfrm>
            <a:off x="6182333" y="1381638"/>
            <a:ext cx="2136900" cy="20079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88" name="Google Shape;388;p48"/>
          <p:cNvSpPr txBox="1"/>
          <p:nvPr/>
        </p:nvSpPr>
        <p:spPr>
          <a:xfrm>
            <a:off x="6806494" y="3504651"/>
            <a:ext cx="8886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Spoof</a:t>
            </a:r>
            <a:endParaRPr sz="1400" b="0" i="0" u="none" strike="noStrike" cap="none">
              <a:solidFill>
                <a:srgbClr val="000000"/>
              </a:solidFill>
              <a:latin typeface="Arial"/>
              <a:ea typeface="Arial"/>
              <a:cs typeface="Arial"/>
              <a:sym typeface="Arial"/>
            </a:endParaRPr>
          </a:p>
        </p:txBody>
      </p:sp>
      <p:pic>
        <p:nvPicPr>
          <p:cNvPr id="389" name="Google Shape;389;p48"/>
          <p:cNvPicPr preferRelativeResize="0"/>
          <p:nvPr/>
        </p:nvPicPr>
        <p:blipFill rotWithShape="1">
          <a:blip r:embed="rId6">
            <a:alphaModFix/>
          </a:blip>
          <a:srcRect/>
          <a:stretch/>
        </p:blipFill>
        <p:spPr>
          <a:xfrm>
            <a:off x="8588285" y="1381638"/>
            <a:ext cx="2136884" cy="198797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90" name="Google Shape;390;p48"/>
          <p:cNvSpPr txBox="1"/>
          <p:nvPr/>
        </p:nvSpPr>
        <p:spPr>
          <a:xfrm>
            <a:off x="8975842" y="3469482"/>
            <a:ext cx="13617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Camouflage</a:t>
            </a:r>
            <a:endParaRPr sz="1400" b="0" i="0" u="none" strike="noStrike" cap="none">
              <a:solidFill>
                <a:srgbClr val="000000"/>
              </a:solidFill>
              <a:latin typeface="Arial"/>
              <a:ea typeface="Arial"/>
              <a:cs typeface="Arial"/>
              <a:sym typeface="Arial"/>
            </a:endParaRPr>
          </a:p>
        </p:txBody>
      </p:sp>
      <p:sp>
        <p:nvSpPr>
          <p:cNvPr id="391" name="Google Shape;391;p48"/>
          <p:cNvSpPr txBox="1"/>
          <p:nvPr/>
        </p:nvSpPr>
        <p:spPr>
          <a:xfrm>
            <a:off x="2872565" y="6165333"/>
            <a:ext cx="15387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Deep cover</a:t>
            </a:r>
            <a:endParaRPr sz="1400" b="0" i="0" u="none" strike="noStrike" cap="none">
              <a:solidFill>
                <a:srgbClr val="000000"/>
              </a:solidFill>
              <a:latin typeface="Arial"/>
              <a:ea typeface="Arial"/>
              <a:cs typeface="Arial"/>
              <a:sym typeface="Arial"/>
            </a:endParaRPr>
          </a:p>
        </p:txBody>
      </p:sp>
      <p:pic>
        <p:nvPicPr>
          <p:cNvPr id="392" name="Google Shape;392;p48"/>
          <p:cNvPicPr preferRelativeResize="0"/>
          <p:nvPr/>
        </p:nvPicPr>
        <p:blipFill rotWithShape="1">
          <a:blip r:embed="rId7">
            <a:alphaModFix/>
          </a:blip>
          <a:srcRect/>
          <a:stretch/>
        </p:blipFill>
        <p:spPr>
          <a:xfrm>
            <a:off x="2547565" y="4067359"/>
            <a:ext cx="2188563" cy="1968014"/>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93" name="Google Shape;393;p48"/>
          <p:cNvSpPr txBox="1"/>
          <p:nvPr/>
        </p:nvSpPr>
        <p:spPr>
          <a:xfrm>
            <a:off x="7549935" y="6147429"/>
            <a:ext cx="15387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Takeover</a:t>
            </a:r>
            <a:endParaRPr sz="1400" b="0" i="0" u="none" strike="noStrike" cap="none">
              <a:solidFill>
                <a:srgbClr val="000000"/>
              </a:solidFill>
              <a:latin typeface="Arial"/>
              <a:ea typeface="Arial"/>
              <a:cs typeface="Arial"/>
              <a:sym typeface="Arial"/>
            </a:endParaRPr>
          </a:p>
        </p:txBody>
      </p:sp>
      <p:pic>
        <p:nvPicPr>
          <p:cNvPr id="394" name="Google Shape;394;p48"/>
          <p:cNvPicPr preferRelativeResize="0"/>
          <p:nvPr/>
        </p:nvPicPr>
        <p:blipFill rotWithShape="1">
          <a:blip r:embed="rId8">
            <a:alphaModFix/>
          </a:blip>
          <a:srcRect/>
          <a:stretch/>
        </p:blipFill>
        <p:spPr>
          <a:xfrm>
            <a:off x="7421945" y="4049455"/>
            <a:ext cx="1794542" cy="196801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95" name="Google Shape;395;p48"/>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sz="1000">
              <a:solidFill>
                <a:schemeClr val="lt1"/>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9"/>
          <p:cNvSpPr txBox="1">
            <a:spLocks noGrp="1"/>
          </p:cNvSpPr>
          <p:nvPr>
            <p:ph type="title"/>
          </p:nvPr>
        </p:nvSpPr>
        <p:spPr>
          <a:xfrm>
            <a:off x="2391944" y="0"/>
            <a:ext cx="7781400" cy="987600"/>
          </a:xfrm>
          <a:prstGeom prst="rect">
            <a:avLst/>
          </a:prstGeom>
          <a:noFill/>
          <a:ln>
            <a:noFill/>
          </a:ln>
        </p:spPr>
        <p:txBody>
          <a:bodyPr spcFirstLastPara="1" wrap="square" lIns="91425" tIns="45700" rIns="91425" bIns="0" anchor="b" anchorCtr="0">
            <a:noAutofit/>
          </a:bodyPr>
          <a:lstStyle/>
          <a:p>
            <a:pPr marL="0" lvl="0" indent="0" algn="l" rtl="0">
              <a:lnSpc>
                <a:spcPct val="100000"/>
              </a:lnSpc>
              <a:spcBef>
                <a:spcPts val="0"/>
              </a:spcBef>
              <a:spcAft>
                <a:spcPts val="0"/>
              </a:spcAft>
              <a:buClr>
                <a:schemeClr val="lt1"/>
              </a:buClr>
              <a:buSzPts val="3600"/>
              <a:buFont typeface="Corbel"/>
              <a:buNone/>
            </a:pPr>
            <a:r>
              <a:rPr lang="en-US"/>
              <a:t>STRATEGIES</a:t>
            </a:r>
            <a:endParaRPr/>
          </a:p>
        </p:txBody>
      </p:sp>
      <p:sp>
        <p:nvSpPr>
          <p:cNvPr id="402" name="Google Shape;402;p49"/>
          <p:cNvSpPr txBox="1">
            <a:spLocks noGrp="1"/>
          </p:cNvSpPr>
          <p:nvPr>
            <p:ph type="body" idx="1"/>
          </p:nvPr>
        </p:nvSpPr>
        <p:spPr>
          <a:xfrm>
            <a:off x="1795164" y="3374692"/>
            <a:ext cx="888600" cy="562800"/>
          </a:xfrm>
          <a:prstGeom prst="rect">
            <a:avLst/>
          </a:prstGeom>
          <a:noFill/>
          <a:ln>
            <a:noFill/>
          </a:ln>
        </p:spPr>
        <p:txBody>
          <a:bodyPr spcFirstLastPara="1" wrap="square" lIns="91425" tIns="0" rIns="91425" bIns="45700" anchor="ctr" anchorCtr="0">
            <a:noAutofit/>
          </a:bodyPr>
          <a:lstStyle/>
          <a:p>
            <a:pPr marL="0" lvl="0" indent="0" algn="l" rtl="0">
              <a:lnSpc>
                <a:spcPct val="100000"/>
              </a:lnSpc>
              <a:spcBef>
                <a:spcPts val="0"/>
              </a:spcBef>
              <a:spcAft>
                <a:spcPts val="0"/>
              </a:spcAft>
              <a:buSzPts val="1800"/>
              <a:buNone/>
            </a:pPr>
            <a:r>
              <a:rPr lang="en-US"/>
              <a:t>Distort</a:t>
            </a:r>
            <a:endParaRPr/>
          </a:p>
        </p:txBody>
      </p:sp>
      <p:pic>
        <p:nvPicPr>
          <p:cNvPr id="403" name="Google Shape;403;p49"/>
          <p:cNvPicPr preferRelativeResize="0">
            <a:picLocks noGrp="1"/>
          </p:cNvPicPr>
          <p:nvPr>
            <p:ph type="pic" idx="3"/>
          </p:nvPr>
        </p:nvPicPr>
        <p:blipFill rotWithShape="1">
          <a:blip r:embed="rId3">
            <a:alphaModFix/>
          </a:blip>
          <a:srcRect/>
          <a:stretch/>
        </p:blipFill>
        <p:spPr>
          <a:xfrm>
            <a:off x="8279849" y="3984967"/>
            <a:ext cx="2753700" cy="1810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404" name="Google Shape;404;p49"/>
          <p:cNvSpPr txBox="1"/>
          <p:nvPr/>
        </p:nvSpPr>
        <p:spPr>
          <a:xfrm>
            <a:off x="5494203" y="5184864"/>
            <a:ext cx="9510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Distract</a:t>
            </a:r>
            <a:endParaRPr sz="1400" b="0" i="0" u="none" strike="noStrike" cap="none">
              <a:solidFill>
                <a:srgbClr val="000000"/>
              </a:solidFill>
              <a:latin typeface="Arial"/>
              <a:ea typeface="Arial"/>
              <a:cs typeface="Arial"/>
              <a:sym typeface="Arial"/>
            </a:endParaRPr>
          </a:p>
        </p:txBody>
      </p:sp>
      <p:pic>
        <p:nvPicPr>
          <p:cNvPr id="405" name="Google Shape;405;p49"/>
          <p:cNvPicPr preferRelativeResize="0">
            <a:picLocks noGrp="1"/>
          </p:cNvPicPr>
          <p:nvPr>
            <p:ph type="pic" idx="4"/>
          </p:nvPr>
        </p:nvPicPr>
        <p:blipFill rotWithShape="1">
          <a:blip r:embed="rId4">
            <a:alphaModFix/>
          </a:blip>
          <a:srcRect/>
          <a:stretch/>
        </p:blipFill>
        <p:spPr>
          <a:xfrm>
            <a:off x="8279849" y="1442254"/>
            <a:ext cx="2753700" cy="1820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406" name="Google Shape;406;p49"/>
          <p:cNvSpPr txBox="1"/>
          <p:nvPr/>
        </p:nvSpPr>
        <p:spPr>
          <a:xfrm>
            <a:off x="9212444" y="3312989"/>
            <a:ext cx="8886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Divide</a:t>
            </a:r>
            <a:endParaRPr sz="1400" b="0" i="0" u="none" strike="noStrike" cap="none">
              <a:solidFill>
                <a:srgbClr val="000000"/>
              </a:solidFill>
              <a:latin typeface="Arial"/>
              <a:ea typeface="Arial"/>
              <a:cs typeface="Arial"/>
              <a:sym typeface="Arial"/>
            </a:endParaRPr>
          </a:p>
        </p:txBody>
      </p:sp>
      <p:pic>
        <p:nvPicPr>
          <p:cNvPr id="407" name="Google Shape;407;p49"/>
          <p:cNvPicPr preferRelativeResize="0"/>
          <p:nvPr/>
        </p:nvPicPr>
        <p:blipFill rotWithShape="1">
          <a:blip r:embed="rId5">
            <a:alphaModFix/>
          </a:blip>
          <a:srcRect/>
          <a:stretch/>
        </p:blipFill>
        <p:spPr>
          <a:xfrm>
            <a:off x="4365097" y="2805848"/>
            <a:ext cx="3212270" cy="2139698"/>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408" name="Google Shape;408;p49"/>
          <p:cNvSpPr txBox="1"/>
          <p:nvPr/>
        </p:nvSpPr>
        <p:spPr>
          <a:xfrm>
            <a:off x="9101348" y="5823864"/>
            <a:ext cx="13617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Dismay</a:t>
            </a:r>
            <a:endParaRPr sz="1400" b="0" i="0" u="none" strike="noStrike" cap="none">
              <a:solidFill>
                <a:srgbClr val="000000"/>
              </a:solidFill>
              <a:latin typeface="Arial"/>
              <a:ea typeface="Arial"/>
              <a:cs typeface="Arial"/>
              <a:sym typeface="Arial"/>
            </a:endParaRPr>
          </a:p>
        </p:txBody>
      </p:sp>
      <p:sp>
        <p:nvSpPr>
          <p:cNvPr id="409" name="Google Shape;409;p49"/>
          <p:cNvSpPr txBox="1"/>
          <p:nvPr/>
        </p:nvSpPr>
        <p:spPr>
          <a:xfrm>
            <a:off x="1658645" y="5795119"/>
            <a:ext cx="1205100" cy="562800"/>
          </a:xfrm>
          <a:prstGeom prst="rect">
            <a:avLst/>
          </a:prstGeom>
          <a:noFill/>
          <a:ln>
            <a:noFill/>
          </a:ln>
        </p:spPr>
        <p:txBody>
          <a:bodyPr spcFirstLastPara="1" wrap="square" lIns="91425" tIns="0" rIns="91425" bIns="45700" anchor="ctr" anchorCtr="0">
            <a:noAutofit/>
          </a:bodyPr>
          <a:lstStyle/>
          <a:p>
            <a:pPr marL="0" marR="0" lvl="0" indent="0" algn="l" rtl="0">
              <a:lnSpc>
                <a:spcPct val="10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Dismiss</a:t>
            </a:r>
            <a:endParaRPr sz="1400" b="0" i="0" u="none" strike="noStrike" cap="none">
              <a:solidFill>
                <a:srgbClr val="000000"/>
              </a:solidFill>
              <a:latin typeface="Arial"/>
              <a:ea typeface="Arial"/>
              <a:cs typeface="Arial"/>
              <a:sym typeface="Arial"/>
            </a:endParaRPr>
          </a:p>
        </p:txBody>
      </p:sp>
      <p:pic>
        <p:nvPicPr>
          <p:cNvPr id="410" name="Google Shape;410;p49"/>
          <p:cNvPicPr preferRelativeResize="0"/>
          <p:nvPr/>
        </p:nvPicPr>
        <p:blipFill rotWithShape="1">
          <a:blip r:embed="rId6">
            <a:alphaModFix/>
          </a:blip>
          <a:srcRect/>
          <a:stretch/>
        </p:blipFill>
        <p:spPr>
          <a:xfrm>
            <a:off x="862808" y="3937400"/>
            <a:ext cx="2796786" cy="1857719"/>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pic>
        <p:nvPicPr>
          <p:cNvPr id="411" name="Google Shape;411;p49"/>
          <p:cNvPicPr preferRelativeResize="0">
            <a:picLocks noGrp="1"/>
          </p:cNvPicPr>
          <p:nvPr>
            <p:ph type="pic" idx="2"/>
          </p:nvPr>
        </p:nvPicPr>
        <p:blipFill rotWithShape="1">
          <a:blip r:embed="rId7">
            <a:alphaModFix/>
          </a:blip>
          <a:srcRect/>
          <a:stretch/>
        </p:blipFill>
        <p:spPr>
          <a:xfrm>
            <a:off x="867251" y="1426240"/>
            <a:ext cx="2744400" cy="1830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412" name="Google Shape;412;p49"/>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sz="1000">
              <a:solidFill>
                <a:schemeClr val="lt1"/>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0"/>
          <p:cNvSpPr txBox="1">
            <a:spLocks noGrp="1"/>
          </p:cNvSpPr>
          <p:nvPr>
            <p:ph type="title"/>
          </p:nvPr>
        </p:nvSpPr>
        <p:spPr>
          <a:xfrm>
            <a:off x="552450" y="1874308"/>
            <a:ext cx="3814200" cy="1260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3000"/>
              <a:buFont typeface="Corbel"/>
              <a:buNone/>
            </a:pPr>
            <a:r>
              <a:rPr lang="en-US"/>
              <a:t>MITIGATIONS</a:t>
            </a:r>
            <a:endParaRPr/>
          </a:p>
        </p:txBody>
      </p:sp>
      <p:sp>
        <p:nvSpPr>
          <p:cNvPr id="419" name="Google Shape;419;p50"/>
          <p:cNvSpPr txBox="1">
            <a:spLocks noGrp="1"/>
          </p:cNvSpPr>
          <p:nvPr>
            <p:ph type="body" idx="2"/>
          </p:nvPr>
        </p:nvSpPr>
        <p:spPr>
          <a:xfrm>
            <a:off x="552450" y="3134308"/>
            <a:ext cx="3814200" cy="2016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800"/>
              <a:buNone/>
            </a:pPr>
            <a:r>
              <a:rPr lang="en-US" i="1"/>
              <a:t>The only defense against the world is a thorough knowledge of it.</a:t>
            </a:r>
            <a:endParaRPr/>
          </a:p>
          <a:p>
            <a:pPr marL="0" lvl="0" indent="0" algn="r" rtl="0">
              <a:lnSpc>
                <a:spcPct val="100000"/>
              </a:lnSpc>
              <a:spcBef>
                <a:spcPts val="1000"/>
              </a:spcBef>
              <a:spcAft>
                <a:spcPts val="0"/>
              </a:spcAft>
              <a:buSzPts val="1800"/>
              <a:buNone/>
            </a:pPr>
            <a:r>
              <a:rPr lang="en-US" i="1"/>
              <a:t>- John Locke</a:t>
            </a:r>
            <a:endParaRPr/>
          </a:p>
        </p:txBody>
      </p:sp>
      <p:pic>
        <p:nvPicPr>
          <p:cNvPr id="420" name="Google Shape;420;p50" descr="Image result for spartan soldier helmet"/>
          <p:cNvPicPr preferRelativeResize="0"/>
          <p:nvPr/>
        </p:nvPicPr>
        <p:blipFill rotWithShape="1">
          <a:blip r:embed="rId3">
            <a:alphaModFix/>
          </a:blip>
          <a:srcRect/>
          <a:stretch/>
        </p:blipFill>
        <p:spPr>
          <a:xfrm>
            <a:off x="7557247" y="0"/>
            <a:ext cx="4634753" cy="6876488"/>
          </a:xfrm>
          <a:prstGeom prst="rect">
            <a:avLst/>
          </a:prstGeom>
          <a:noFill/>
          <a:ln>
            <a:noFill/>
          </a:ln>
        </p:spPr>
      </p:pic>
      <p:sp>
        <p:nvSpPr>
          <p:cNvPr id="421" name="Google Shape;421;p50"/>
          <p:cNvSpPr txBox="1">
            <a:spLocks noGrp="1"/>
          </p:cNvSpPr>
          <p:nvPr>
            <p:ph type="sldNum" idx="12"/>
          </p:nvPr>
        </p:nvSpPr>
        <p:spPr>
          <a:xfrm>
            <a:off x="10865009" y="63630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16</a:t>
            </a:f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1"/>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en-US"/>
              <a:t>Previous Mitigation Strategies</a:t>
            </a:r>
            <a:endParaRPr/>
          </a:p>
        </p:txBody>
      </p:sp>
      <p:sp>
        <p:nvSpPr>
          <p:cNvPr id="427" name="Google Shape;427;p51"/>
          <p:cNvSpPr>
            <a:spLocks noGrp="1"/>
          </p:cNvSpPr>
          <p:nvPr>
            <p:ph type="body" idx="1"/>
          </p:nvPr>
        </p:nvSpPr>
        <p:spPr>
          <a:xfrm>
            <a:off x="685802" y="1869600"/>
            <a:ext cx="5040000" cy="3921600"/>
          </a:xfrm>
          <a:prstGeom prst="roundRect">
            <a:avLst>
              <a:gd name="adj" fmla="val 16667"/>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Fact-based Detection</a:t>
            </a:r>
            <a:endParaRPr/>
          </a:p>
          <a:p>
            <a:pPr marL="457200" lvl="0" indent="-342900" algn="l" rtl="0">
              <a:lnSpc>
                <a:spcPct val="100000"/>
              </a:lnSpc>
              <a:spcBef>
                <a:spcPts val="1000"/>
              </a:spcBef>
              <a:spcAft>
                <a:spcPts val="0"/>
              </a:spcAft>
              <a:buSzPts val="1800"/>
              <a:buChar char="•"/>
            </a:pPr>
            <a:r>
              <a:rPr lang="en-US"/>
              <a:t>Manual (i.e. Snopes, Politifact)</a:t>
            </a:r>
            <a:endParaRPr/>
          </a:p>
          <a:p>
            <a:pPr marL="457200" lvl="0" indent="-342900" algn="l" rtl="0">
              <a:lnSpc>
                <a:spcPct val="100000"/>
              </a:lnSpc>
              <a:spcBef>
                <a:spcPts val="0"/>
              </a:spcBef>
              <a:spcAft>
                <a:spcPts val="0"/>
              </a:spcAft>
              <a:buSzPts val="1800"/>
              <a:buChar char="•"/>
            </a:pPr>
            <a:r>
              <a:rPr lang="en-US"/>
              <a:t>Automated (Subject, Predicate, Object)</a:t>
            </a:r>
            <a:endParaRPr/>
          </a:p>
          <a:p>
            <a:pPr marL="914400" lvl="1" indent="-342900" algn="l" rtl="0">
              <a:lnSpc>
                <a:spcPct val="100000"/>
              </a:lnSpc>
              <a:spcBef>
                <a:spcPts val="0"/>
              </a:spcBef>
              <a:spcAft>
                <a:spcPts val="0"/>
              </a:spcAft>
              <a:buSzPts val="1800"/>
              <a:buChar char="•"/>
            </a:pPr>
            <a:r>
              <a:rPr lang="en-US"/>
              <a:t>Open-world</a:t>
            </a:r>
            <a:endParaRPr/>
          </a:p>
          <a:p>
            <a:pPr marL="914400" lvl="1" indent="-342900" algn="l" rtl="0">
              <a:lnSpc>
                <a:spcPct val="100000"/>
              </a:lnSpc>
              <a:spcBef>
                <a:spcPts val="0"/>
              </a:spcBef>
              <a:spcAft>
                <a:spcPts val="0"/>
              </a:spcAft>
              <a:buSzPts val="1800"/>
              <a:buChar char="•"/>
            </a:pPr>
            <a:r>
              <a:rPr lang="en-US"/>
              <a:t>Closed-world</a:t>
            </a:r>
            <a:endParaRPr/>
          </a:p>
          <a:p>
            <a:pPr marL="457200" lvl="0" indent="-342900" algn="l" rtl="0">
              <a:lnSpc>
                <a:spcPct val="100000"/>
              </a:lnSpc>
              <a:spcBef>
                <a:spcPts val="0"/>
              </a:spcBef>
              <a:spcAft>
                <a:spcPts val="0"/>
              </a:spcAft>
              <a:buSzPts val="1800"/>
              <a:buChar char="•"/>
            </a:pPr>
            <a:r>
              <a:rPr lang="en-US"/>
              <a:t>Doesn’t address editorials</a:t>
            </a:r>
            <a:endParaRPr/>
          </a:p>
          <a:p>
            <a:pPr marL="0" lvl="0" indent="0" algn="l" rtl="0">
              <a:lnSpc>
                <a:spcPct val="100000"/>
              </a:lnSpc>
              <a:spcBef>
                <a:spcPts val="1000"/>
              </a:spcBef>
              <a:spcAft>
                <a:spcPts val="1000"/>
              </a:spcAft>
              <a:buSzPts val="1800"/>
              <a:buNone/>
            </a:pPr>
            <a:endParaRPr/>
          </a:p>
        </p:txBody>
      </p:sp>
      <p:sp>
        <p:nvSpPr>
          <p:cNvPr id="428" name="Google Shape;428;p51"/>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17</a:t>
            </a:fld>
            <a:endParaRPr/>
          </a:p>
        </p:txBody>
      </p:sp>
      <p:pic>
        <p:nvPicPr>
          <p:cNvPr id="429" name="Google Shape;429;p51"/>
          <p:cNvPicPr preferRelativeResize="0"/>
          <p:nvPr/>
        </p:nvPicPr>
        <p:blipFill rotWithShape="1">
          <a:blip r:embed="rId3">
            <a:alphaModFix/>
          </a:blip>
          <a:srcRect/>
          <a:stretch/>
        </p:blipFill>
        <p:spPr>
          <a:xfrm>
            <a:off x="5983800" y="1692750"/>
            <a:ext cx="5470026" cy="46836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2"/>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en-US" dirty="0"/>
              <a:t>Previous </a:t>
            </a:r>
            <a:r>
              <a:rPr lang="en-US" dirty="0" smtClean="0"/>
              <a:t>Detection </a:t>
            </a:r>
            <a:r>
              <a:rPr lang="en-US" dirty="0"/>
              <a:t>Strategies</a:t>
            </a:r>
            <a:endParaRPr dirty="0"/>
          </a:p>
        </p:txBody>
      </p:sp>
      <p:sp>
        <p:nvSpPr>
          <p:cNvPr id="435" name="Google Shape;435;p52"/>
          <p:cNvSpPr>
            <a:spLocks noGrp="1"/>
          </p:cNvSpPr>
          <p:nvPr>
            <p:ph type="body" idx="2"/>
          </p:nvPr>
        </p:nvSpPr>
        <p:spPr>
          <a:xfrm>
            <a:off x="802475" y="1869600"/>
            <a:ext cx="5040000" cy="2480100"/>
          </a:xfrm>
          <a:prstGeom prst="roundRect">
            <a:avLst>
              <a:gd name="adj" fmla="val 16667"/>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Propagation-Based Detection</a:t>
            </a:r>
            <a:endParaRPr/>
          </a:p>
          <a:p>
            <a:pPr marL="457200" lvl="0" indent="-342900" algn="l" rtl="0">
              <a:lnSpc>
                <a:spcPct val="100000"/>
              </a:lnSpc>
              <a:spcBef>
                <a:spcPts val="1000"/>
              </a:spcBef>
              <a:spcAft>
                <a:spcPts val="0"/>
              </a:spcAft>
              <a:buSzPts val="1800"/>
              <a:buChar char="•"/>
            </a:pPr>
            <a:r>
              <a:rPr lang="en-US"/>
              <a:t>Hop-based cascade</a:t>
            </a:r>
            <a:endParaRPr/>
          </a:p>
          <a:p>
            <a:pPr marL="457200" lvl="0" indent="-342900" algn="l" rtl="0">
              <a:lnSpc>
                <a:spcPct val="100000"/>
              </a:lnSpc>
              <a:spcBef>
                <a:spcPts val="0"/>
              </a:spcBef>
              <a:spcAft>
                <a:spcPts val="0"/>
              </a:spcAft>
              <a:buSzPts val="1800"/>
              <a:buChar char="•"/>
            </a:pPr>
            <a:r>
              <a:rPr lang="en-US"/>
              <a:t>Time-based cascade</a:t>
            </a:r>
            <a:endParaRPr/>
          </a:p>
          <a:p>
            <a:pPr marL="457200" lvl="0" indent="-342900" algn="l" rtl="0">
              <a:lnSpc>
                <a:spcPct val="100000"/>
              </a:lnSpc>
              <a:spcBef>
                <a:spcPts val="0"/>
              </a:spcBef>
              <a:spcAft>
                <a:spcPts val="0"/>
              </a:spcAft>
              <a:buSzPts val="1800"/>
              <a:buChar char="•"/>
            </a:pPr>
            <a:r>
              <a:rPr lang="en-US"/>
              <a:t>Epidemic Diffusion Model</a:t>
            </a:r>
            <a:endParaRPr/>
          </a:p>
        </p:txBody>
      </p:sp>
      <p:pic>
        <p:nvPicPr>
          <p:cNvPr id="436" name="Google Shape;436;p52"/>
          <p:cNvPicPr preferRelativeResize="0"/>
          <p:nvPr/>
        </p:nvPicPr>
        <p:blipFill rotWithShape="1">
          <a:blip r:embed="rId3">
            <a:alphaModFix/>
          </a:blip>
          <a:srcRect/>
          <a:stretch/>
        </p:blipFill>
        <p:spPr>
          <a:xfrm>
            <a:off x="5633750" y="1953058"/>
            <a:ext cx="5892850" cy="2010740"/>
          </a:xfrm>
          <a:prstGeom prst="rect">
            <a:avLst/>
          </a:prstGeom>
          <a:noFill/>
          <a:ln>
            <a:noFill/>
          </a:ln>
        </p:spPr>
      </p:pic>
      <p:pic>
        <p:nvPicPr>
          <p:cNvPr id="437" name="Google Shape;437;p52"/>
          <p:cNvPicPr preferRelativeResize="0"/>
          <p:nvPr/>
        </p:nvPicPr>
        <p:blipFill rotWithShape="1">
          <a:blip r:embed="rId4">
            <a:alphaModFix/>
          </a:blip>
          <a:srcRect/>
          <a:stretch/>
        </p:blipFill>
        <p:spPr>
          <a:xfrm>
            <a:off x="5633750" y="3963801"/>
            <a:ext cx="5892851" cy="1856825"/>
          </a:xfrm>
          <a:prstGeom prst="rect">
            <a:avLst/>
          </a:prstGeom>
          <a:noFill/>
          <a:ln>
            <a:noFill/>
          </a:ln>
        </p:spPr>
      </p:pic>
      <p:grpSp>
        <p:nvGrpSpPr>
          <p:cNvPr id="438" name="Google Shape;438;p52"/>
          <p:cNvGrpSpPr/>
          <p:nvPr/>
        </p:nvGrpSpPr>
        <p:grpSpPr>
          <a:xfrm>
            <a:off x="802725" y="3976608"/>
            <a:ext cx="3553769" cy="1573342"/>
            <a:chOff x="7748140" y="4403661"/>
            <a:chExt cx="3196985" cy="1387549"/>
          </a:xfrm>
        </p:grpSpPr>
        <p:sp>
          <p:nvSpPr>
            <p:cNvPr id="439" name="Google Shape;439;p52"/>
            <p:cNvSpPr/>
            <p:nvPr/>
          </p:nvSpPr>
          <p:spPr>
            <a:xfrm>
              <a:off x="8766428" y="5224810"/>
              <a:ext cx="580200" cy="566400"/>
            </a:xfrm>
            <a:prstGeom prst="ellipse">
              <a:avLst/>
            </a:prstGeom>
            <a:solidFill>
              <a:srgbClr val="C2E0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orbel"/>
                  <a:ea typeface="Corbel"/>
                  <a:cs typeface="Corbel"/>
                  <a:sym typeface="Corbel"/>
                </a:rPr>
                <a:t>S</a:t>
              </a:r>
              <a:endParaRPr sz="1400" b="0" i="0" u="none" strike="noStrike" cap="none">
                <a:solidFill>
                  <a:srgbClr val="000000"/>
                </a:solidFill>
                <a:latin typeface="Arial"/>
                <a:ea typeface="Arial"/>
                <a:cs typeface="Arial"/>
                <a:sym typeface="Arial"/>
              </a:endParaRPr>
            </a:p>
          </p:txBody>
        </p:sp>
        <p:sp>
          <p:nvSpPr>
            <p:cNvPr id="440" name="Google Shape;440;p52"/>
            <p:cNvSpPr/>
            <p:nvPr/>
          </p:nvSpPr>
          <p:spPr>
            <a:xfrm>
              <a:off x="10364925" y="5224810"/>
              <a:ext cx="580200" cy="566400"/>
            </a:xfrm>
            <a:prstGeom prst="ellipse">
              <a:avLst/>
            </a:prstGeom>
            <a:solidFill>
              <a:srgbClr val="C2E0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orbel"/>
                  <a:ea typeface="Corbel"/>
                  <a:cs typeface="Corbel"/>
                  <a:sym typeface="Corbel"/>
                </a:rPr>
                <a:t>I</a:t>
              </a:r>
              <a:endParaRPr sz="1400" b="0" i="0" u="none" strike="noStrike" cap="none">
                <a:solidFill>
                  <a:srgbClr val="000000"/>
                </a:solidFill>
                <a:latin typeface="Arial"/>
                <a:ea typeface="Arial"/>
                <a:cs typeface="Arial"/>
                <a:sym typeface="Arial"/>
              </a:endParaRPr>
            </a:p>
          </p:txBody>
        </p:sp>
        <p:cxnSp>
          <p:nvCxnSpPr>
            <p:cNvPr id="441" name="Google Shape;441;p52"/>
            <p:cNvCxnSpPr>
              <a:stCxn id="439" idx="6"/>
              <a:endCxn id="440" idx="2"/>
            </p:cNvCxnSpPr>
            <p:nvPr/>
          </p:nvCxnSpPr>
          <p:spPr>
            <a:xfrm>
              <a:off x="9346628" y="5508010"/>
              <a:ext cx="1018200" cy="0"/>
            </a:xfrm>
            <a:prstGeom prst="straightConnector1">
              <a:avLst/>
            </a:prstGeom>
            <a:noFill/>
            <a:ln w="63500" cap="flat" cmpd="sng">
              <a:solidFill>
                <a:srgbClr val="C2E0F2"/>
              </a:solidFill>
              <a:prstDash val="solid"/>
              <a:round/>
              <a:headEnd type="none" w="sm" len="sm"/>
              <a:tailEnd type="triangle" w="med" len="med"/>
            </a:ln>
          </p:spPr>
        </p:cxnSp>
        <p:cxnSp>
          <p:nvCxnSpPr>
            <p:cNvPr id="442" name="Google Shape;442;p52"/>
            <p:cNvCxnSpPr/>
            <p:nvPr/>
          </p:nvCxnSpPr>
          <p:spPr>
            <a:xfrm>
              <a:off x="7748140" y="5507936"/>
              <a:ext cx="1018200" cy="0"/>
            </a:xfrm>
            <a:prstGeom prst="straightConnector1">
              <a:avLst/>
            </a:prstGeom>
            <a:noFill/>
            <a:ln w="63500" cap="flat" cmpd="sng">
              <a:solidFill>
                <a:srgbClr val="C2E0F2"/>
              </a:solidFill>
              <a:prstDash val="solid"/>
              <a:round/>
              <a:headEnd type="none" w="sm" len="sm"/>
              <a:tailEnd type="triangle" w="med" len="med"/>
            </a:ln>
          </p:spPr>
        </p:cxnSp>
        <p:cxnSp>
          <p:nvCxnSpPr>
            <p:cNvPr id="443" name="Google Shape;443;p52"/>
            <p:cNvCxnSpPr>
              <a:stCxn id="440" idx="0"/>
              <a:endCxn id="439" idx="0"/>
            </p:cNvCxnSpPr>
            <p:nvPr/>
          </p:nvCxnSpPr>
          <p:spPr>
            <a:xfrm rot="5400000">
              <a:off x="9855525" y="4425910"/>
              <a:ext cx="600" cy="1598400"/>
            </a:xfrm>
            <a:prstGeom prst="bentConnector3">
              <a:avLst>
                <a:gd name="adj1" fmla="val 15741502"/>
              </a:avLst>
            </a:prstGeom>
            <a:noFill/>
            <a:ln w="63500" cap="flat" cmpd="sng">
              <a:solidFill>
                <a:srgbClr val="C2E0F2"/>
              </a:solidFill>
              <a:prstDash val="solid"/>
              <a:round/>
              <a:headEnd type="none" w="sm" len="sm"/>
              <a:tailEnd type="triangle" w="med" len="med"/>
            </a:ln>
          </p:spPr>
        </p:cxnSp>
        <p:sp>
          <p:nvSpPr>
            <p:cNvPr id="444" name="Google Shape;444;p52"/>
            <p:cNvSpPr txBox="1"/>
            <p:nvPr/>
          </p:nvSpPr>
          <p:spPr>
            <a:xfrm>
              <a:off x="7973530" y="4908264"/>
              <a:ext cx="509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C2E0F2"/>
                  </a:solidFill>
                  <a:latin typeface="Corbel"/>
                  <a:ea typeface="Corbel"/>
                  <a:cs typeface="Corbel"/>
                  <a:sym typeface="Corbel"/>
                </a:rPr>
                <a:t>r</a:t>
              </a:r>
              <a:r>
                <a:rPr lang="en-US" sz="2400" b="0" i="0" u="none" strike="noStrike" cap="none" baseline="-25000">
                  <a:solidFill>
                    <a:srgbClr val="C2E0F2"/>
                  </a:solidFill>
                  <a:latin typeface="Corbel"/>
                  <a:ea typeface="Corbel"/>
                  <a:cs typeface="Corbel"/>
                  <a:sym typeface="Corbel"/>
                </a:rPr>
                <a:t>c</a:t>
              </a:r>
              <a:endParaRPr sz="2400" b="0" i="0" u="none" strike="noStrike" cap="none" baseline="-25000">
                <a:solidFill>
                  <a:srgbClr val="C2E0F2"/>
                </a:solidFill>
                <a:latin typeface="Corbel"/>
                <a:ea typeface="Corbel"/>
                <a:cs typeface="Corbel"/>
                <a:sym typeface="Corbel"/>
              </a:endParaRPr>
            </a:p>
          </p:txBody>
        </p:sp>
        <p:sp>
          <p:nvSpPr>
            <p:cNvPr id="445" name="Google Shape;445;p52"/>
            <p:cNvSpPr txBox="1"/>
            <p:nvPr/>
          </p:nvSpPr>
          <p:spPr>
            <a:xfrm>
              <a:off x="9565677" y="4982538"/>
              <a:ext cx="509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C2E0F2"/>
                  </a:solidFill>
                  <a:latin typeface="Corbel"/>
                  <a:ea typeface="Corbel"/>
                  <a:cs typeface="Corbel"/>
                  <a:sym typeface="Corbel"/>
                </a:rPr>
                <a:t>r</a:t>
              </a:r>
              <a:r>
                <a:rPr lang="en-US" sz="2400" b="0" i="0" u="none" strike="noStrike" cap="none" baseline="-25000">
                  <a:solidFill>
                    <a:srgbClr val="C2E0F2"/>
                  </a:solidFill>
                  <a:latin typeface="Corbel"/>
                  <a:ea typeface="Corbel"/>
                  <a:cs typeface="Corbel"/>
                  <a:sym typeface="Corbel"/>
                </a:rPr>
                <a:t>f</a:t>
              </a:r>
              <a:endParaRPr sz="2400" b="0" i="0" u="none" strike="noStrike" cap="none" baseline="-25000">
                <a:solidFill>
                  <a:srgbClr val="C2E0F2"/>
                </a:solidFill>
                <a:latin typeface="Corbel"/>
                <a:ea typeface="Corbel"/>
                <a:cs typeface="Corbel"/>
                <a:sym typeface="Corbel"/>
              </a:endParaRPr>
            </a:p>
          </p:txBody>
        </p:sp>
        <p:sp>
          <p:nvSpPr>
            <p:cNvPr id="446" name="Google Shape;446;p52"/>
            <p:cNvSpPr txBox="1"/>
            <p:nvPr/>
          </p:nvSpPr>
          <p:spPr>
            <a:xfrm>
              <a:off x="9565677" y="4403661"/>
              <a:ext cx="509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C2E0F2"/>
                  </a:solidFill>
                  <a:latin typeface="Corbel"/>
                  <a:ea typeface="Corbel"/>
                  <a:cs typeface="Corbel"/>
                  <a:sym typeface="Corbel"/>
                </a:rPr>
                <a:t>r</a:t>
              </a:r>
              <a:r>
                <a:rPr lang="en-US" sz="2400" b="0" i="0" u="none" strike="noStrike" cap="none" baseline="-25000">
                  <a:solidFill>
                    <a:srgbClr val="C2E0F2"/>
                  </a:solidFill>
                  <a:latin typeface="Corbel"/>
                  <a:ea typeface="Corbel"/>
                  <a:cs typeface="Corbel"/>
                  <a:sym typeface="Corbel"/>
                </a:rPr>
                <a:t>c</a:t>
              </a:r>
              <a:endParaRPr sz="2400" b="0" i="0" u="none" strike="noStrike" cap="none" baseline="-25000">
                <a:solidFill>
                  <a:srgbClr val="C2E0F2"/>
                </a:solidFill>
                <a:latin typeface="Corbel"/>
                <a:ea typeface="Corbel"/>
                <a:cs typeface="Corbel"/>
                <a:sym typeface="Corbel"/>
              </a:endParaRPr>
            </a:p>
          </p:txBody>
        </p:sp>
      </p:grpSp>
      <p:sp>
        <p:nvSpPr>
          <p:cNvPr id="447" name="Google Shape;447;p52"/>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18</a:t>
            </a:fl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3"/>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000"/>
              <a:buFont typeface="Corbel"/>
              <a:buNone/>
            </a:pPr>
            <a:r>
              <a:rPr lang="en-US"/>
              <a:t>ANALYSIS - CHALLENGES</a:t>
            </a:r>
            <a:endParaRPr/>
          </a:p>
        </p:txBody>
      </p:sp>
      <p:sp>
        <p:nvSpPr>
          <p:cNvPr id="454" name="Google Shape;454;p53"/>
          <p:cNvSpPr>
            <a:spLocks noGrp="1"/>
          </p:cNvSpPr>
          <p:nvPr>
            <p:ph type="body" idx="1"/>
          </p:nvPr>
        </p:nvSpPr>
        <p:spPr>
          <a:xfrm>
            <a:off x="685802" y="1869600"/>
            <a:ext cx="5040000" cy="3921600"/>
          </a:xfrm>
          <a:prstGeom prst="roundRect">
            <a:avLst>
              <a:gd name="adj" fmla="val 1970"/>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400"/>
              <a:buChar char="•"/>
            </a:pPr>
            <a:r>
              <a:rPr lang="en-US" sz="2400"/>
              <a:t>Computational power</a:t>
            </a:r>
            <a:endParaRPr/>
          </a:p>
          <a:p>
            <a:pPr marL="285750" lvl="0" indent="-285750" algn="l" rtl="0">
              <a:lnSpc>
                <a:spcPct val="100000"/>
              </a:lnSpc>
              <a:spcBef>
                <a:spcPts val="1000"/>
              </a:spcBef>
              <a:spcAft>
                <a:spcPts val="0"/>
              </a:spcAft>
              <a:buSzPts val="2400"/>
              <a:buChar char="•"/>
            </a:pPr>
            <a:r>
              <a:rPr lang="en-US" sz="2400"/>
              <a:t>Speed of analysis</a:t>
            </a:r>
            <a:endParaRPr/>
          </a:p>
          <a:p>
            <a:pPr marL="285750" lvl="0" indent="-285750" algn="l" rtl="0">
              <a:lnSpc>
                <a:spcPct val="100000"/>
              </a:lnSpc>
              <a:spcBef>
                <a:spcPts val="1000"/>
              </a:spcBef>
              <a:spcAft>
                <a:spcPts val="0"/>
              </a:spcAft>
              <a:buSzPts val="2400"/>
              <a:buChar char="•"/>
            </a:pPr>
            <a:r>
              <a:rPr lang="en-US" sz="2400"/>
              <a:t>Lack of framework</a:t>
            </a:r>
            <a:endParaRPr/>
          </a:p>
          <a:p>
            <a:pPr marL="285750" lvl="0" indent="-285750" algn="l" rtl="0">
              <a:lnSpc>
                <a:spcPct val="100000"/>
              </a:lnSpc>
              <a:spcBef>
                <a:spcPts val="1000"/>
              </a:spcBef>
              <a:spcAft>
                <a:spcPts val="0"/>
              </a:spcAft>
              <a:buSzPts val="2400"/>
              <a:buChar char="•"/>
            </a:pPr>
            <a:r>
              <a:rPr lang="en-US" sz="2400"/>
              <a:t>Systems theory and emergence of characteristics</a:t>
            </a:r>
            <a:endParaRPr/>
          </a:p>
          <a:p>
            <a:pPr marL="285750" lvl="0" indent="-285750" algn="l" rtl="0">
              <a:lnSpc>
                <a:spcPct val="100000"/>
              </a:lnSpc>
              <a:spcBef>
                <a:spcPts val="1000"/>
              </a:spcBef>
              <a:spcAft>
                <a:spcPts val="0"/>
              </a:spcAft>
              <a:buSzPts val="2400"/>
              <a:buChar char="•"/>
            </a:pPr>
            <a:r>
              <a:rPr lang="en-US" sz="2400"/>
              <a:t>Cognitive friction</a:t>
            </a:r>
            <a:endParaRPr/>
          </a:p>
          <a:p>
            <a:pPr marL="285750" lvl="0" indent="-285750" algn="l" rtl="0">
              <a:lnSpc>
                <a:spcPct val="100000"/>
              </a:lnSpc>
              <a:spcBef>
                <a:spcPts val="1000"/>
              </a:spcBef>
              <a:spcAft>
                <a:spcPts val="0"/>
              </a:spcAft>
              <a:buSzPts val="2400"/>
              <a:buChar char="•"/>
            </a:pPr>
            <a:r>
              <a:rPr lang="en-US" sz="2400"/>
              <a:t>Cognitive dissonance</a:t>
            </a:r>
            <a:endParaRPr sz="2400"/>
          </a:p>
          <a:p>
            <a:pPr marL="742950" lvl="1" indent="-184150" algn="l" rtl="0">
              <a:lnSpc>
                <a:spcPct val="100000"/>
              </a:lnSpc>
              <a:spcBef>
                <a:spcPts val="1000"/>
              </a:spcBef>
              <a:spcAft>
                <a:spcPts val="0"/>
              </a:spcAft>
              <a:buSzPts val="1600"/>
              <a:buNone/>
            </a:pPr>
            <a:endParaRPr/>
          </a:p>
        </p:txBody>
      </p:sp>
      <p:pic>
        <p:nvPicPr>
          <p:cNvPr id="455" name="Google Shape;455;p53" descr="Image result for internet minute 2019"/>
          <p:cNvPicPr preferRelativeResize="0">
            <a:picLocks noGrp="1"/>
          </p:cNvPicPr>
          <p:nvPr>
            <p:ph type="body" idx="2"/>
          </p:nvPr>
        </p:nvPicPr>
        <p:blipFill rotWithShape="1">
          <a:blip r:embed="rId3">
            <a:alphaModFix/>
          </a:blip>
          <a:srcRect/>
          <a:stretch/>
        </p:blipFill>
        <p:spPr>
          <a:xfrm>
            <a:off x="6488113" y="2477038"/>
            <a:ext cx="5040300" cy="2707200"/>
          </a:xfrm>
          <a:prstGeom prst="rect">
            <a:avLst/>
          </a:prstGeom>
          <a:noFill/>
          <a:ln>
            <a:noFill/>
          </a:ln>
        </p:spPr>
      </p:pic>
      <p:sp>
        <p:nvSpPr>
          <p:cNvPr id="456" name="Google Shape;456;p53"/>
          <p:cNvSpPr/>
          <p:nvPr/>
        </p:nvSpPr>
        <p:spPr>
          <a:xfrm>
            <a:off x="6488113" y="5144870"/>
            <a:ext cx="4894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orbel"/>
                <a:ea typeface="Corbel"/>
                <a:cs typeface="Corbel"/>
                <a:sym typeface="Corbel"/>
              </a:rPr>
              <a:t>https://www.visualcapitalist.com/wp-content/uploads/2018/05/internet-minute-share2.jpg</a:t>
            </a:r>
            <a:endParaRPr sz="1400" b="0" i="0" u="none" strike="noStrike" cap="none">
              <a:solidFill>
                <a:srgbClr val="000000"/>
              </a:solidFill>
              <a:latin typeface="Arial"/>
              <a:ea typeface="Arial"/>
              <a:cs typeface="Arial"/>
              <a:sym typeface="Arial"/>
            </a:endParaRPr>
          </a:p>
        </p:txBody>
      </p:sp>
      <p:sp>
        <p:nvSpPr>
          <p:cNvPr id="457" name="Google Shape;457;p53"/>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19</a:t>
            </a:f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685801" y="609600"/>
            <a:ext cx="10840800" cy="12600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800"/>
              <a:buNone/>
            </a:pPr>
            <a:r>
              <a:rPr lang="en-US"/>
              <a:t>Agenda</a:t>
            </a:r>
            <a:endParaRPr/>
          </a:p>
        </p:txBody>
      </p:sp>
      <p:sp>
        <p:nvSpPr>
          <p:cNvPr id="240" name="Google Shape;240;p36"/>
          <p:cNvSpPr txBox="1">
            <a:spLocks noGrp="1"/>
          </p:cNvSpPr>
          <p:nvPr>
            <p:ph type="body" idx="1"/>
          </p:nvPr>
        </p:nvSpPr>
        <p:spPr>
          <a:xfrm>
            <a:off x="685801" y="1869600"/>
            <a:ext cx="10840800" cy="3921600"/>
          </a:xfrm>
          <a:prstGeom prst="rect">
            <a:avLst/>
          </a:prstGeom>
          <a:noFill/>
          <a:ln>
            <a:noFill/>
          </a:ln>
        </p:spPr>
        <p:txBody>
          <a:bodyPr spcFirstLastPara="1" wrap="square" lIns="45700" tIns="45700" rIns="45700" bIns="45700" anchor="t" anchorCtr="0">
            <a:noAutofit/>
          </a:bodyPr>
          <a:lstStyle/>
          <a:p>
            <a:pPr marL="457200" lvl="0" indent="-342900" algn="l" rtl="0">
              <a:lnSpc>
                <a:spcPct val="100000"/>
              </a:lnSpc>
              <a:spcBef>
                <a:spcPts val="1000"/>
              </a:spcBef>
              <a:spcAft>
                <a:spcPts val="0"/>
              </a:spcAft>
              <a:buSzPts val="1800"/>
              <a:buChar char="•"/>
            </a:pPr>
            <a:r>
              <a:rPr lang="en-US"/>
              <a:t>Introduction</a:t>
            </a:r>
            <a:endParaRPr/>
          </a:p>
          <a:p>
            <a:pPr marL="457200" lvl="0" indent="-342900" algn="l" rtl="0">
              <a:lnSpc>
                <a:spcPct val="100000"/>
              </a:lnSpc>
              <a:spcBef>
                <a:spcPts val="0"/>
              </a:spcBef>
              <a:spcAft>
                <a:spcPts val="0"/>
              </a:spcAft>
              <a:buSzPts val="1800"/>
              <a:buChar char="•"/>
            </a:pPr>
            <a:r>
              <a:rPr lang="en-US"/>
              <a:t>Information warfare and nation-states</a:t>
            </a:r>
            <a:endParaRPr/>
          </a:p>
          <a:p>
            <a:pPr marL="457200" lvl="0" indent="-342900" algn="l" rtl="0">
              <a:lnSpc>
                <a:spcPct val="100000"/>
              </a:lnSpc>
              <a:spcBef>
                <a:spcPts val="0"/>
              </a:spcBef>
              <a:spcAft>
                <a:spcPts val="0"/>
              </a:spcAft>
              <a:buSzPts val="1800"/>
              <a:buChar char="•"/>
            </a:pPr>
            <a:r>
              <a:rPr lang="en-US"/>
              <a:t>Mechanisms of influence</a:t>
            </a:r>
            <a:endParaRPr/>
          </a:p>
          <a:p>
            <a:pPr marL="457200" lvl="0" indent="-342900" algn="l" rtl="0">
              <a:lnSpc>
                <a:spcPct val="100000"/>
              </a:lnSpc>
              <a:spcBef>
                <a:spcPts val="0"/>
              </a:spcBef>
              <a:spcAft>
                <a:spcPts val="0"/>
              </a:spcAft>
              <a:buSzPts val="1800"/>
              <a:buChar char="•"/>
            </a:pPr>
            <a:r>
              <a:rPr lang="en-US"/>
              <a:t>Mitigations and challenges</a:t>
            </a:r>
            <a:endParaRPr/>
          </a:p>
          <a:p>
            <a:pPr marL="457200" lvl="0" indent="-342900" algn="l" rtl="0">
              <a:lnSpc>
                <a:spcPct val="100000"/>
              </a:lnSpc>
              <a:spcBef>
                <a:spcPts val="0"/>
              </a:spcBef>
              <a:spcAft>
                <a:spcPts val="0"/>
              </a:spcAft>
              <a:buSzPts val="1800"/>
              <a:buChar char="•"/>
            </a:pPr>
            <a:r>
              <a:rPr lang="en-US"/>
              <a:t>Designing shared responses</a:t>
            </a:r>
            <a:endParaRPr/>
          </a:p>
          <a:p>
            <a:pPr marL="457200" lvl="0" indent="-342900" algn="l" rtl="0">
              <a:lnSpc>
                <a:spcPct val="100000"/>
              </a:lnSpc>
              <a:spcBef>
                <a:spcPts val="0"/>
              </a:spcBef>
              <a:spcAft>
                <a:spcPts val="0"/>
              </a:spcAft>
              <a:buSzPts val="1800"/>
              <a:buChar char="•"/>
            </a:pPr>
            <a:r>
              <a:rPr lang="en-US"/>
              <a:t>Misinformation framework standards</a:t>
            </a:r>
            <a:endParaRPr/>
          </a:p>
          <a:p>
            <a:pPr marL="457200" lvl="0" indent="-342900" algn="l" rtl="0">
              <a:lnSpc>
                <a:spcPct val="100000"/>
              </a:lnSpc>
              <a:spcBef>
                <a:spcPts val="0"/>
              </a:spcBef>
              <a:spcAft>
                <a:spcPts val="0"/>
              </a:spcAft>
              <a:buSzPts val="1800"/>
              <a:buChar char="•"/>
            </a:pPr>
            <a:r>
              <a:rPr lang="en-US"/>
              <a:t>Populating misinformation frameworks</a:t>
            </a:r>
            <a:endParaRPr/>
          </a:p>
          <a:p>
            <a:pPr marL="457200" lvl="0" indent="-342900" algn="l" rtl="0">
              <a:lnSpc>
                <a:spcPct val="100000"/>
              </a:lnSpc>
              <a:spcBef>
                <a:spcPts val="0"/>
              </a:spcBef>
              <a:spcAft>
                <a:spcPts val="0"/>
              </a:spcAft>
              <a:buSzPts val="1800"/>
              <a:buChar char="•"/>
            </a:pPr>
            <a:r>
              <a:rPr lang="en-US"/>
              <a:t>The way ahead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000"/>
              <a:buFont typeface="Corbel"/>
              <a:buNone/>
            </a:pPr>
            <a:r>
              <a:rPr lang="en-US"/>
              <a:t>CONTENT CHALLENGES - New Media and Deep Fakes</a:t>
            </a:r>
            <a:endParaRPr/>
          </a:p>
        </p:txBody>
      </p:sp>
      <p:pic>
        <p:nvPicPr>
          <p:cNvPr id="464" name="Google Shape;464;p54"/>
          <p:cNvPicPr preferRelativeResize="0">
            <a:picLocks noGrp="1"/>
          </p:cNvPicPr>
          <p:nvPr>
            <p:ph type="body" idx="1"/>
          </p:nvPr>
        </p:nvPicPr>
        <p:blipFill rotWithShape="1">
          <a:blip r:embed="rId3">
            <a:alphaModFix/>
          </a:blip>
          <a:srcRect/>
          <a:stretch/>
        </p:blipFill>
        <p:spPr>
          <a:xfrm>
            <a:off x="891822" y="1645691"/>
            <a:ext cx="9098700" cy="5118000"/>
          </a:xfrm>
          <a:prstGeom prst="rect">
            <a:avLst/>
          </a:prstGeom>
          <a:noFill/>
          <a:ln>
            <a:noFill/>
          </a:ln>
        </p:spPr>
      </p:pic>
      <p:sp>
        <p:nvSpPr>
          <p:cNvPr id="465" name="Google Shape;465;p54"/>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20</a:t>
            </a:fl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5"/>
          <p:cNvSpPr txBox="1">
            <a:spLocks noGrp="1"/>
          </p:cNvSpPr>
          <p:nvPr>
            <p:ph type="title"/>
          </p:nvPr>
        </p:nvSpPr>
        <p:spPr>
          <a:xfrm>
            <a:off x="552449" y="1874308"/>
            <a:ext cx="3814237" cy="1260001"/>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3000"/>
              <a:buFont typeface="Arial"/>
              <a:buNone/>
            </a:pPr>
            <a:r>
              <a:rPr lang="en-US"/>
              <a:t>TOWARDS JOINED-UP RESPONSES</a:t>
            </a:r>
            <a:endParaRPr/>
          </a:p>
        </p:txBody>
      </p:sp>
      <p:sp>
        <p:nvSpPr>
          <p:cNvPr id="471" name="Google Shape;471;p55"/>
          <p:cNvSpPr txBox="1">
            <a:spLocks noGrp="1"/>
          </p:cNvSpPr>
          <p:nvPr>
            <p:ph type="body" idx="1"/>
          </p:nvPr>
        </p:nvSpPr>
        <p:spPr>
          <a:xfrm>
            <a:off x="552449" y="3134307"/>
            <a:ext cx="3814237" cy="2016601"/>
          </a:xfrm>
          <a:prstGeom prst="rect">
            <a:avLst/>
          </a:prstGeom>
          <a:no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FFFFFF"/>
              </a:buClr>
              <a:buSzPts val="1800"/>
              <a:buFont typeface="Arial"/>
              <a:buNone/>
            </a:pPr>
            <a:endParaRPr sz="2400"/>
          </a:p>
          <a:p>
            <a:pPr marL="0" marR="0" lvl="0" indent="0" algn="r" rtl="0">
              <a:lnSpc>
                <a:spcPct val="100000"/>
              </a:lnSpc>
              <a:spcBef>
                <a:spcPts val="0"/>
              </a:spcBef>
              <a:spcAft>
                <a:spcPts val="0"/>
              </a:spcAft>
              <a:buClr>
                <a:srgbClr val="FFFFFF"/>
              </a:buClr>
              <a:buSzPts val="1800"/>
              <a:buFont typeface="Arial"/>
              <a:buNone/>
            </a:pPr>
            <a:r>
              <a:rPr lang="en-US" sz="2400"/>
              <a:t>Creating a misinfosec response community</a:t>
            </a:r>
            <a:endParaRPr sz="2400"/>
          </a:p>
        </p:txBody>
      </p:sp>
      <p:pic>
        <p:nvPicPr>
          <p:cNvPr id="472" name="Google Shape;472;p55" descr="Image"/>
          <p:cNvPicPr preferRelativeResize="0"/>
          <p:nvPr/>
        </p:nvPicPr>
        <p:blipFill rotWithShape="1">
          <a:blip r:embed="rId3">
            <a:alphaModFix/>
          </a:blip>
          <a:srcRect/>
          <a:stretch/>
        </p:blipFill>
        <p:spPr>
          <a:xfrm>
            <a:off x="7267731" y="-1"/>
            <a:ext cx="4870739" cy="6858001"/>
          </a:xfrm>
          <a:prstGeom prst="rect">
            <a:avLst/>
          </a:prstGeom>
          <a:noFill/>
          <a:ln>
            <a:noFill/>
          </a:ln>
        </p:spPr>
      </p:pic>
      <p:sp>
        <p:nvSpPr>
          <p:cNvPr id="473" name="Google Shape;473;p55"/>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21</a:t>
            </a:fld>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6"/>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a:t>MISINFOSEC</a:t>
            </a:r>
            <a:r>
              <a:rPr lang="en-US" sz="3000" b="0" i="0" u="none" strike="noStrike" cap="none">
                <a:solidFill>
                  <a:srgbClr val="FFFFFF"/>
                </a:solidFill>
                <a:latin typeface="Arial"/>
                <a:ea typeface="Arial"/>
                <a:cs typeface="Arial"/>
                <a:sym typeface="Arial"/>
              </a:rPr>
              <a:t> COMMUNITIES</a:t>
            </a:r>
            <a:endParaRPr/>
          </a:p>
        </p:txBody>
      </p:sp>
      <p:pic>
        <p:nvPicPr>
          <p:cNvPr id="479" name="Google Shape;479;p56" descr="1u9mwUOxtOiJxkQUakCTFfOLrMNc7HWCL5ECUlC18e9wz7jv4SyI84awHFxB90mRmvMljP6fEDQ-t97-0id6vsYEGrWtBukrp_PgDcCw6Nzek0PMDOIsldQ3oBNLNqmO6S6j-_G4WsU.png"/>
          <p:cNvPicPr preferRelativeResize="0"/>
          <p:nvPr/>
        </p:nvPicPr>
        <p:blipFill rotWithShape="1">
          <a:blip r:embed="rId3">
            <a:alphaModFix/>
          </a:blip>
          <a:srcRect/>
          <a:stretch/>
        </p:blipFill>
        <p:spPr>
          <a:xfrm>
            <a:off x="1621174" y="3032038"/>
            <a:ext cx="3154188" cy="671711"/>
          </a:xfrm>
          <a:prstGeom prst="rect">
            <a:avLst/>
          </a:prstGeom>
          <a:noFill/>
          <a:ln>
            <a:noFill/>
          </a:ln>
          <a:effectLst>
            <a:outerShdw blurRad="101600" dist="25400" dir="5400000" rotWithShape="0">
              <a:srgbClr val="000000">
                <a:alpha val="74117"/>
              </a:srgbClr>
            </a:outerShdw>
          </a:effectLst>
        </p:spPr>
      </p:pic>
      <p:sp>
        <p:nvSpPr>
          <p:cNvPr id="480" name="Google Shape;480;p56"/>
          <p:cNvSpPr txBox="1"/>
          <p:nvPr/>
        </p:nvSpPr>
        <p:spPr>
          <a:xfrm>
            <a:off x="8152050" y="2081676"/>
            <a:ext cx="3752400" cy="3465900"/>
          </a:xfrm>
          <a:prstGeom prst="rect">
            <a:avLst/>
          </a:prstGeom>
          <a:noFill/>
          <a:ln>
            <a:noFill/>
          </a:ln>
        </p:spPr>
        <p:txBody>
          <a:bodyPr spcFirstLastPara="1" wrap="square" lIns="45700" tIns="45700" rIns="45700" bIns="45700" anchor="t" anchorCtr="0">
            <a:noAutofit/>
          </a:bodyPr>
          <a:lstStyle/>
          <a:p>
            <a:pPr marL="457200" marR="0" lvl="0" indent="-419100" algn="l" rtl="0">
              <a:lnSpc>
                <a:spcPct val="15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Helvetica Neue"/>
                <a:ea typeface="Helvetica Neue"/>
                <a:cs typeface="Helvetica Neue"/>
                <a:sym typeface="Helvetica Neue"/>
              </a:rPr>
              <a:t>Industry</a:t>
            </a:r>
            <a:endParaRPr sz="1400" b="0" i="0" u="none" strike="noStrike" cap="none">
              <a:solidFill>
                <a:srgbClr val="000000"/>
              </a:solidFill>
              <a:latin typeface="Arial"/>
              <a:ea typeface="Arial"/>
              <a:cs typeface="Arial"/>
              <a:sym typeface="Arial"/>
            </a:endParaRPr>
          </a:p>
          <a:p>
            <a:pPr marL="457200" marR="0" lvl="0" indent="-419100" algn="l" rtl="0">
              <a:lnSpc>
                <a:spcPct val="15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Helvetica Neue"/>
                <a:ea typeface="Helvetica Neue"/>
                <a:cs typeface="Helvetica Neue"/>
                <a:sym typeface="Helvetica Neue"/>
              </a:rPr>
              <a:t>Academia</a:t>
            </a:r>
            <a:endParaRPr sz="1400" b="0" i="0" u="none" strike="noStrike" cap="none">
              <a:solidFill>
                <a:srgbClr val="000000"/>
              </a:solidFill>
              <a:latin typeface="Arial"/>
              <a:ea typeface="Arial"/>
              <a:cs typeface="Arial"/>
              <a:sym typeface="Arial"/>
            </a:endParaRPr>
          </a:p>
          <a:p>
            <a:pPr marL="457200" marR="0" lvl="0" indent="-419100" algn="l" rtl="0">
              <a:lnSpc>
                <a:spcPct val="15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Helvetica Neue"/>
                <a:ea typeface="Helvetica Neue"/>
                <a:cs typeface="Helvetica Neue"/>
                <a:sym typeface="Helvetica Neue"/>
              </a:rPr>
              <a:t>Media</a:t>
            </a:r>
            <a:endParaRPr sz="1400" b="0" i="0" u="none" strike="noStrike" cap="none">
              <a:solidFill>
                <a:srgbClr val="000000"/>
              </a:solidFill>
              <a:latin typeface="Arial"/>
              <a:ea typeface="Arial"/>
              <a:cs typeface="Arial"/>
              <a:sym typeface="Arial"/>
            </a:endParaRPr>
          </a:p>
          <a:p>
            <a:pPr marL="457200" marR="0" lvl="0" indent="-419100" algn="l" rtl="0">
              <a:lnSpc>
                <a:spcPct val="15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Helvetica Neue"/>
                <a:ea typeface="Helvetica Neue"/>
                <a:cs typeface="Helvetica Neue"/>
                <a:sym typeface="Helvetica Neue"/>
              </a:rPr>
              <a:t>Community</a:t>
            </a:r>
            <a:endParaRPr sz="1400" b="0" i="0" u="none" strike="noStrike" cap="none">
              <a:solidFill>
                <a:srgbClr val="000000"/>
              </a:solidFill>
              <a:latin typeface="Arial"/>
              <a:ea typeface="Arial"/>
              <a:cs typeface="Arial"/>
              <a:sym typeface="Arial"/>
            </a:endParaRPr>
          </a:p>
          <a:p>
            <a:pPr marL="457200" marR="0" lvl="0" indent="-419100" algn="l" rtl="0">
              <a:lnSpc>
                <a:spcPct val="15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Helvetica Neue"/>
                <a:ea typeface="Helvetica Neue"/>
                <a:cs typeface="Helvetica Neue"/>
                <a:sym typeface="Helvetica Neue"/>
              </a:rPr>
              <a:t>Government</a:t>
            </a:r>
            <a:endParaRPr sz="3000" b="0" i="0" u="none" strike="noStrike" cap="none">
              <a:solidFill>
                <a:srgbClr val="FFFFFF"/>
              </a:solidFill>
              <a:latin typeface="Helvetica Neue"/>
              <a:ea typeface="Helvetica Neue"/>
              <a:cs typeface="Helvetica Neue"/>
              <a:sym typeface="Helvetica Neue"/>
            </a:endParaRPr>
          </a:p>
          <a:p>
            <a:pPr marL="457200" marR="0" lvl="0" indent="-419100" algn="l" rtl="0">
              <a:lnSpc>
                <a:spcPct val="15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Helvetica Neue"/>
                <a:ea typeface="Helvetica Neue"/>
                <a:cs typeface="Helvetica Neue"/>
                <a:sym typeface="Helvetica Neue"/>
              </a:rPr>
              <a:t>Infosec </a:t>
            </a:r>
            <a:endParaRPr sz="3000" b="0" i="0" u="none" strike="noStrike" cap="none">
              <a:solidFill>
                <a:srgbClr val="FFFFFF"/>
              </a:solidFill>
              <a:latin typeface="Helvetica Neue"/>
              <a:ea typeface="Helvetica Neue"/>
              <a:cs typeface="Helvetica Neue"/>
              <a:sym typeface="Helvetica Neue"/>
            </a:endParaRPr>
          </a:p>
        </p:txBody>
      </p:sp>
      <p:sp>
        <p:nvSpPr>
          <p:cNvPr id="481" name="Google Shape;481;p56"/>
          <p:cNvSpPr/>
          <p:nvPr/>
        </p:nvSpPr>
        <p:spPr>
          <a:xfrm>
            <a:off x="5552953" y="3179634"/>
            <a:ext cx="2134087" cy="1270001"/>
          </a:xfrm>
          <a:prstGeom prst="leftRightArrow">
            <a:avLst>
              <a:gd name="adj1" fmla="val 32000"/>
              <a:gd name="adj2" fmla="val 44000"/>
            </a:avLst>
          </a:prstGeom>
          <a:solidFill>
            <a:srgbClr val="FFFFFF"/>
          </a:solidFill>
          <a:ln w="19050" cap="rnd"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2" name="Google Shape;482;p56"/>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22</a:t>
            </a:fld>
            <a:endParaRPr/>
          </a:p>
        </p:txBody>
      </p:sp>
      <p:pic>
        <p:nvPicPr>
          <p:cNvPr id="483" name="Google Shape;483;p56"/>
          <p:cNvPicPr preferRelativeResize="0"/>
          <p:nvPr/>
        </p:nvPicPr>
        <p:blipFill rotWithShape="1">
          <a:blip r:embed="rId4">
            <a:alphaModFix/>
          </a:blip>
          <a:srcRect/>
          <a:stretch/>
        </p:blipFill>
        <p:spPr>
          <a:xfrm>
            <a:off x="2211681" y="4134613"/>
            <a:ext cx="2134100" cy="1050005"/>
          </a:xfrm>
          <a:prstGeom prst="rect">
            <a:avLst/>
          </a:prstGeom>
          <a:noFill/>
          <a:ln>
            <a:noFill/>
          </a:ln>
        </p:spPr>
      </p:pic>
      <p:pic>
        <p:nvPicPr>
          <p:cNvPr id="484" name="Google Shape;484;p56"/>
          <p:cNvPicPr preferRelativeResize="0"/>
          <p:nvPr/>
        </p:nvPicPr>
        <p:blipFill rotWithShape="1">
          <a:blip r:embed="rId5">
            <a:alphaModFix/>
          </a:blip>
          <a:srcRect/>
          <a:stretch/>
        </p:blipFill>
        <p:spPr>
          <a:xfrm>
            <a:off x="2126206" y="5486216"/>
            <a:ext cx="2305050" cy="590550"/>
          </a:xfrm>
          <a:prstGeom prst="rect">
            <a:avLst/>
          </a:prstGeom>
          <a:noFill/>
          <a:ln>
            <a:noFill/>
          </a:ln>
        </p:spPr>
      </p:pic>
      <p:pic>
        <p:nvPicPr>
          <p:cNvPr id="485" name="Google Shape;485;p56"/>
          <p:cNvPicPr preferRelativeResize="0"/>
          <p:nvPr/>
        </p:nvPicPr>
        <p:blipFill rotWithShape="1">
          <a:blip r:embed="rId6">
            <a:alphaModFix/>
          </a:blip>
          <a:srcRect/>
          <a:stretch/>
        </p:blipFill>
        <p:spPr>
          <a:xfrm>
            <a:off x="1540689" y="2081675"/>
            <a:ext cx="3315133" cy="59055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7"/>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INTELLIGENCE SHARING AND COORDINATION BODIES</a:t>
            </a:r>
            <a:endParaRPr/>
          </a:p>
        </p:txBody>
      </p:sp>
      <p:pic>
        <p:nvPicPr>
          <p:cNvPr id="491" name="Google Shape;491;p57" descr="Dp-skiyIa4d1W0R27ZZK-EpW2g_SP6Zm9Fc5SOp7MrnAlgSZTHBVKB2tnbYT8hrr9-on5-c-tGAaeYC5RI4IQaX0WSf2fFpmajrvK_HVEelMdNy-0iN-7h_GeCm0fbDeXfYAbp7wr8k.png"/>
          <p:cNvPicPr preferRelativeResize="0"/>
          <p:nvPr/>
        </p:nvPicPr>
        <p:blipFill rotWithShape="1">
          <a:blip r:embed="rId3">
            <a:alphaModFix/>
          </a:blip>
          <a:srcRect/>
          <a:stretch/>
        </p:blipFill>
        <p:spPr>
          <a:xfrm>
            <a:off x="2493728" y="1737556"/>
            <a:ext cx="7204544" cy="4477592"/>
          </a:xfrm>
          <a:prstGeom prst="rect">
            <a:avLst/>
          </a:prstGeom>
          <a:noFill/>
          <a:ln>
            <a:noFill/>
          </a:ln>
        </p:spPr>
      </p:pic>
      <p:sp>
        <p:nvSpPr>
          <p:cNvPr id="492" name="Google Shape;492;p57"/>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23</a:t>
            </a:fld>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8"/>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DESIGNING </a:t>
            </a:r>
            <a:r>
              <a:rPr lang="en-US"/>
              <a:t>AND SHARING </a:t>
            </a:r>
            <a:r>
              <a:rPr lang="en-US" sz="3000" b="0" i="0" u="none" strike="noStrike" cap="none">
                <a:solidFill>
                  <a:srgbClr val="FFFFFF"/>
                </a:solidFill>
                <a:latin typeface="Arial"/>
                <a:ea typeface="Arial"/>
                <a:cs typeface="Arial"/>
                <a:sym typeface="Arial"/>
              </a:rPr>
              <a:t>RESPONSES</a:t>
            </a:r>
            <a:endParaRPr/>
          </a:p>
        </p:txBody>
      </p:sp>
      <p:pic>
        <p:nvPicPr>
          <p:cNvPr id="498" name="Google Shape;498;p58" descr="ruLhR_LQEMTubglOm6Um1c8qh_YdADavrQXQ_5h_zsC-dUHXNzDSEtw5ALcex69idhH7SNs_AF5WcBWYOplCdjysh1TqSvie6fgus5gwo2SikEo1kx4m-4fBjKadMknMGl2ye6d5ZyjCojl3pg.png"/>
          <p:cNvPicPr preferRelativeResize="0"/>
          <p:nvPr/>
        </p:nvPicPr>
        <p:blipFill rotWithShape="1">
          <a:blip r:embed="rId3">
            <a:alphaModFix/>
          </a:blip>
          <a:srcRect/>
          <a:stretch/>
        </p:blipFill>
        <p:spPr>
          <a:xfrm>
            <a:off x="1479110" y="1764586"/>
            <a:ext cx="9233780" cy="4074405"/>
          </a:xfrm>
          <a:prstGeom prst="rect">
            <a:avLst/>
          </a:prstGeom>
          <a:noFill/>
          <a:ln>
            <a:noFill/>
          </a:ln>
        </p:spPr>
      </p:pic>
      <p:sp>
        <p:nvSpPr>
          <p:cNvPr id="499" name="Google Shape;499;p58"/>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24</a:t>
            </a:fl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9"/>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a:t>COMBINING DIFFERENT VIEWS OF </a:t>
            </a:r>
            <a:r>
              <a:rPr lang="en-US" sz="3000" b="0" i="0" u="none" strike="noStrike" cap="none">
                <a:solidFill>
                  <a:srgbClr val="FFFFFF"/>
                </a:solidFill>
                <a:latin typeface="Arial"/>
                <a:ea typeface="Arial"/>
                <a:cs typeface="Arial"/>
                <a:sym typeface="Arial"/>
              </a:rPr>
              <a:t>MISINFORMATION</a:t>
            </a:r>
            <a:endParaRPr/>
          </a:p>
        </p:txBody>
      </p:sp>
      <p:sp>
        <p:nvSpPr>
          <p:cNvPr id="505" name="Google Shape;505;p59"/>
          <p:cNvSpPr txBox="1">
            <a:spLocks noGrp="1"/>
          </p:cNvSpPr>
          <p:nvPr>
            <p:ph type="body" idx="1"/>
          </p:nvPr>
        </p:nvSpPr>
        <p:spPr>
          <a:xfrm>
            <a:off x="685801" y="1869600"/>
            <a:ext cx="10840915" cy="3921602"/>
          </a:xfrm>
          <a:prstGeom prst="rect">
            <a:avLst/>
          </a:prstGeom>
          <a:noFill/>
          <a:ln>
            <a:noFill/>
          </a:ln>
        </p:spPr>
        <p:txBody>
          <a:bodyPr spcFirstLastPara="1" wrap="square" lIns="45700" tIns="45700" rIns="45700" bIns="45700" anchor="t" anchorCtr="0">
            <a:noAutofit/>
          </a:bodyPr>
          <a:lstStyle/>
          <a:p>
            <a:pPr marL="285750" lvl="0" indent="-285750" algn="l" rtl="0">
              <a:lnSpc>
                <a:spcPct val="100000"/>
              </a:lnSpc>
              <a:spcBef>
                <a:spcPts val="0"/>
              </a:spcBef>
              <a:spcAft>
                <a:spcPts val="0"/>
              </a:spcAft>
              <a:buSzPts val="2400"/>
              <a:buChar char="•"/>
            </a:pPr>
            <a:r>
              <a:rPr lang="en-US" sz="2400" b="0" i="0" u="none" strike="noStrike" cap="none">
                <a:solidFill>
                  <a:srgbClr val="FFFFFF"/>
                </a:solidFill>
                <a:latin typeface="Arial"/>
                <a:ea typeface="Arial"/>
                <a:cs typeface="Arial"/>
                <a:sym typeface="Arial"/>
              </a:rPr>
              <a:t>Information security (Gordon, Grugq, Rogers)</a:t>
            </a:r>
            <a:endParaRPr sz="2400"/>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Information operations / influence operations (Lin)</a:t>
            </a:r>
            <a:endParaRPr sz="2400"/>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A form of conflict (Singer, Gerasimov)</a:t>
            </a:r>
            <a:endParaRPr sz="2400" b="0" i="0" u="none" strike="noStrike" cap="none">
              <a:solidFill>
                <a:srgbClr val="FFFFFF"/>
              </a:solidFill>
              <a:latin typeface="Arial"/>
              <a:ea typeface="Arial"/>
              <a:cs typeface="Arial"/>
              <a:sym typeface="Arial"/>
            </a:endParaRPr>
          </a:p>
          <a:p>
            <a:pPr marL="285750" lvl="0" indent="-285750" algn="l" rtl="0">
              <a:lnSpc>
                <a:spcPct val="100000"/>
              </a:lnSpc>
              <a:spcBef>
                <a:spcPts val="1000"/>
              </a:spcBef>
              <a:spcAft>
                <a:spcPts val="0"/>
              </a:spcAft>
              <a:buClr>
                <a:schemeClr val="lt1"/>
              </a:buClr>
              <a:buSzPts val="2400"/>
              <a:buChar char="•"/>
            </a:pPr>
            <a:r>
              <a:rPr lang="en-US" sz="2400">
                <a:solidFill>
                  <a:schemeClr val="lt1"/>
                </a:solidFill>
              </a:rPr>
              <a:t>[A social problem]</a:t>
            </a:r>
            <a:endParaRPr sz="2400"/>
          </a:p>
          <a:p>
            <a:pPr marL="285750" lvl="0" indent="-285750" algn="l" rtl="0">
              <a:lnSpc>
                <a:spcPct val="100000"/>
              </a:lnSpc>
              <a:spcBef>
                <a:spcPts val="1000"/>
              </a:spcBef>
              <a:spcAft>
                <a:spcPts val="0"/>
              </a:spcAft>
              <a:buSzPts val="2400"/>
              <a:buChar char="•"/>
            </a:pPr>
            <a:r>
              <a:rPr lang="en-US" sz="2400"/>
              <a:t>[</a:t>
            </a:r>
            <a:r>
              <a:rPr lang="en-US" sz="2400" b="0" i="0" u="none" strike="noStrike" cap="none">
                <a:solidFill>
                  <a:srgbClr val="FFFFFF"/>
                </a:solidFill>
                <a:latin typeface="Arial"/>
                <a:ea typeface="Arial"/>
                <a:cs typeface="Arial"/>
                <a:sym typeface="Arial"/>
              </a:rPr>
              <a:t>News source pollution]</a:t>
            </a:r>
            <a:endParaRPr sz="2400"/>
          </a:p>
        </p:txBody>
      </p:sp>
      <p:sp>
        <p:nvSpPr>
          <p:cNvPr id="506" name="Google Shape;506;p59"/>
          <p:cNvSpPr txBox="1">
            <a:spLocks noGrp="1"/>
          </p:cNvSpPr>
          <p:nvPr>
            <p:ph type="sldNum" idx="4294967295"/>
          </p:nvPr>
        </p:nvSpPr>
        <p:spPr>
          <a:xfrm>
            <a:off x="11526723" y="6332000"/>
            <a:ext cx="5457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25</a:t>
            </a:fld>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0"/>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a:t>CREATING A</a:t>
            </a:r>
            <a:r>
              <a:rPr lang="en-US" sz="3000" b="0" i="0" u="none" strike="noStrike" cap="none">
                <a:solidFill>
                  <a:srgbClr val="FFFFFF"/>
                </a:solidFill>
                <a:latin typeface="Arial"/>
                <a:ea typeface="Arial"/>
                <a:cs typeface="Arial"/>
                <a:sym typeface="Arial"/>
              </a:rPr>
              <a:t> COMMON LANGUAGE</a:t>
            </a:r>
            <a:endParaRPr/>
          </a:p>
        </p:txBody>
      </p:sp>
      <p:sp>
        <p:nvSpPr>
          <p:cNvPr id="512" name="Google Shape;512;p60"/>
          <p:cNvSpPr txBox="1">
            <a:spLocks noGrp="1"/>
          </p:cNvSpPr>
          <p:nvPr>
            <p:ph type="body" idx="1"/>
          </p:nvPr>
        </p:nvSpPr>
        <p:spPr>
          <a:xfrm>
            <a:off x="685801" y="1869600"/>
            <a:ext cx="10840915" cy="3921602"/>
          </a:xfrm>
          <a:prstGeom prst="rect">
            <a:avLst/>
          </a:prstGeom>
          <a:noFill/>
          <a:ln>
            <a:noFill/>
          </a:ln>
        </p:spPr>
        <p:txBody>
          <a:bodyPr spcFirstLastPara="1" wrap="square" lIns="45700" tIns="45700" rIns="45700" bIns="45700" anchor="t" anchorCtr="0">
            <a:noAutofit/>
          </a:bodyPr>
          <a:lstStyle/>
          <a:p>
            <a:pPr marL="0" marR="0" lvl="0" indent="0" algn="ctr" rtl="0">
              <a:lnSpc>
                <a:spcPct val="150000"/>
              </a:lnSpc>
              <a:spcBef>
                <a:spcPts val="0"/>
              </a:spcBef>
              <a:spcAft>
                <a:spcPts val="0"/>
              </a:spcAft>
              <a:buClr>
                <a:srgbClr val="FFFFFF"/>
              </a:buClr>
              <a:buSzPts val="1800"/>
              <a:buFont typeface="Arial"/>
              <a:buNone/>
            </a:pPr>
            <a:r>
              <a:rPr lang="en-US" sz="2400" b="0" i="0" u="none" strike="noStrike" cap="none">
                <a:solidFill>
                  <a:srgbClr val="FFFFFF"/>
                </a:solidFill>
                <a:latin typeface="Arial"/>
                <a:ea typeface="Arial"/>
                <a:cs typeface="Arial"/>
                <a:sym typeface="Arial"/>
              </a:rPr>
              <a:t>“We use misinformation attack (and misinformation campaign) to refer to the deliberate promotion of false, misleading or mis-attributed information. Whilst these attacks occur in many venues (print, radio, etc), we focus on the creation, propagation and consumption of misinformation online. We are especially interested in misinformation designed to change beliefs in a large number of people.”</a:t>
            </a:r>
            <a:endParaRPr sz="2400"/>
          </a:p>
        </p:txBody>
      </p:sp>
      <p:sp>
        <p:nvSpPr>
          <p:cNvPr id="513" name="Google Shape;513;p60"/>
          <p:cNvSpPr txBox="1">
            <a:spLocks noGrp="1"/>
          </p:cNvSpPr>
          <p:nvPr>
            <p:ph type="sldNum" idx="4294967295"/>
          </p:nvPr>
        </p:nvSpPr>
        <p:spPr>
          <a:xfrm>
            <a:off x="11526723" y="6332000"/>
            <a:ext cx="5457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26</a:t>
            </a:f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1"/>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COMPONENTWISE UNDERSTANDING AND RESPONSE</a:t>
            </a:r>
            <a:endParaRPr/>
          </a:p>
        </p:txBody>
      </p:sp>
      <p:sp>
        <p:nvSpPr>
          <p:cNvPr id="519" name="Google Shape;519;p61"/>
          <p:cNvSpPr txBox="1">
            <a:spLocks noGrp="1"/>
          </p:cNvSpPr>
          <p:nvPr>
            <p:ph type="body" idx="1"/>
          </p:nvPr>
        </p:nvSpPr>
        <p:spPr>
          <a:xfrm>
            <a:off x="685863" y="1806650"/>
            <a:ext cx="10840800" cy="3921600"/>
          </a:xfrm>
          <a:prstGeom prst="rect">
            <a:avLst/>
          </a:prstGeom>
          <a:noFill/>
          <a:ln>
            <a:noFill/>
          </a:ln>
        </p:spPr>
        <p:txBody>
          <a:bodyPr spcFirstLastPara="1" wrap="square" lIns="45700" tIns="45700" rIns="45700" bIns="45700" anchor="t" anchorCtr="0">
            <a:noAutofit/>
          </a:bodyPr>
          <a:lstStyle/>
          <a:p>
            <a:pPr marL="285750" lvl="0" indent="-285750" algn="l" rtl="0">
              <a:lnSpc>
                <a:spcPct val="100000"/>
              </a:lnSpc>
              <a:spcBef>
                <a:spcPts val="0"/>
              </a:spcBef>
              <a:spcAft>
                <a:spcPts val="0"/>
              </a:spcAft>
              <a:buSzPts val="2400"/>
              <a:buChar char="•"/>
            </a:pPr>
            <a:r>
              <a:rPr lang="en-US" sz="2400" b="0" i="0" u="none" strike="noStrike" cap="none">
                <a:solidFill>
                  <a:srgbClr val="FFFFFF"/>
                </a:solidFill>
                <a:latin typeface="Arial"/>
                <a:ea typeface="Arial"/>
                <a:cs typeface="Arial"/>
                <a:sym typeface="Arial"/>
              </a:rPr>
              <a:t>Lingua Franca across communities</a:t>
            </a:r>
            <a:br>
              <a:rPr lang="en-US" sz="2400" b="0" i="0" u="none" strike="noStrike" cap="none">
                <a:solidFill>
                  <a:srgbClr val="FFFFFF"/>
                </a:solidFill>
                <a:latin typeface="Arial"/>
                <a:ea typeface="Arial"/>
                <a:cs typeface="Arial"/>
                <a:sym typeface="Arial"/>
              </a:rPr>
            </a:br>
            <a:endParaRPr sz="2400"/>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Defend/countermove against reused techniques</a:t>
            </a:r>
            <a:r>
              <a:rPr lang="en-US" sz="2400"/>
              <a:t>, i</a:t>
            </a:r>
            <a:r>
              <a:rPr lang="en-US" sz="2400" b="0" i="0" u="none" strike="noStrike" cap="none">
                <a:solidFill>
                  <a:srgbClr val="FFFFFF"/>
                </a:solidFill>
                <a:latin typeface="Arial"/>
                <a:ea typeface="Arial"/>
                <a:cs typeface="Arial"/>
                <a:sym typeface="Arial"/>
              </a:rPr>
              <a:t>dentify gaps in attacks</a:t>
            </a:r>
            <a:br>
              <a:rPr lang="en-US" sz="2400" b="0" i="0" u="none" strike="noStrike" cap="none">
                <a:solidFill>
                  <a:srgbClr val="FFFFFF"/>
                </a:solidFill>
                <a:latin typeface="Arial"/>
                <a:ea typeface="Arial"/>
                <a:cs typeface="Arial"/>
                <a:sym typeface="Arial"/>
              </a:rPr>
            </a:br>
            <a:endParaRPr sz="2400"/>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Assess defence tools &amp; techniques</a:t>
            </a:r>
            <a:br>
              <a:rPr lang="en-US" sz="2400" b="0" i="0" u="none" strike="noStrike" cap="none">
                <a:solidFill>
                  <a:srgbClr val="FFFFFF"/>
                </a:solidFill>
                <a:latin typeface="Arial"/>
                <a:ea typeface="Arial"/>
                <a:cs typeface="Arial"/>
                <a:sym typeface="Arial"/>
              </a:rPr>
            </a:br>
            <a:endParaRPr sz="2400"/>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Plan for large-scale adaptive threats (hello, Machine Learning!)</a:t>
            </a:r>
            <a:endParaRPr sz="2400"/>
          </a:p>
        </p:txBody>
      </p:sp>
      <p:sp>
        <p:nvSpPr>
          <p:cNvPr id="520" name="Google Shape;520;p61"/>
          <p:cNvSpPr txBox="1">
            <a:spLocks noGrp="1"/>
          </p:cNvSpPr>
          <p:nvPr>
            <p:ph type="sldNum" idx="4294967295"/>
          </p:nvPr>
        </p:nvSpPr>
        <p:spPr>
          <a:xfrm>
            <a:off x="11526723" y="6259975"/>
            <a:ext cx="5457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27</a:t>
            </a:fld>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2"/>
          <p:cNvSpPr txBox="1">
            <a:spLocks noGrp="1"/>
          </p:cNvSpPr>
          <p:nvPr>
            <p:ph type="title"/>
          </p:nvPr>
        </p:nvSpPr>
        <p:spPr>
          <a:xfrm>
            <a:off x="552449" y="1874308"/>
            <a:ext cx="3814200" cy="12600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3000"/>
              <a:buFont typeface="Arial"/>
              <a:buNone/>
            </a:pPr>
            <a:r>
              <a:rPr lang="en-US"/>
              <a:t>FRAMEWORKS AS A COMMON LANGUAGE</a:t>
            </a:r>
            <a:endParaRPr/>
          </a:p>
        </p:txBody>
      </p:sp>
      <p:sp>
        <p:nvSpPr>
          <p:cNvPr id="526" name="Google Shape;526;p62"/>
          <p:cNvSpPr txBox="1">
            <a:spLocks noGrp="1"/>
          </p:cNvSpPr>
          <p:nvPr>
            <p:ph type="body" idx="1"/>
          </p:nvPr>
        </p:nvSpPr>
        <p:spPr>
          <a:xfrm>
            <a:off x="552449" y="3134307"/>
            <a:ext cx="3814200" cy="201660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chemeClr val="lt1"/>
              </a:buClr>
              <a:buSzPts val="1800"/>
              <a:buFont typeface="Arial"/>
              <a:buNone/>
            </a:pPr>
            <a:endParaRPr sz="2400" i="1">
              <a:solidFill>
                <a:schemeClr val="lt1"/>
              </a:solidFill>
            </a:endParaRPr>
          </a:p>
          <a:p>
            <a:pPr marL="0" lvl="0" indent="0" algn="l" rtl="0">
              <a:lnSpc>
                <a:spcPct val="100000"/>
              </a:lnSpc>
              <a:spcBef>
                <a:spcPts val="0"/>
              </a:spcBef>
              <a:spcAft>
                <a:spcPts val="0"/>
              </a:spcAft>
              <a:buClr>
                <a:schemeClr val="lt1"/>
              </a:buClr>
              <a:buSzPts val="1800"/>
              <a:buFont typeface="Arial"/>
              <a:buNone/>
            </a:pPr>
            <a:r>
              <a:rPr lang="en-US" sz="2400" i="1">
                <a:solidFill>
                  <a:schemeClr val="lt1"/>
                </a:solidFill>
              </a:rPr>
              <a:t>the infrastructure behind misinfosec and what we can do with it</a:t>
            </a:r>
            <a:endParaRPr sz="2400">
              <a:solidFill>
                <a:schemeClr val="lt1"/>
              </a:solidFill>
            </a:endParaRPr>
          </a:p>
          <a:p>
            <a:pPr marL="0" marR="0" lvl="0" indent="0" algn="r" rtl="0">
              <a:lnSpc>
                <a:spcPct val="100000"/>
              </a:lnSpc>
              <a:spcBef>
                <a:spcPts val="0"/>
              </a:spcBef>
              <a:spcAft>
                <a:spcPts val="0"/>
              </a:spcAft>
              <a:buClr>
                <a:srgbClr val="FFFFFF"/>
              </a:buClr>
              <a:buSzPts val="1800"/>
              <a:buFont typeface="Arial"/>
              <a:buNone/>
            </a:pPr>
            <a:endParaRPr sz="2400" i="1"/>
          </a:p>
        </p:txBody>
      </p:sp>
      <p:sp>
        <p:nvSpPr>
          <p:cNvPr id="527" name="Google Shape;527;p62"/>
          <p:cNvSpPr txBox="1">
            <a:spLocks noGrp="1"/>
          </p:cNvSpPr>
          <p:nvPr>
            <p:ph type="sldNum" idx="12"/>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28</a:t>
            </a:fld>
            <a:endParaRPr/>
          </a:p>
        </p:txBody>
      </p:sp>
      <p:pic>
        <p:nvPicPr>
          <p:cNvPr id="528" name="Google Shape;528;p62"/>
          <p:cNvPicPr preferRelativeResize="0"/>
          <p:nvPr/>
        </p:nvPicPr>
        <p:blipFill rotWithShape="1">
          <a:blip r:embed="rId3">
            <a:alphaModFix/>
          </a:blip>
          <a:srcRect l="30901"/>
          <a:stretch/>
        </p:blipFill>
        <p:spPr>
          <a:xfrm>
            <a:off x="4643575" y="0"/>
            <a:ext cx="7548425" cy="682752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3"/>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MISINFORMATION PYRAMID</a:t>
            </a:r>
            <a:endParaRPr/>
          </a:p>
        </p:txBody>
      </p:sp>
      <p:sp>
        <p:nvSpPr>
          <p:cNvPr id="534" name="Google Shape;534;p63"/>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29</a:t>
            </a:fld>
            <a:endParaRPr/>
          </a:p>
        </p:txBody>
      </p:sp>
      <p:sp>
        <p:nvSpPr>
          <p:cNvPr id="535" name="Google Shape;535;p63"/>
          <p:cNvSpPr/>
          <p:nvPr/>
        </p:nvSpPr>
        <p:spPr>
          <a:xfrm>
            <a:off x="3374670" y="1782105"/>
            <a:ext cx="5288700" cy="4359900"/>
          </a:xfrm>
          <a:prstGeom prst="triangle">
            <a:avLst>
              <a:gd name="adj" fmla="val 50000"/>
            </a:avLst>
          </a:prstGeom>
          <a:solidFill>
            <a:srgbClr val="00FF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63"/>
          <p:cNvSpPr/>
          <p:nvPr/>
        </p:nvSpPr>
        <p:spPr>
          <a:xfrm>
            <a:off x="4005810" y="1754466"/>
            <a:ext cx="4026300" cy="3333000"/>
          </a:xfrm>
          <a:prstGeom prst="triangle">
            <a:avLst>
              <a:gd name="adj" fmla="val 50000"/>
            </a:avLst>
          </a:prstGeom>
          <a:solidFill>
            <a:srgbClr val="00FFFF"/>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63"/>
          <p:cNvSpPr/>
          <p:nvPr/>
        </p:nvSpPr>
        <p:spPr>
          <a:xfrm>
            <a:off x="4535553" y="1782105"/>
            <a:ext cx="2949000" cy="2412600"/>
          </a:xfrm>
          <a:prstGeom prst="triangle">
            <a:avLst>
              <a:gd name="adj" fmla="val 50000"/>
            </a:avLst>
          </a:prstGeom>
          <a:solidFill>
            <a:srgbClr val="FF9900"/>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63"/>
          <p:cNvSpPr/>
          <p:nvPr/>
        </p:nvSpPr>
        <p:spPr>
          <a:xfrm>
            <a:off x="5135951" y="1782138"/>
            <a:ext cx="1765800" cy="1437300"/>
          </a:xfrm>
          <a:prstGeom prst="triangle">
            <a:avLst>
              <a:gd name="adj" fmla="val 50000"/>
            </a:avLst>
          </a:prstGeom>
          <a:solidFill>
            <a:srgbClr val="E157FF">
              <a:alpha val="63921"/>
            </a:srgbClr>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3"/>
          <p:cNvSpPr txBox="1"/>
          <p:nvPr/>
        </p:nvSpPr>
        <p:spPr>
          <a:xfrm>
            <a:off x="5082960" y="2689782"/>
            <a:ext cx="1854000" cy="39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Campaigns</a:t>
            </a:r>
            <a:endParaRPr sz="1600" b="1" i="0" u="none" strike="noStrike" cap="none">
              <a:solidFill>
                <a:srgbClr val="000000"/>
              </a:solidFill>
              <a:latin typeface="Arial"/>
              <a:ea typeface="Arial"/>
              <a:cs typeface="Arial"/>
              <a:sym typeface="Arial"/>
            </a:endParaRPr>
          </a:p>
        </p:txBody>
      </p:sp>
      <p:sp>
        <p:nvSpPr>
          <p:cNvPr id="540" name="Google Shape;540;p63"/>
          <p:cNvSpPr txBox="1"/>
          <p:nvPr/>
        </p:nvSpPr>
        <p:spPr>
          <a:xfrm>
            <a:off x="5082960" y="3689133"/>
            <a:ext cx="1854000" cy="39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Incidents</a:t>
            </a:r>
            <a:endParaRPr sz="1600" b="1" i="0" u="none" strike="noStrike" cap="none">
              <a:solidFill>
                <a:srgbClr val="000000"/>
              </a:solidFill>
              <a:latin typeface="Arial"/>
              <a:ea typeface="Arial"/>
              <a:cs typeface="Arial"/>
              <a:sym typeface="Arial"/>
            </a:endParaRPr>
          </a:p>
        </p:txBody>
      </p:sp>
      <p:sp>
        <p:nvSpPr>
          <p:cNvPr id="541" name="Google Shape;541;p63"/>
          <p:cNvSpPr txBox="1"/>
          <p:nvPr/>
        </p:nvSpPr>
        <p:spPr>
          <a:xfrm>
            <a:off x="5082960" y="4488613"/>
            <a:ext cx="1854000" cy="39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Narratives</a:t>
            </a:r>
            <a:endParaRPr sz="1600" b="1" i="0" u="none" strike="noStrike" cap="none">
              <a:solidFill>
                <a:srgbClr val="000000"/>
              </a:solidFill>
              <a:latin typeface="Arial"/>
              <a:ea typeface="Arial"/>
              <a:cs typeface="Arial"/>
              <a:sym typeface="Arial"/>
            </a:endParaRPr>
          </a:p>
        </p:txBody>
      </p:sp>
      <p:sp>
        <p:nvSpPr>
          <p:cNvPr id="542" name="Google Shape;542;p63"/>
          <p:cNvSpPr txBox="1"/>
          <p:nvPr/>
        </p:nvSpPr>
        <p:spPr>
          <a:xfrm>
            <a:off x="5082960" y="5487963"/>
            <a:ext cx="1854000" cy="39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Artifacts</a:t>
            </a:r>
            <a:endParaRPr sz="1600" b="1" i="0" u="none" strike="noStrike" cap="none">
              <a:solidFill>
                <a:srgbClr val="000000"/>
              </a:solidFill>
              <a:latin typeface="Arial"/>
              <a:ea typeface="Arial"/>
              <a:cs typeface="Arial"/>
              <a:sym typeface="Arial"/>
            </a:endParaRPr>
          </a:p>
        </p:txBody>
      </p:sp>
      <p:cxnSp>
        <p:nvCxnSpPr>
          <p:cNvPr id="543" name="Google Shape;543;p63"/>
          <p:cNvCxnSpPr/>
          <p:nvPr/>
        </p:nvCxnSpPr>
        <p:spPr>
          <a:xfrm flipH="1">
            <a:off x="2912229" y="1910565"/>
            <a:ext cx="2501400" cy="3954600"/>
          </a:xfrm>
          <a:prstGeom prst="straightConnector1">
            <a:avLst/>
          </a:prstGeom>
          <a:noFill/>
          <a:ln w="28575" cap="flat" cmpd="sng">
            <a:solidFill>
              <a:srgbClr val="FFFFFF"/>
            </a:solidFill>
            <a:prstDash val="solid"/>
            <a:round/>
            <a:headEnd type="none" w="sm" len="sm"/>
            <a:tailEnd type="triangle" w="med" len="med"/>
          </a:ln>
        </p:spPr>
      </p:cxnSp>
      <p:sp>
        <p:nvSpPr>
          <p:cNvPr id="544" name="Google Shape;544;p63"/>
          <p:cNvSpPr txBox="1"/>
          <p:nvPr/>
        </p:nvSpPr>
        <p:spPr>
          <a:xfrm rot="-3573286">
            <a:off x="4070030" y="1881909"/>
            <a:ext cx="1716943" cy="61018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attacker</a:t>
            </a:r>
            <a:endParaRPr sz="1400" b="0" i="0" u="none" strike="noStrike" cap="none">
              <a:solidFill>
                <a:srgbClr val="FFFFFF"/>
              </a:solidFill>
              <a:latin typeface="Roboto"/>
              <a:ea typeface="Roboto"/>
              <a:cs typeface="Roboto"/>
              <a:sym typeface="Roboto"/>
            </a:endParaRPr>
          </a:p>
        </p:txBody>
      </p:sp>
      <p:cxnSp>
        <p:nvCxnSpPr>
          <p:cNvPr id="545" name="Google Shape;545;p63"/>
          <p:cNvCxnSpPr/>
          <p:nvPr/>
        </p:nvCxnSpPr>
        <p:spPr>
          <a:xfrm>
            <a:off x="6527293" y="2010500"/>
            <a:ext cx="2501400" cy="3954600"/>
          </a:xfrm>
          <a:prstGeom prst="straightConnector1">
            <a:avLst/>
          </a:prstGeom>
          <a:noFill/>
          <a:ln w="28575" cap="flat" cmpd="sng">
            <a:solidFill>
              <a:srgbClr val="FFFFFF"/>
            </a:solidFill>
            <a:prstDash val="solid"/>
            <a:round/>
            <a:headEnd type="triangle" w="med" len="med"/>
            <a:tailEnd type="none" w="sm" len="sm"/>
          </a:ln>
        </p:spPr>
      </p:cxnSp>
      <p:sp>
        <p:nvSpPr>
          <p:cNvPr id="546" name="Google Shape;546;p63"/>
          <p:cNvSpPr txBox="1"/>
          <p:nvPr/>
        </p:nvSpPr>
        <p:spPr>
          <a:xfrm rot="3455505">
            <a:off x="8198932" y="5035603"/>
            <a:ext cx="1591944" cy="55963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defender</a:t>
            </a:r>
            <a:endParaRPr sz="1400" b="0" i="0" u="none" strike="noStrike" cap="none">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552450" y="1874308"/>
            <a:ext cx="3814200" cy="1260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3000"/>
              <a:buFont typeface="Corbel"/>
              <a:buNone/>
            </a:pPr>
            <a:r>
              <a:rPr lang="en-US"/>
              <a:t> INFORMATION WARFARE AND NATION-STATES</a:t>
            </a:r>
            <a:endParaRPr/>
          </a:p>
        </p:txBody>
      </p:sp>
      <p:sp>
        <p:nvSpPr>
          <p:cNvPr id="247" name="Google Shape;247;p37"/>
          <p:cNvSpPr txBox="1">
            <a:spLocks noGrp="1"/>
          </p:cNvSpPr>
          <p:nvPr>
            <p:ph type="body" idx="2"/>
          </p:nvPr>
        </p:nvSpPr>
        <p:spPr>
          <a:xfrm>
            <a:off x="552450" y="3134308"/>
            <a:ext cx="3814200" cy="2016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800"/>
              <a:buNone/>
            </a:pPr>
            <a:r>
              <a:rPr lang="en-US" i="1"/>
              <a:t>War is an act of force to compel the enemy to do our will</a:t>
            </a:r>
            <a:endParaRPr/>
          </a:p>
          <a:p>
            <a:pPr marL="285750" lvl="0" indent="-285750" algn="r" rtl="0">
              <a:lnSpc>
                <a:spcPct val="100000"/>
              </a:lnSpc>
              <a:spcBef>
                <a:spcPts val="1000"/>
              </a:spcBef>
              <a:spcAft>
                <a:spcPts val="0"/>
              </a:spcAft>
              <a:buSzPts val="1800"/>
              <a:buFont typeface="Corbel"/>
              <a:buChar char="-"/>
            </a:pPr>
            <a:r>
              <a:rPr lang="en-US" i="1"/>
              <a:t>Clausewitz</a:t>
            </a:r>
            <a:endParaRPr/>
          </a:p>
        </p:txBody>
      </p:sp>
      <p:pic>
        <p:nvPicPr>
          <p:cNvPr id="248" name="Google Shape;248;p37"/>
          <p:cNvPicPr preferRelativeResize="0"/>
          <p:nvPr/>
        </p:nvPicPr>
        <p:blipFill rotWithShape="1">
          <a:blip r:embed="rId3">
            <a:alphaModFix/>
          </a:blip>
          <a:srcRect/>
          <a:stretch/>
        </p:blipFill>
        <p:spPr>
          <a:xfrm>
            <a:off x="5234765" y="0"/>
            <a:ext cx="6957234" cy="6858000"/>
          </a:xfrm>
          <a:prstGeom prst="rect">
            <a:avLst/>
          </a:prstGeom>
          <a:noFill/>
          <a:ln>
            <a:noFill/>
          </a:ln>
        </p:spPr>
      </p:pic>
      <p:sp>
        <p:nvSpPr>
          <p:cNvPr id="249" name="Google Shape;249;p37"/>
          <p:cNvSpPr txBox="1">
            <a:spLocks noGrp="1"/>
          </p:cNvSpPr>
          <p:nvPr>
            <p:ph type="sldNum" idx="12"/>
          </p:nvPr>
        </p:nvSpPr>
        <p:spPr>
          <a:xfrm>
            <a:off x="10865009" y="63630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4"/>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a:t>INFOSEC HAS</a:t>
            </a:r>
            <a:r>
              <a:rPr lang="en-US" sz="3000" b="0" i="0" u="none" strike="noStrike" cap="none">
                <a:solidFill>
                  <a:srgbClr val="FFFFFF"/>
                </a:solidFill>
                <a:latin typeface="Arial"/>
                <a:ea typeface="Arial"/>
                <a:cs typeface="Arial"/>
                <a:sym typeface="Arial"/>
              </a:rPr>
              <a:t> THINGS WE </a:t>
            </a:r>
            <a:r>
              <a:rPr lang="en-US"/>
              <a:t>CAN</a:t>
            </a:r>
            <a:r>
              <a:rPr lang="en-US" sz="3000" b="0" i="0" u="none" strike="noStrike" cap="none">
                <a:solidFill>
                  <a:srgbClr val="FFFFFF"/>
                </a:solidFill>
                <a:latin typeface="Arial"/>
                <a:ea typeface="Arial"/>
                <a:cs typeface="Arial"/>
                <a:sym typeface="Arial"/>
              </a:rPr>
              <a:t> USE</a:t>
            </a:r>
            <a:endParaRPr/>
          </a:p>
        </p:txBody>
      </p:sp>
      <p:pic>
        <p:nvPicPr>
          <p:cNvPr id="552" name="Google Shape;552;p64" descr="xD8m5GkqmpdSHCM2QX-TjCLNA33uNbvPJapHOw1upJ-g0IAS9eXcKKe_8bGLJ4tkCIT9g86HZnCm6PdmO54YKbKPX3Lkr00VJuAAiSB9X4Ue8CSXteMYQPUk5bZgpby2v2Yr77re1Ss.png"/>
          <p:cNvPicPr preferRelativeResize="0"/>
          <p:nvPr/>
        </p:nvPicPr>
        <p:blipFill rotWithShape="1">
          <a:blip r:embed="rId3">
            <a:alphaModFix/>
          </a:blip>
          <a:srcRect/>
          <a:stretch/>
        </p:blipFill>
        <p:spPr>
          <a:xfrm>
            <a:off x="2419880" y="1731087"/>
            <a:ext cx="7372757" cy="4786974"/>
          </a:xfrm>
          <a:prstGeom prst="rect">
            <a:avLst/>
          </a:prstGeom>
          <a:noFill/>
          <a:ln>
            <a:noFill/>
          </a:ln>
        </p:spPr>
      </p:pic>
      <p:sp>
        <p:nvSpPr>
          <p:cNvPr id="553" name="Google Shape;553;p64"/>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30</a:t>
            </a:fld>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5"/>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STAGE-BASED MODELS ARE USEFUL</a:t>
            </a:r>
            <a:endParaRPr/>
          </a:p>
        </p:txBody>
      </p:sp>
      <p:graphicFrame>
        <p:nvGraphicFramePr>
          <p:cNvPr id="559" name="Google Shape;559;p65"/>
          <p:cNvGraphicFramePr/>
          <p:nvPr/>
        </p:nvGraphicFramePr>
        <p:xfrm>
          <a:off x="355813" y="2244203"/>
          <a:ext cx="9027525" cy="1013450"/>
        </p:xfrm>
        <a:graphic>
          <a:graphicData uri="http://schemas.openxmlformats.org/drawingml/2006/table">
            <a:tbl>
              <a:tblPr bandRow="1">
                <a:noFill/>
                <a:tableStyleId>{07C4C614-8BC6-46A4-BF74-4FA433608EE9}</a:tableStyleId>
              </a:tblPr>
              <a:tblGrid>
                <a:gridCol w="1062575"/>
                <a:gridCol w="1535050"/>
                <a:gridCol w="1246375"/>
                <a:gridCol w="1267050"/>
                <a:gridCol w="1354525"/>
                <a:gridCol w="1263650"/>
                <a:gridCol w="1298300"/>
              </a:tblGrid>
              <a:tr h="1013450">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RECON</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WEAPONIZE</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DELIVER</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EXPLOIT</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CONTROL</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EXECUTE</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MAINTAIN</a:t>
                      </a:r>
                      <a:endParaRPr sz="1400" u="none" strike="noStrike" cap="none"/>
                    </a:p>
                  </a:txBody>
                  <a:tcPr marL="0" marR="0" marT="0" marB="0" anchor="ctr">
                    <a:solidFill>
                      <a:srgbClr val="154663"/>
                    </a:solidFill>
                  </a:tcPr>
                </a:tc>
              </a:tr>
            </a:tbl>
          </a:graphicData>
        </a:graphic>
      </p:graphicFrame>
      <p:graphicFrame>
        <p:nvGraphicFramePr>
          <p:cNvPr id="560" name="Google Shape;560;p65"/>
          <p:cNvGraphicFramePr/>
          <p:nvPr/>
        </p:nvGraphicFramePr>
        <p:xfrm>
          <a:off x="365858" y="4683594"/>
          <a:ext cx="11480800" cy="1013450"/>
        </p:xfrm>
        <a:graphic>
          <a:graphicData uri="http://schemas.openxmlformats.org/drawingml/2006/table">
            <a:tbl>
              <a:tblPr bandRow="1">
                <a:noFill/>
                <a:tableStyleId>{07C4C614-8BC6-46A4-BF74-4FA433608EE9}</a:tableStyleId>
              </a:tblPr>
              <a:tblGrid>
                <a:gridCol w="1270000"/>
                <a:gridCol w="1130300"/>
                <a:gridCol w="1054100"/>
                <a:gridCol w="1244600"/>
                <a:gridCol w="1079500"/>
                <a:gridCol w="1143000"/>
                <a:gridCol w="1079500"/>
                <a:gridCol w="1079500"/>
                <a:gridCol w="1143000"/>
                <a:gridCol w="1257300"/>
              </a:tblGrid>
              <a:tr h="1013450">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Persistence</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Privilege </a:t>
                      </a:r>
                      <a:br>
                        <a:rPr lang="en-US" sz="1800" u="none" strike="noStrike" cap="none">
                          <a:solidFill>
                            <a:srgbClr val="FFFFFF"/>
                          </a:solidFill>
                        </a:rPr>
                      </a:br>
                      <a:r>
                        <a:rPr lang="en-US" sz="1800" u="none" strike="noStrike" cap="none">
                          <a:solidFill>
                            <a:srgbClr val="FFFFFF"/>
                          </a:solidFill>
                        </a:rPr>
                        <a:t>Escalation</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Defense </a:t>
                      </a:r>
                      <a:br>
                        <a:rPr lang="en-US" sz="1800" u="none" strike="noStrike" cap="none">
                          <a:solidFill>
                            <a:srgbClr val="FFFFFF"/>
                          </a:solidFill>
                        </a:rPr>
                      </a:br>
                      <a:r>
                        <a:rPr lang="en-US" sz="1800" u="none" strike="noStrike" cap="none">
                          <a:solidFill>
                            <a:srgbClr val="FFFFFF"/>
                          </a:solidFill>
                        </a:rPr>
                        <a:t>Evasion</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Credential </a:t>
                      </a:r>
                      <a:br>
                        <a:rPr lang="en-US" sz="1800" u="none" strike="noStrike" cap="none">
                          <a:solidFill>
                            <a:srgbClr val="FFFFFF"/>
                          </a:solidFill>
                        </a:rPr>
                      </a:br>
                      <a:r>
                        <a:rPr lang="en-US" sz="1800" u="none" strike="noStrike" cap="none">
                          <a:solidFill>
                            <a:srgbClr val="FFFFFF"/>
                          </a:solidFill>
                        </a:rPr>
                        <a:t>Access</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Discovery</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Lateral</a:t>
                      </a:r>
                      <a:br>
                        <a:rPr lang="en-US" sz="1800" u="none" strike="noStrike" cap="none">
                          <a:solidFill>
                            <a:srgbClr val="FFFFFF"/>
                          </a:solidFill>
                        </a:rPr>
                      </a:br>
                      <a:r>
                        <a:rPr lang="en-US" sz="1800" u="none" strike="noStrike" cap="none">
                          <a:solidFill>
                            <a:srgbClr val="FFFFFF"/>
                          </a:solidFill>
                        </a:rPr>
                        <a:t>Movement</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Execution</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Collection</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Exfiltration</a:t>
                      </a:r>
                      <a:endParaRPr sz="1400" u="none" strike="noStrike" cap="none"/>
                    </a:p>
                  </a:txBody>
                  <a:tcPr marL="0" marR="0" marT="0" marB="0" anchor="ctr">
                    <a:solidFill>
                      <a:srgbClr val="154663"/>
                    </a:solidFill>
                  </a:tcPr>
                </a:tc>
                <a:tc>
                  <a:txBody>
                    <a:bodyPr/>
                    <a:lstStyle/>
                    <a:p>
                      <a:pPr marL="0" marR="0" lvl="0" indent="0" algn="l" rtl="0">
                        <a:lnSpc>
                          <a:spcPct val="100000"/>
                        </a:lnSpc>
                        <a:spcBef>
                          <a:spcPts val="0"/>
                        </a:spcBef>
                        <a:spcAft>
                          <a:spcPts val="0"/>
                        </a:spcAft>
                        <a:buClr>
                          <a:srgbClr val="FFFFFF"/>
                        </a:buClr>
                        <a:buSzPts val="1800"/>
                        <a:buFont typeface="Helvetica Neue"/>
                        <a:buNone/>
                      </a:pPr>
                      <a:r>
                        <a:rPr lang="en-US" sz="1800" u="none" strike="noStrike" cap="none">
                          <a:solidFill>
                            <a:srgbClr val="FFFFFF"/>
                          </a:solidFill>
                        </a:rPr>
                        <a:t>Command</a:t>
                      </a:r>
                      <a:br>
                        <a:rPr lang="en-US" sz="1800" u="none" strike="noStrike" cap="none">
                          <a:solidFill>
                            <a:srgbClr val="FFFFFF"/>
                          </a:solidFill>
                        </a:rPr>
                      </a:br>
                      <a:r>
                        <a:rPr lang="en-US" sz="1800" u="none" strike="noStrike" cap="none">
                          <a:solidFill>
                            <a:srgbClr val="FFFFFF"/>
                          </a:solidFill>
                        </a:rPr>
                        <a:t>and Control</a:t>
                      </a:r>
                      <a:endParaRPr sz="1400" u="none" strike="noStrike" cap="none"/>
                    </a:p>
                  </a:txBody>
                  <a:tcPr marL="0" marR="0" marT="0" marB="0" anchor="ctr">
                    <a:solidFill>
                      <a:srgbClr val="154663"/>
                    </a:solidFill>
                  </a:tcPr>
                </a:tc>
              </a:tr>
            </a:tbl>
          </a:graphicData>
        </a:graphic>
      </p:graphicFrame>
      <p:cxnSp>
        <p:nvCxnSpPr>
          <p:cNvPr id="561" name="Google Shape;561;p65"/>
          <p:cNvCxnSpPr/>
          <p:nvPr/>
        </p:nvCxnSpPr>
        <p:spPr>
          <a:xfrm rot="10800000" flipH="1">
            <a:off x="383230" y="3289745"/>
            <a:ext cx="5045621" cy="1337735"/>
          </a:xfrm>
          <a:prstGeom prst="straightConnector1">
            <a:avLst/>
          </a:prstGeom>
          <a:noFill/>
          <a:ln w="76200" cap="flat" cmpd="sng">
            <a:solidFill>
              <a:schemeClr val="accent1"/>
            </a:solidFill>
            <a:prstDash val="dashDot"/>
            <a:miter lim="400000"/>
            <a:headEnd type="none" w="sm" len="sm"/>
            <a:tailEnd type="none" w="sm" len="sm"/>
          </a:ln>
        </p:spPr>
      </p:cxnSp>
      <p:cxnSp>
        <p:nvCxnSpPr>
          <p:cNvPr id="562" name="Google Shape;562;p65"/>
          <p:cNvCxnSpPr/>
          <p:nvPr/>
        </p:nvCxnSpPr>
        <p:spPr>
          <a:xfrm rot="10800000">
            <a:off x="9413428" y="3289743"/>
            <a:ext cx="2394661" cy="1337739"/>
          </a:xfrm>
          <a:prstGeom prst="straightConnector1">
            <a:avLst/>
          </a:prstGeom>
          <a:noFill/>
          <a:ln w="76200" cap="flat" cmpd="sng">
            <a:solidFill>
              <a:schemeClr val="accent1"/>
            </a:solidFill>
            <a:prstDash val="dashDot"/>
            <a:miter lim="400000"/>
            <a:headEnd type="none" w="sm" len="sm"/>
            <a:tailEnd type="none" w="sm" len="sm"/>
          </a:ln>
        </p:spPr>
      </p:cxnSp>
      <p:cxnSp>
        <p:nvCxnSpPr>
          <p:cNvPr id="563" name="Google Shape;563;p65"/>
          <p:cNvCxnSpPr/>
          <p:nvPr/>
        </p:nvCxnSpPr>
        <p:spPr>
          <a:xfrm rot="10800000">
            <a:off x="3684866" y="6179508"/>
            <a:ext cx="5386264" cy="1"/>
          </a:xfrm>
          <a:prstGeom prst="straightConnector1">
            <a:avLst/>
          </a:prstGeom>
          <a:noFill/>
          <a:ln w="76200" cap="rnd" cmpd="sng">
            <a:solidFill>
              <a:srgbClr val="FFFFFF"/>
            </a:solidFill>
            <a:prstDash val="solid"/>
            <a:round/>
            <a:headEnd type="triangle" w="med" len="med"/>
            <a:tailEnd type="triangle" w="med" len="med"/>
          </a:ln>
        </p:spPr>
      </p:cxnSp>
      <p:sp>
        <p:nvSpPr>
          <p:cNvPr id="564" name="Google Shape;564;p65"/>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31</a:t>
            </a:fld>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6"/>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WE </a:t>
            </a:r>
            <a:r>
              <a:rPr lang="en-US"/>
              <a:t>EXTENDED</a:t>
            </a:r>
            <a:r>
              <a:rPr lang="en-US" sz="3000" b="0" i="0" u="none" strike="noStrike" cap="none">
                <a:solidFill>
                  <a:srgbClr val="FFFFFF"/>
                </a:solidFill>
                <a:latin typeface="Arial"/>
                <a:ea typeface="Arial"/>
                <a:cs typeface="Arial"/>
                <a:sym typeface="Arial"/>
              </a:rPr>
              <a:t> THE ATT&amp;CK FRAMEWORK</a:t>
            </a:r>
            <a:endParaRPr/>
          </a:p>
        </p:txBody>
      </p:sp>
      <p:pic>
        <p:nvPicPr>
          <p:cNvPr id="570" name="Google Shape;570;p66" descr="MF6H_wTZSKg1ZuQUXybUXQu2aq1EMCX4T4NJQpDPGPrWBsUIx3L6J2mFzjUULPyrtPdeuSnBzcdB5U1tXZtfKHX61T2_BVs8gYNh7sL3bRxIeBb_fcjqhPNLPF3rsUdJjdDtdvaWJyLv_j7vNw.png"/>
          <p:cNvPicPr preferRelativeResize="0"/>
          <p:nvPr/>
        </p:nvPicPr>
        <p:blipFill rotWithShape="1">
          <a:blip r:embed="rId3">
            <a:alphaModFix/>
          </a:blip>
          <a:srcRect/>
          <a:stretch/>
        </p:blipFill>
        <p:spPr>
          <a:xfrm>
            <a:off x="2133697" y="1956251"/>
            <a:ext cx="7924606" cy="4685351"/>
          </a:xfrm>
          <a:prstGeom prst="rect">
            <a:avLst/>
          </a:prstGeom>
          <a:noFill/>
          <a:ln>
            <a:noFill/>
          </a:ln>
        </p:spPr>
      </p:pic>
      <p:sp>
        <p:nvSpPr>
          <p:cNvPr id="571" name="Google Shape;571;p66"/>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32</a:t>
            </a:fld>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7"/>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POPULATING THE FRAMEWORK: HISTORICAL ANALYSIS</a:t>
            </a:r>
            <a:endParaRPr/>
          </a:p>
        </p:txBody>
      </p:sp>
      <p:sp>
        <p:nvSpPr>
          <p:cNvPr id="577" name="Google Shape;577;p67"/>
          <p:cNvSpPr txBox="1">
            <a:spLocks noGrp="1"/>
          </p:cNvSpPr>
          <p:nvPr>
            <p:ph type="body" idx="1"/>
          </p:nvPr>
        </p:nvSpPr>
        <p:spPr>
          <a:xfrm>
            <a:off x="685801" y="1869600"/>
            <a:ext cx="10840915" cy="3921602"/>
          </a:xfrm>
          <a:prstGeom prst="rect">
            <a:avLst/>
          </a:prstGeom>
          <a:noFill/>
          <a:ln>
            <a:noFill/>
          </a:ln>
        </p:spPr>
        <p:txBody>
          <a:bodyPr spcFirstLastPara="1" wrap="square" lIns="45700" tIns="45700" rIns="45700" bIns="45700" anchor="t" anchorCtr="0">
            <a:noAutofit/>
          </a:bodyPr>
          <a:lstStyle/>
          <a:p>
            <a:pPr marL="285750" lvl="0" indent="-285750" algn="l" rtl="0">
              <a:lnSpc>
                <a:spcPct val="100000"/>
              </a:lnSpc>
              <a:spcBef>
                <a:spcPts val="0"/>
              </a:spcBef>
              <a:spcAft>
                <a:spcPts val="0"/>
              </a:spcAft>
              <a:buSzPts val="2400"/>
              <a:buChar char="•"/>
            </a:pPr>
            <a:r>
              <a:rPr lang="en-US" sz="2400" b="0" i="0" u="none" strike="noStrike" cap="none">
                <a:solidFill>
                  <a:srgbClr val="FFFFFF"/>
                </a:solidFill>
                <a:latin typeface="Arial"/>
                <a:ea typeface="Arial"/>
                <a:cs typeface="Arial"/>
                <a:sym typeface="Arial"/>
              </a:rPr>
              <a:t>Campaigns</a:t>
            </a:r>
            <a:endParaRPr sz="2400"/>
          </a:p>
          <a:p>
            <a:pPr marL="742950" lvl="1" indent="-3238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e.g. Internet Research Agency, 2016 US elections</a:t>
            </a:r>
            <a:endParaRPr sz="2400"/>
          </a:p>
          <a:p>
            <a:pPr marL="742950" lvl="1" indent="-171450" algn="l" rtl="0">
              <a:lnSpc>
                <a:spcPct val="100000"/>
              </a:lnSpc>
              <a:spcBef>
                <a:spcPts val="1000"/>
              </a:spcBef>
              <a:spcAft>
                <a:spcPts val="0"/>
              </a:spcAft>
              <a:buSzPts val="1800"/>
              <a:buNone/>
            </a:pPr>
            <a:endParaRPr sz="2400" b="0" i="0" u="none" strike="noStrike" cap="none">
              <a:solidFill>
                <a:srgbClr val="FFFFFF"/>
              </a:solidFill>
              <a:latin typeface="Arial"/>
              <a:ea typeface="Arial"/>
              <a:cs typeface="Arial"/>
              <a:sym typeface="Arial"/>
            </a:endParaRPr>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Incidents</a:t>
            </a:r>
            <a:endParaRPr sz="2400"/>
          </a:p>
          <a:p>
            <a:pPr marL="742950" lvl="1" indent="-3238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e.g. Columbia Chemicals</a:t>
            </a:r>
            <a:endParaRPr sz="2400"/>
          </a:p>
          <a:p>
            <a:pPr marL="742950" lvl="1" indent="-171450" algn="l" rtl="0">
              <a:lnSpc>
                <a:spcPct val="100000"/>
              </a:lnSpc>
              <a:spcBef>
                <a:spcPts val="1000"/>
              </a:spcBef>
              <a:spcAft>
                <a:spcPts val="0"/>
              </a:spcAft>
              <a:buSzPts val="1800"/>
              <a:buNone/>
            </a:pPr>
            <a:endParaRPr sz="2400" b="0" i="0" u="none" strike="noStrike" cap="none">
              <a:solidFill>
                <a:srgbClr val="FFFFFF"/>
              </a:solidFill>
              <a:latin typeface="Arial"/>
              <a:ea typeface="Arial"/>
              <a:cs typeface="Arial"/>
              <a:sym typeface="Arial"/>
            </a:endParaRPr>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Failed attempts</a:t>
            </a:r>
            <a:endParaRPr sz="2400"/>
          </a:p>
          <a:p>
            <a:pPr marL="742950" lvl="1" indent="-3238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e.g. Russia - France campaigns</a:t>
            </a:r>
            <a:endParaRPr sz="2400"/>
          </a:p>
        </p:txBody>
      </p:sp>
      <p:sp>
        <p:nvSpPr>
          <p:cNvPr id="578" name="Google Shape;578;p67"/>
          <p:cNvSpPr txBox="1">
            <a:spLocks noGrp="1"/>
          </p:cNvSpPr>
          <p:nvPr>
            <p:ph type="sldNum" idx="4294967295"/>
          </p:nvPr>
        </p:nvSpPr>
        <p:spPr>
          <a:xfrm>
            <a:off x="11526723" y="6332000"/>
            <a:ext cx="5457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33</a:t>
            </a:f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8"/>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HISTORICAL CATALOG: DATASHEET</a:t>
            </a:r>
            <a:endParaRPr/>
          </a:p>
        </p:txBody>
      </p:sp>
      <p:sp>
        <p:nvSpPr>
          <p:cNvPr id="584" name="Google Shape;584;p68"/>
          <p:cNvSpPr txBox="1">
            <a:spLocks noGrp="1"/>
          </p:cNvSpPr>
          <p:nvPr>
            <p:ph type="body" idx="1"/>
          </p:nvPr>
        </p:nvSpPr>
        <p:spPr>
          <a:xfrm>
            <a:off x="433303" y="1761387"/>
            <a:ext cx="5197987" cy="5024727"/>
          </a:xfrm>
          <a:prstGeom prst="rect">
            <a:avLst/>
          </a:prstGeom>
          <a:noFill/>
          <a:ln>
            <a:noFill/>
          </a:ln>
        </p:spPr>
        <p:txBody>
          <a:bodyPr spcFirstLastPara="1" wrap="square" lIns="45700" tIns="45700" rIns="45700" bIns="45700" anchor="t" anchorCtr="0">
            <a:noAutofit/>
          </a:bodyPr>
          <a:lstStyle/>
          <a:p>
            <a:pPr marL="271462" lvl="0" indent="-271462" algn="l" rtl="0">
              <a:lnSpc>
                <a:spcPct val="100000"/>
              </a:lnSpc>
              <a:spcBef>
                <a:spcPts val="0"/>
              </a:spcBef>
              <a:spcAft>
                <a:spcPts val="0"/>
              </a:spcAft>
              <a:buSzPts val="1710"/>
              <a:buChar char="•"/>
            </a:pPr>
            <a:r>
              <a:rPr lang="en-US" sz="1710"/>
              <a:t>Summary: Early Russian (IRA) “fake news” stories. Completely fabricated; very short lifespan. </a:t>
            </a:r>
            <a:br>
              <a:rPr lang="en-US" sz="1710"/>
            </a:br>
            <a:endParaRPr/>
          </a:p>
          <a:p>
            <a:pPr marL="271462" lvl="0" indent="-271462" algn="l" rtl="0">
              <a:lnSpc>
                <a:spcPct val="100000"/>
              </a:lnSpc>
              <a:spcBef>
                <a:spcPts val="900"/>
              </a:spcBef>
              <a:spcAft>
                <a:spcPts val="0"/>
              </a:spcAft>
              <a:buSzPts val="1710"/>
              <a:buChar char="•"/>
            </a:pPr>
            <a:r>
              <a:rPr lang="en-US" sz="1710"/>
              <a:t>Actor: probably IRA (source: recordedfuture) </a:t>
            </a:r>
            <a:br>
              <a:rPr lang="en-US" sz="1710"/>
            </a:br>
            <a:endParaRPr/>
          </a:p>
          <a:p>
            <a:pPr marL="271462" lvl="0" indent="-271462" algn="l" rtl="0">
              <a:lnSpc>
                <a:spcPct val="100000"/>
              </a:lnSpc>
              <a:spcBef>
                <a:spcPts val="900"/>
              </a:spcBef>
              <a:spcAft>
                <a:spcPts val="0"/>
              </a:spcAft>
              <a:buSzPts val="1710"/>
              <a:buChar char="•"/>
            </a:pPr>
            <a:r>
              <a:rPr lang="en-US" sz="1710"/>
              <a:t>Timeframe: Sept 11 2014 (1 day) </a:t>
            </a:r>
            <a:br>
              <a:rPr lang="en-US" sz="1710"/>
            </a:br>
            <a:endParaRPr/>
          </a:p>
          <a:p>
            <a:pPr marL="271462" lvl="0" indent="-271462" algn="l" rtl="0">
              <a:lnSpc>
                <a:spcPct val="100000"/>
              </a:lnSpc>
              <a:spcBef>
                <a:spcPts val="900"/>
              </a:spcBef>
              <a:spcAft>
                <a:spcPts val="0"/>
              </a:spcAft>
              <a:buSzPts val="1710"/>
              <a:buChar char="•"/>
            </a:pPr>
            <a:r>
              <a:rPr lang="en-US" sz="1710"/>
              <a:t>Presumed goals: test deployment </a:t>
            </a:r>
            <a:br>
              <a:rPr lang="en-US" sz="1710"/>
            </a:br>
            <a:endParaRPr/>
          </a:p>
          <a:p>
            <a:pPr marL="271462" lvl="0" indent="-271462" algn="l" rtl="0">
              <a:lnSpc>
                <a:spcPct val="100000"/>
              </a:lnSpc>
              <a:spcBef>
                <a:spcPts val="900"/>
              </a:spcBef>
              <a:spcAft>
                <a:spcPts val="0"/>
              </a:spcAft>
              <a:buSzPts val="1710"/>
              <a:buChar char="•"/>
            </a:pPr>
            <a:r>
              <a:rPr lang="en-US" sz="1710"/>
              <a:t>Artefacts: text messages, images, video </a:t>
            </a:r>
            <a:br>
              <a:rPr lang="en-US" sz="1710"/>
            </a:br>
            <a:endParaRPr/>
          </a:p>
          <a:p>
            <a:pPr marL="271462" lvl="0" indent="-271462" algn="l" rtl="0">
              <a:lnSpc>
                <a:spcPct val="100000"/>
              </a:lnSpc>
              <a:spcBef>
                <a:spcPts val="900"/>
              </a:spcBef>
              <a:spcAft>
                <a:spcPts val="0"/>
              </a:spcAft>
              <a:buSzPts val="1710"/>
              <a:buChar char="•"/>
            </a:pPr>
            <a:r>
              <a:rPr lang="en-US" sz="1710"/>
              <a:t>Related attacks: These were all well-produced fake news stories, promoted on Twitter to influencers through a single dominant hashtag -- #BPoilspilltsunami, #shockingmurderinatlanta, </a:t>
            </a:r>
            <a:br>
              <a:rPr lang="en-US" sz="1710"/>
            </a:br>
            <a:endParaRPr/>
          </a:p>
        </p:txBody>
      </p:sp>
      <p:sp>
        <p:nvSpPr>
          <p:cNvPr id="585" name="Google Shape;585;p68"/>
          <p:cNvSpPr txBox="1"/>
          <p:nvPr/>
        </p:nvSpPr>
        <p:spPr>
          <a:xfrm>
            <a:off x="6115238" y="1743352"/>
            <a:ext cx="5731796" cy="4212354"/>
          </a:xfrm>
          <a:prstGeom prst="rect">
            <a:avLst/>
          </a:prstGeom>
          <a:noFill/>
          <a:ln>
            <a:noFill/>
          </a:ln>
        </p:spPr>
        <p:txBody>
          <a:bodyPr spcFirstLastPara="1" wrap="square" lIns="45700" tIns="45700" rIns="45700" bIns="45700" anchor="t" anchorCtr="0">
            <a:noAutofit/>
          </a:bodyPr>
          <a:lstStyle/>
          <a:p>
            <a:pPr marL="260032" marR="0" lvl="0" indent="-260032" algn="l" rtl="0">
              <a:lnSpc>
                <a:spcPct val="100000"/>
              </a:lnSpc>
              <a:spcBef>
                <a:spcPts val="0"/>
              </a:spcBef>
              <a:spcAft>
                <a:spcPts val="0"/>
              </a:spcAft>
              <a:buClr>
                <a:srgbClr val="FFFFFF"/>
              </a:buClr>
              <a:buSzPts val="1637"/>
              <a:buFont typeface="Arial"/>
              <a:buChar char="•"/>
            </a:pPr>
            <a:r>
              <a:rPr lang="en-US" sz="1637" b="0" i="0" u="none" strike="noStrike" cap="none">
                <a:solidFill>
                  <a:srgbClr val="FFFFFF"/>
                </a:solidFill>
                <a:latin typeface="Arial"/>
                <a:ea typeface="Arial"/>
                <a:cs typeface="Arial"/>
                <a:sym typeface="Arial"/>
              </a:rPr>
              <a:t>Method: </a:t>
            </a:r>
            <a:endParaRPr sz="1400" b="0" i="0" u="none" strike="noStrike" cap="none">
              <a:solidFill>
                <a:srgbClr val="000000"/>
              </a:solidFill>
              <a:latin typeface="Arial"/>
              <a:ea typeface="Arial"/>
              <a:cs typeface="Arial"/>
              <a:sym typeface="Arial"/>
            </a:endParaRPr>
          </a:p>
          <a:p>
            <a:pPr marL="218973" marR="0" lvl="0" indent="-218973" algn="l" rtl="0">
              <a:lnSpc>
                <a:spcPct val="100000"/>
              </a:lnSpc>
              <a:spcBef>
                <a:spcPts val="900"/>
              </a:spcBef>
              <a:spcAft>
                <a:spcPts val="0"/>
              </a:spcAft>
              <a:buClr>
                <a:srgbClr val="FFFFFF"/>
              </a:buClr>
              <a:buSzPts val="1637"/>
              <a:buFont typeface="Arial"/>
              <a:buAutoNum type="arabicPeriod"/>
            </a:pPr>
            <a:r>
              <a:rPr lang="en-US" sz="1637" b="0" i="0" u="none" strike="noStrike" cap="none">
                <a:solidFill>
                  <a:srgbClr val="FFFFFF"/>
                </a:solidFill>
                <a:latin typeface="Arial"/>
                <a:ea typeface="Arial"/>
                <a:cs typeface="Arial"/>
                <a:sym typeface="Arial"/>
              </a:rPr>
              <a:t>Create messages. e.g. “A powerful explosion heard from miles away happened at a chemical plant in Centerville, Louisiana #ColumbianChemicals” </a:t>
            </a:r>
            <a:endParaRPr sz="1400" b="0" i="0" u="none" strike="noStrike" cap="none">
              <a:solidFill>
                <a:srgbClr val="000000"/>
              </a:solidFill>
              <a:latin typeface="Arial"/>
              <a:ea typeface="Arial"/>
              <a:cs typeface="Arial"/>
              <a:sym typeface="Arial"/>
            </a:endParaRPr>
          </a:p>
          <a:p>
            <a:pPr marL="218973" marR="0" lvl="0" indent="-218973" algn="l" rtl="0">
              <a:lnSpc>
                <a:spcPct val="100000"/>
              </a:lnSpc>
              <a:spcBef>
                <a:spcPts val="900"/>
              </a:spcBef>
              <a:spcAft>
                <a:spcPts val="0"/>
              </a:spcAft>
              <a:buClr>
                <a:srgbClr val="FFFFFF"/>
              </a:buClr>
              <a:buSzPts val="1637"/>
              <a:buFont typeface="Arial"/>
              <a:buAutoNum type="arabicPeriod"/>
            </a:pPr>
            <a:r>
              <a:rPr lang="en-US" sz="1637" b="0" i="0" u="none" strike="noStrike" cap="none">
                <a:solidFill>
                  <a:srgbClr val="FFFFFF"/>
                </a:solidFill>
                <a:latin typeface="Arial"/>
                <a:ea typeface="Arial"/>
                <a:cs typeface="Arial"/>
                <a:sym typeface="Arial"/>
              </a:rPr>
              <a:t>Post messages from fake twitter accounts; include handles of local and global influencers (journalists, media, politicians, e.g. @senjeffmerkley) </a:t>
            </a:r>
            <a:endParaRPr sz="1400" b="0" i="0" u="none" strike="noStrike" cap="none">
              <a:solidFill>
                <a:srgbClr val="000000"/>
              </a:solidFill>
              <a:latin typeface="Arial"/>
              <a:ea typeface="Arial"/>
              <a:cs typeface="Arial"/>
              <a:sym typeface="Arial"/>
            </a:endParaRPr>
          </a:p>
          <a:p>
            <a:pPr marL="218973" marR="0" lvl="0" indent="-218973" algn="l" rtl="0">
              <a:lnSpc>
                <a:spcPct val="100000"/>
              </a:lnSpc>
              <a:spcBef>
                <a:spcPts val="900"/>
              </a:spcBef>
              <a:spcAft>
                <a:spcPts val="0"/>
              </a:spcAft>
              <a:buClr>
                <a:srgbClr val="FFFFFF"/>
              </a:buClr>
              <a:buSzPts val="1637"/>
              <a:buFont typeface="Arial"/>
              <a:buAutoNum type="arabicPeriod"/>
            </a:pPr>
            <a:r>
              <a:rPr lang="en-US" sz="1637" b="0" i="0" u="none" strike="noStrike" cap="none">
                <a:solidFill>
                  <a:srgbClr val="FFFFFF"/>
                </a:solidFill>
                <a:latin typeface="Arial"/>
                <a:ea typeface="Arial"/>
                <a:cs typeface="Arial"/>
                <a:sym typeface="Arial"/>
              </a:rPr>
              <a:t>Amplify, by repeating messages on twitter via fake twitter accounts </a:t>
            </a:r>
            <a:br>
              <a:rPr lang="en-US" sz="1637" b="0" i="0" u="none" strike="noStrike" cap="none">
                <a:solidFill>
                  <a:srgbClr val="FFFFFF"/>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60032" marR="0" lvl="0" indent="-260032" algn="l" rtl="0">
              <a:lnSpc>
                <a:spcPct val="100000"/>
              </a:lnSpc>
              <a:spcBef>
                <a:spcPts val="900"/>
              </a:spcBef>
              <a:spcAft>
                <a:spcPts val="0"/>
              </a:spcAft>
              <a:buClr>
                <a:srgbClr val="FFFFFF"/>
              </a:buClr>
              <a:buSzPts val="1637"/>
              <a:buFont typeface="Arial"/>
              <a:buChar char="•"/>
            </a:pPr>
            <a:r>
              <a:rPr lang="en-US" sz="1637" b="0" i="0" u="none" strike="noStrike" cap="none">
                <a:solidFill>
                  <a:srgbClr val="FFFFFF"/>
                </a:solidFill>
                <a:latin typeface="Arial"/>
                <a:ea typeface="Arial"/>
                <a:cs typeface="Arial"/>
                <a:sym typeface="Arial"/>
              </a:rPr>
              <a:t>Result: limited traction </a:t>
            </a:r>
            <a:br>
              <a:rPr lang="en-US" sz="1637" b="0" i="0" u="none" strike="noStrike" cap="none">
                <a:solidFill>
                  <a:srgbClr val="FFFFFF"/>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60032" marR="0" lvl="0" indent="-260032" algn="l" rtl="0">
              <a:lnSpc>
                <a:spcPct val="100000"/>
              </a:lnSpc>
              <a:spcBef>
                <a:spcPts val="900"/>
              </a:spcBef>
              <a:spcAft>
                <a:spcPts val="0"/>
              </a:spcAft>
              <a:buClr>
                <a:srgbClr val="FFFFFF"/>
              </a:buClr>
              <a:buSzPts val="1637"/>
              <a:buFont typeface="Arial"/>
              <a:buChar char="•"/>
            </a:pPr>
            <a:r>
              <a:rPr lang="en-US" sz="1637" b="0" i="0" u="none" strike="noStrike" cap="none">
                <a:solidFill>
                  <a:srgbClr val="FFFFFF"/>
                </a:solidFill>
                <a:latin typeface="Arial"/>
                <a:ea typeface="Arial"/>
                <a:cs typeface="Arial"/>
                <a:sym typeface="Arial"/>
              </a:rPr>
              <a:t>Counters: None seen. Fake stories were debunked very quickly. </a:t>
            </a:r>
            <a:endParaRPr sz="1400" b="0" i="0" u="none" strike="noStrike" cap="none">
              <a:solidFill>
                <a:srgbClr val="000000"/>
              </a:solidFill>
              <a:latin typeface="Arial"/>
              <a:ea typeface="Arial"/>
              <a:cs typeface="Arial"/>
              <a:sym typeface="Arial"/>
            </a:endParaRPr>
          </a:p>
        </p:txBody>
      </p:sp>
      <p:sp>
        <p:nvSpPr>
          <p:cNvPr id="586" name="Google Shape;586;p68"/>
          <p:cNvSpPr/>
          <p:nvPr/>
        </p:nvSpPr>
        <p:spPr>
          <a:xfrm>
            <a:off x="360404" y="1687071"/>
            <a:ext cx="11616462" cy="4844554"/>
          </a:xfrm>
          <a:prstGeom prst="rect">
            <a:avLst/>
          </a:prstGeom>
          <a:noFill/>
          <a:ln w="38100" cap="rnd"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7" name="Google Shape;587;p68"/>
          <p:cNvSpPr txBox="1">
            <a:spLocks noGrp="1"/>
          </p:cNvSpPr>
          <p:nvPr>
            <p:ph type="sldNum" idx="4294967295"/>
          </p:nvPr>
        </p:nvSpPr>
        <p:spPr>
          <a:xfrm>
            <a:off x="11526722" y="6332000"/>
            <a:ext cx="5457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34</a:t>
            </a:fld>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9"/>
          <p:cNvSpPr txBox="1">
            <a:spLocks noGrp="1"/>
          </p:cNvSpPr>
          <p:nvPr>
            <p:ph type="title"/>
          </p:nvPr>
        </p:nvSpPr>
        <p:spPr>
          <a:xfrm>
            <a:off x="685801" y="609600"/>
            <a:ext cx="10840800" cy="12600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FEEDS INTO TECHNIQUES LIST</a:t>
            </a:r>
            <a:endParaRPr/>
          </a:p>
        </p:txBody>
      </p:sp>
      <p:sp>
        <p:nvSpPr>
          <p:cNvPr id="593" name="Google Shape;593;p69"/>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35</a:t>
            </a:fld>
            <a:endParaRPr/>
          </a:p>
        </p:txBody>
      </p:sp>
      <p:pic>
        <p:nvPicPr>
          <p:cNvPr id="594" name="Google Shape;594;p69"/>
          <p:cNvPicPr preferRelativeResize="0"/>
          <p:nvPr/>
        </p:nvPicPr>
        <p:blipFill rotWithShape="1">
          <a:blip r:embed="rId3">
            <a:alphaModFix/>
          </a:blip>
          <a:srcRect/>
          <a:stretch/>
        </p:blipFill>
        <p:spPr>
          <a:xfrm>
            <a:off x="3176575" y="1627425"/>
            <a:ext cx="5859241" cy="46836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0"/>
          <p:cNvSpPr txBox="1">
            <a:spLocks noGrp="1"/>
          </p:cNvSpPr>
          <p:nvPr>
            <p:ph type="title"/>
          </p:nvPr>
        </p:nvSpPr>
        <p:spPr>
          <a:xfrm>
            <a:off x="685801" y="609600"/>
            <a:ext cx="10840915" cy="1260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a:t>POPULATING TECHNIQUES: </a:t>
            </a:r>
            <a:r>
              <a:rPr lang="en-US" sz="3000" b="0" i="0" u="none" strike="noStrike" cap="none">
                <a:solidFill>
                  <a:srgbClr val="FFFFFF"/>
                </a:solidFill>
                <a:latin typeface="Arial"/>
                <a:ea typeface="Arial"/>
                <a:cs typeface="Arial"/>
                <a:sym typeface="Arial"/>
              </a:rPr>
              <a:t>INCIDENT ANALYSIS</a:t>
            </a:r>
            <a:endParaRPr/>
          </a:p>
        </p:txBody>
      </p:sp>
      <p:sp>
        <p:nvSpPr>
          <p:cNvPr id="600" name="Google Shape;600;p70"/>
          <p:cNvSpPr txBox="1">
            <a:spLocks noGrp="1"/>
          </p:cNvSpPr>
          <p:nvPr>
            <p:ph type="body" idx="1"/>
          </p:nvPr>
        </p:nvSpPr>
        <p:spPr>
          <a:xfrm>
            <a:off x="434500" y="1869600"/>
            <a:ext cx="5217300" cy="392160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FFFFFF"/>
              </a:buClr>
              <a:buSzPts val="1800"/>
              <a:buFont typeface="Arial"/>
              <a:buNone/>
            </a:pPr>
            <a:r>
              <a:rPr lang="en-US" sz="2400" b="1" i="0" strike="noStrike" cap="none">
                <a:solidFill>
                  <a:srgbClr val="FFFFFF"/>
                </a:solidFill>
              </a:rPr>
              <a:t>Top-down (strategic): info</a:t>
            </a:r>
            <a:r>
              <a:rPr lang="en-US" sz="2400" b="1"/>
              <a:t> </a:t>
            </a:r>
            <a:r>
              <a:rPr lang="en-US" sz="2400" b="1" i="0" strike="noStrike" cap="none">
                <a:solidFill>
                  <a:srgbClr val="FFFFFF"/>
                </a:solidFill>
              </a:rPr>
              <a:t>ops</a:t>
            </a:r>
            <a:endParaRPr sz="2400" b="1"/>
          </a:p>
          <a:p>
            <a:pPr marL="0" lvl="0" indent="0" algn="l" rtl="0">
              <a:lnSpc>
                <a:spcPct val="100000"/>
              </a:lnSpc>
              <a:spcBef>
                <a:spcPts val="1000"/>
              </a:spcBef>
              <a:spcAft>
                <a:spcPts val="0"/>
              </a:spcAft>
              <a:buClr>
                <a:srgbClr val="FFFFFF"/>
              </a:buClr>
              <a:buSzPts val="1800"/>
              <a:buFont typeface="Arial"/>
              <a:buNone/>
            </a:pPr>
            <a:endParaRPr sz="2400" b="0" i="0" u="none" strike="noStrike" cap="none">
              <a:solidFill>
                <a:srgbClr val="FFFFFF"/>
              </a:solidFill>
              <a:latin typeface="Arial"/>
              <a:ea typeface="Arial"/>
              <a:cs typeface="Arial"/>
              <a:sym typeface="Arial"/>
            </a:endParaRPr>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What are misinformation creators likely to do?  </a:t>
            </a:r>
            <a:r>
              <a:rPr lang="en-US" sz="2400">
                <a:solidFill>
                  <a:schemeClr val="lt1"/>
                </a:solidFill>
              </a:rPr>
              <a:t>What, where, when, how, who, why?</a:t>
            </a:r>
            <a:r>
              <a:rPr lang="en-US" sz="2400" b="0" i="0" u="none" strike="noStrike" cap="none">
                <a:solidFill>
                  <a:srgbClr val="FFFFFF"/>
                </a:solidFill>
                <a:latin typeface="Arial"/>
                <a:ea typeface="Arial"/>
                <a:cs typeface="Arial"/>
                <a:sym typeface="Arial"/>
              </a:rPr>
              <a:t/>
            </a:r>
            <a:br>
              <a:rPr lang="en-US" sz="2400" b="0" i="0" u="none" strike="noStrike" cap="none">
                <a:solidFill>
                  <a:srgbClr val="FFFFFF"/>
                </a:solidFill>
                <a:latin typeface="Arial"/>
                <a:ea typeface="Arial"/>
                <a:cs typeface="Arial"/>
                <a:sym typeface="Arial"/>
              </a:rPr>
            </a:br>
            <a:endParaRPr sz="2400"/>
          </a:p>
          <a:p>
            <a:pPr marL="285750" lvl="0" indent="-285750" algn="l" rtl="0">
              <a:lnSpc>
                <a:spcPct val="100000"/>
              </a:lnSpc>
              <a:spcBef>
                <a:spcPts val="1000"/>
              </a:spcBef>
              <a:spcAft>
                <a:spcPts val="0"/>
              </a:spcAft>
              <a:buSzPts val="2400"/>
              <a:buChar char="❏"/>
            </a:pPr>
            <a:r>
              <a:rPr lang="en-US" sz="2400">
                <a:solidFill>
                  <a:schemeClr val="lt1"/>
                </a:solidFill>
              </a:rPr>
              <a:t>What do we expect to see?</a:t>
            </a:r>
            <a:r>
              <a:rPr lang="en-US" sz="2400" b="0" i="0" u="none" strike="noStrike" cap="none">
                <a:solidFill>
                  <a:srgbClr val="FFFFFF"/>
                </a:solidFill>
                <a:latin typeface="Arial"/>
                <a:ea typeface="Arial"/>
                <a:cs typeface="Arial"/>
                <a:sym typeface="Arial"/>
              </a:rPr>
              <a:t/>
            </a:r>
            <a:br>
              <a:rPr lang="en-US" sz="2400" b="0" i="0" u="none" strike="noStrike" cap="none">
                <a:solidFill>
                  <a:srgbClr val="FFFFFF"/>
                </a:solidFill>
                <a:latin typeface="Arial"/>
                <a:ea typeface="Arial"/>
                <a:cs typeface="Arial"/>
                <a:sym typeface="Arial"/>
              </a:rPr>
            </a:br>
            <a:endParaRPr sz="2400"/>
          </a:p>
          <a:p>
            <a:pPr marL="285750" lvl="0" indent="-285750" algn="l" rtl="0">
              <a:lnSpc>
                <a:spcPct val="100000"/>
              </a:lnSpc>
              <a:spcBef>
                <a:spcPts val="1000"/>
              </a:spcBef>
              <a:spcAft>
                <a:spcPts val="0"/>
              </a:spcAft>
              <a:buSzPts val="2400"/>
              <a:buChar char="❏"/>
            </a:pPr>
            <a:r>
              <a:rPr lang="en-US" sz="2400" b="0" i="0" u="none" strike="noStrike" cap="none">
                <a:solidFill>
                  <a:srgbClr val="FFFFFF"/>
                </a:solidFill>
                <a:latin typeface="Arial"/>
                <a:ea typeface="Arial"/>
                <a:cs typeface="Arial"/>
                <a:sym typeface="Arial"/>
              </a:rPr>
              <a:t>What responses </a:t>
            </a:r>
            <a:r>
              <a:rPr lang="en-US" sz="2400"/>
              <a:t>and i</a:t>
            </a:r>
            <a:r>
              <a:rPr lang="en-US" sz="2400" b="0" i="0" u="none" strike="noStrike" cap="none">
                <a:solidFill>
                  <a:srgbClr val="FFFFFF"/>
                </a:solidFill>
                <a:latin typeface="Arial"/>
                <a:ea typeface="Arial"/>
                <a:cs typeface="Arial"/>
                <a:sym typeface="Arial"/>
              </a:rPr>
              <a:t>mpediments to responses were there?</a:t>
            </a:r>
            <a:endParaRPr sz="2400"/>
          </a:p>
        </p:txBody>
      </p:sp>
      <p:sp>
        <p:nvSpPr>
          <p:cNvPr id="601" name="Google Shape;601;p70"/>
          <p:cNvSpPr txBox="1"/>
          <p:nvPr/>
        </p:nvSpPr>
        <p:spPr>
          <a:xfrm>
            <a:off x="6711608" y="1869600"/>
            <a:ext cx="5032215" cy="3921602"/>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1692"/>
              <a:buFont typeface="Arial"/>
              <a:buNone/>
            </a:pPr>
            <a:r>
              <a:rPr lang="en-US" sz="2400" b="1" i="0" u="none" strike="noStrike" cap="none">
                <a:solidFill>
                  <a:srgbClr val="FFFFFF"/>
                </a:solidFill>
                <a:latin typeface="Arial"/>
                <a:ea typeface="Arial"/>
                <a:cs typeface="Arial"/>
                <a:sym typeface="Arial"/>
              </a:rPr>
              <a:t>Bottom-up (tactical): data science</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rgbClr val="FFFFFF"/>
              </a:buClr>
              <a:buSzPts val="1692"/>
              <a:buFont typeface="Arial"/>
              <a:buNone/>
            </a:pPr>
            <a:endParaRPr sz="2400" b="0" i="0" u="none" strike="noStrike" cap="none">
              <a:solidFill>
                <a:srgbClr val="FFFFFF"/>
              </a:solidFill>
              <a:latin typeface="Arial"/>
              <a:ea typeface="Arial"/>
              <a:cs typeface="Arial"/>
              <a:sym typeface="Arial"/>
            </a:endParaRPr>
          </a:p>
          <a:p>
            <a:pPr marL="268604" marR="0" lvl="0" indent="-268604" algn="l" rtl="0">
              <a:lnSpc>
                <a:spcPct val="100000"/>
              </a:lnSpc>
              <a:spcBef>
                <a:spcPts val="90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Unusual hashtag, trend, topic, platform activity?</a:t>
            </a:r>
            <a:br>
              <a:rPr lang="en-US" sz="2400" b="0" i="0" u="none" strike="noStrike" cap="none">
                <a:solidFill>
                  <a:srgbClr val="FFFFFF"/>
                </a:solidFill>
                <a:latin typeface="Arial"/>
                <a:ea typeface="Arial"/>
                <a:cs typeface="Arial"/>
                <a:sym typeface="Arial"/>
              </a:rPr>
            </a:br>
            <a:endParaRPr sz="2400" b="0" i="0" u="none" strike="noStrike" cap="none">
              <a:solidFill>
                <a:srgbClr val="000000"/>
              </a:solidFill>
              <a:latin typeface="Arial"/>
              <a:ea typeface="Arial"/>
              <a:cs typeface="Arial"/>
              <a:sym typeface="Arial"/>
            </a:endParaRPr>
          </a:p>
          <a:p>
            <a:pPr marL="268604" marR="0" lvl="0" indent="-268604" algn="l" rtl="0">
              <a:lnSpc>
                <a:spcPct val="100000"/>
              </a:lnSpc>
              <a:spcBef>
                <a:spcPts val="90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Content from ‘known’ trollbots, 8/4chan, r/thedonald, RussiaToday etc</a:t>
            </a:r>
            <a:br>
              <a:rPr lang="en-US" sz="2400" b="0" i="0" u="none" strike="noStrike" cap="none">
                <a:solidFill>
                  <a:srgbClr val="FFFFFF"/>
                </a:solidFill>
                <a:latin typeface="Arial"/>
                <a:ea typeface="Arial"/>
                <a:cs typeface="Arial"/>
                <a:sym typeface="Arial"/>
              </a:rPr>
            </a:br>
            <a:endParaRPr sz="2400" b="0" i="0" u="none" strike="noStrike" cap="none">
              <a:solidFill>
                <a:srgbClr val="000000"/>
              </a:solidFill>
              <a:latin typeface="Arial"/>
              <a:ea typeface="Arial"/>
              <a:cs typeface="Arial"/>
              <a:sym typeface="Arial"/>
            </a:endParaRPr>
          </a:p>
          <a:p>
            <a:pPr marL="268604" marR="0" lvl="0" indent="-268604" algn="l" rtl="0">
              <a:lnSpc>
                <a:spcPct val="100000"/>
              </a:lnSpc>
              <a:spcBef>
                <a:spcPts val="90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What are trackers getting excited about today?</a:t>
            </a:r>
            <a:br>
              <a:rPr lang="en-US" sz="2400" b="0" i="0" u="none" strike="noStrike" cap="none">
                <a:solidFill>
                  <a:srgbClr val="FFFFFF"/>
                </a:solidFill>
                <a:latin typeface="Arial"/>
                <a:ea typeface="Arial"/>
                <a:cs typeface="Arial"/>
                <a:sym typeface="Arial"/>
              </a:rPr>
            </a:br>
            <a:endParaRPr sz="2400" b="0" i="0" u="none" strike="noStrike" cap="none">
              <a:solidFill>
                <a:srgbClr val="000000"/>
              </a:solidFill>
              <a:latin typeface="Arial"/>
              <a:ea typeface="Arial"/>
              <a:cs typeface="Arial"/>
              <a:sym typeface="Arial"/>
            </a:endParaRPr>
          </a:p>
        </p:txBody>
      </p:sp>
      <p:cxnSp>
        <p:nvCxnSpPr>
          <p:cNvPr id="602" name="Google Shape;602;p70"/>
          <p:cNvCxnSpPr/>
          <p:nvPr/>
        </p:nvCxnSpPr>
        <p:spPr>
          <a:xfrm rot="10800000">
            <a:off x="6080700" y="2035800"/>
            <a:ext cx="30600" cy="4296600"/>
          </a:xfrm>
          <a:prstGeom prst="straightConnector1">
            <a:avLst/>
          </a:prstGeom>
          <a:noFill/>
          <a:ln w="38100" cap="rnd" cmpd="sng">
            <a:solidFill>
              <a:schemeClr val="accent1"/>
            </a:solidFill>
            <a:prstDash val="solid"/>
            <a:round/>
            <a:headEnd type="none" w="sm" len="sm"/>
            <a:tailEnd type="none" w="sm" len="sm"/>
          </a:ln>
        </p:spPr>
      </p:cxnSp>
      <p:sp>
        <p:nvSpPr>
          <p:cNvPr id="603" name="Google Shape;603;p70"/>
          <p:cNvSpPr txBox="1">
            <a:spLocks noGrp="1"/>
          </p:cNvSpPr>
          <p:nvPr>
            <p:ph type="sldNum" idx="4294967295"/>
          </p:nvPr>
        </p:nvSpPr>
        <p:spPr>
          <a:xfrm>
            <a:off x="11526722" y="6332000"/>
            <a:ext cx="5457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36</a:t>
            </a:fld>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1"/>
          <p:cNvSpPr txBox="1">
            <a:spLocks noGrp="1"/>
          </p:cNvSpPr>
          <p:nvPr>
            <p:ph type="title"/>
          </p:nvPr>
        </p:nvSpPr>
        <p:spPr>
          <a:xfrm>
            <a:off x="685801" y="609600"/>
            <a:ext cx="10840800" cy="12600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a:t>AMITT</a:t>
            </a:r>
            <a:endParaRPr/>
          </a:p>
        </p:txBody>
      </p:sp>
      <p:sp>
        <p:nvSpPr>
          <p:cNvPr id="609" name="Google Shape;609;p71"/>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37</a:t>
            </a:fld>
            <a:endParaRPr/>
          </a:p>
        </p:txBody>
      </p:sp>
      <p:pic>
        <p:nvPicPr>
          <p:cNvPr id="610" name="Google Shape;610;p71"/>
          <p:cNvPicPr preferRelativeResize="0"/>
          <p:nvPr/>
        </p:nvPicPr>
        <p:blipFill rotWithShape="1">
          <a:blip r:embed="rId3">
            <a:alphaModFix/>
          </a:blip>
          <a:srcRect/>
          <a:stretch/>
        </p:blipFill>
        <p:spPr>
          <a:xfrm>
            <a:off x="1888475" y="1607701"/>
            <a:ext cx="7584165" cy="4683599"/>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2"/>
          <p:cNvSpPr txBox="1">
            <a:spLocks noGrp="1"/>
          </p:cNvSpPr>
          <p:nvPr>
            <p:ph type="title"/>
          </p:nvPr>
        </p:nvSpPr>
        <p:spPr>
          <a:xfrm>
            <a:off x="685801" y="609600"/>
            <a:ext cx="10840800" cy="12600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800"/>
              <a:buNone/>
            </a:pPr>
            <a:r>
              <a:rPr lang="en-US"/>
              <a:t>AMITT PHASES AND TACTIC STAGES</a:t>
            </a:r>
            <a:endParaRPr/>
          </a:p>
        </p:txBody>
      </p:sp>
      <p:graphicFrame>
        <p:nvGraphicFramePr>
          <p:cNvPr id="616" name="Google Shape;616;p72"/>
          <p:cNvGraphicFramePr/>
          <p:nvPr/>
        </p:nvGraphicFramePr>
        <p:xfrm>
          <a:off x="685800" y="1725188"/>
          <a:ext cx="5556925" cy="3780975"/>
        </p:xfrm>
        <a:graphic>
          <a:graphicData uri="http://schemas.openxmlformats.org/drawingml/2006/table">
            <a:tbl>
              <a:tblPr>
                <a:noFill/>
                <a:tableStyleId>{916DF9CA-74CB-468E-BE09-3F4C73B40742}</a:tableStyleId>
              </a:tblPr>
              <a:tblGrid>
                <a:gridCol w="1851275"/>
                <a:gridCol w="3705650"/>
              </a:tblGrid>
              <a:tr h="533775">
                <a:tc rowSpan="2">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Planning</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Strategic Planning</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3377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Objective Planning</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78325">
                <a:tc rowSpan="5">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Preparation</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Develop People</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3377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Develop Networks</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3377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Microtargeting</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3377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Develop Content</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3377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Channel Selection</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bl>
          </a:graphicData>
        </a:graphic>
      </p:graphicFrame>
      <p:graphicFrame>
        <p:nvGraphicFramePr>
          <p:cNvPr id="617" name="Google Shape;617;p72"/>
          <p:cNvGraphicFramePr/>
          <p:nvPr/>
        </p:nvGraphicFramePr>
        <p:xfrm>
          <a:off x="6812600" y="1725188"/>
          <a:ext cx="4819550" cy="3148300"/>
        </p:xfrm>
        <a:graphic>
          <a:graphicData uri="http://schemas.openxmlformats.org/drawingml/2006/table">
            <a:tbl>
              <a:tblPr>
                <a:noFill/>
                <a:tableStyleId>{916DF9CA-74CB-468E-BE09-3F4C73B40742}</a:tableStyleId>
              </a:tblPr>
              <a:tblGrid>
                <a:gridCol w="1748050"/>
                <a:gridCol w="3071500"/>
              </a:tblGrid>
              <a:tr h="548625">
                <a:tc rowSpan="4">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Execution</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Pump Priming</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4862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Exposure</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4862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Go Physical</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548625">
                <a:tc v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Persistence</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r h="953800">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Evaluation</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FFFFFF"/>
                          </a:solidFill>
                          <a:latin typeface="Helvetica Neue"/>
                          <a:ea typeface="Helvetica Neue"/>
                          <a:cs typeface="Helvetica Neue"/>
                          <a:sym typeface="Helvetica Neue"/>
                        </a:rPr>
                        <a:t>Measure Effectiveness</a:t>
                      </a:r>
                      <a:endParaRPr sz="2400" u="none" strike="noStrike" cap="none">
                        <a:solidFill>
                          <a:srgbClr val="FFFFFF"/>
                        </a:solidFill>
                        <a:latin typeface="Helvetica Neue"/>
                        <a:ea typeface="Helvetica Neue"/>
                        <a:cs typeface="Helvetica Neue"/>
                        <a:sym typeface="Helvetica Neue"/>
                      </a:endParaRPr>
                    </a:p>
                  </a:txBody>
                  <a:tcPr marL="19050" marR="19050" marT="91425" marB="19050">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3"/>
          <p:cNvSpPr txBox="1">
            <a:spLocks noGrp="1"/>
          </p:cNvSpPr>
          <p:nvPr>
            <p:ph type="title"/>
          </p:nvPr>
        </p:nvSpPr>
        <p:spPr>
          <a:xfrm>
            <a:off x="685801" y="609600"/>
            <a:ext cx="10840800" cy="1260000"/>
          </a:xfrm>
          <a:prstGeom prst="rect">
            <a:avLst/>
          </a:prstGeom>
        </p:spPr>
        <p:txBody>
          <a:bodyPr spcFirstLastPara="1" wrap="square" lIns="45700" tIns="45700" rIns="45700" bIns="45700" anchor="ctr" anchorCtr="0">
            <a:noAutofit/>
          </a:bodyPr>
          <a:lstStyle/>
          <a:p>
            <a:pPr marL="0" lvl="0" indent="0" algn="l" rtl="0">
              <a:spcBef>
                <a:spcPts val="0"/>
              </a:spcBef>
              <a:spcAft>
                <a:spcPts val="0"/>
              </a:spcAft>
              <a:buNone/>
            </a:pPr>
            <a:r>
              <a:rPr lang="en-US"/>
              <a:t>AMITT STIX</a:t>
            </a:r>
            <a:endParaRPr/>
          </a:p>
        </p:txBody>
      </p:sp>
      <p:graphicFrame>
        <p:nvGraphicFramePr>
          <p:cNvPr id="623" name="Google Shape;623;p73"/>
          <p:cNvGraphicFramePr/>
          <p:nvPr/>
        </p:nvGraphicFramePr>
        <p:xfrm>
          <a:off x="1505575" y="1600300"/>
          <a:ext cx="8872025" cy="4648975"/>
        </p:xfrm>
        <a:graphic>
          <a:graphicData uri="http://schemas.openxmlformats.org/drawingml/2006/table">
            <a:tbl>
              <a:tblPr>
                <a:noFill/>
                <a:tableStyleId>{A2331A99-CFCB-4EEF-8E75-043AFE5185FC}</a:tableStyleId>
              </a:tblPr>
              <a:tblGrid>
                <a:gridCol w="1725475"/>
                <a:gridCol w="4252600"/>
                <a:gridCol w="1589650"/>
                <a:gridCol w="1304300"/>
              </a:tblGrid>
              <a:tr h="328575">
                <a:tc>
                  <a:txBody>
                    <a:bodyPr/>
                    <a:lstStyle/>
                    <a:p>
                      <a:pPr marL="0" lvl="0" indent="0" algn="l" rtl="0">
                        <a:spcBef>
                          <a:spcPts val="0"/>
                        </a:spcBef>
                        <a:spcAft>
                          <a:spcPts val="0"/>
                        </a:spcAft>
                        <a:buNone/>
                      </a:pPr>
                      <a:r>
                        <a:rPr lang="en-US" sz="1100" b="1">
                          <a:solidFill>
                            <a:srgbClr val="FFFFFF"/>
                          </a:solidFill>
                        </a:rPr>
                        <a:t>Misinformation STIX</a:t>
                      </a:r>
                      <a:endParaRPr sz="1100" b="1">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rPr>
                        <a:t>Description</a:t>
                      </a:r>
                      <a:endParaRPr sz="1100" b="1">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rPr>
                        <a:t>Level</a:t>
                      </a:r>
                      <a:endParaRPr sz="1100" b="1">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rPr>
                        <a:t>Infosec STIX</a:t>
                      </a:r>
                      <a:endParaRPr sz="1100" b="1">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Report</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communication to other responders</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Communication</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Report</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517325">
                <a:tc>
                  <a:txBody>
                    <a:bodyPr/>
                    <a:lstStyle/>
                    <a:p>
                      <a:pPr marL="0" lvl="0" indent="0" algn="l" rtl="0">
                        <a:spcBef>
                          <a:spcPts val="0"/>
                        </a:spcBef>
                        <a:spcAft>
                          <a:spcPts val="0"/>
                        </a:spcAft>
                        <a:buNone/>
                      </a:pPr>
                      <a:r>
                        <a:rPr lang="en-US" sz="1100">
                          <a:solidFill>
                            <a:srgbClr val="FFFFFF"/>
                          </a:solidFill>
                        </a:rPr>
                        <a:t>Campaign </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Longer attacks (Russia’s interference in the 2016  US elections is a “campaign”) </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Strategy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Campaign</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b="1">
                          <a:solidFill>
                            <a:srgbClr val="FFFFFF"/>
                          </a:solidFill>
                          <a:highlight>
                            <a:srgbClr val="FF0000"/>
                          </a:highlight>
                        </a:rPr>
                        <a:t>Incident </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highlight>
                            <a:srgbClr val="FF0000"/>
                          </a:highlight>
                        </a:rPr>
                        <a:t>Shorter-duration attacks, often part of a campaign</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highlight>
                            <a:srgbClr val="FF0000"/>
                          </a:highlight>
                        </a:rPr>
                        <a:t>Strategy</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highlight>
                            <a:srgbClr val="FF0000"/>
                          </a:highlight>
                        </a:rPr>
                        <a:t>Intrusion Set</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Course of Action </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Response</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Strategy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Course of Action</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517325">
                <a:tc>
                  <a:txBody>
                    <a:bodyPr/>
                    <a:lstStyle/>
                    <a:p>
                      <a:pPr marL="0" lvl="0" indent="0" algn="l" rtl="0">
                        <a:spcBef>
                          <a:spcPts val="0"/>
                        </a:spcBef>
                        <a:spcAft>
                          <a:spcPts val="0"/>
                        </a:spcAft>
                        <a:buNone/>
                      </a:pPr>
                      <a:r>
                        <a:rPr lang="en-US" sz="1100">
                          <a:solidFill>
                            <a:srgbClr val="FFFFFF"/>
                          </a:solidFill>
                        </a:rPr>
                        <a:t>Identity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Actor (individual, group, organisation etc): creator, responder, target, useful idiot etc. </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Strategy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Identity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Threat actor</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Incident creator</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Strategy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Threat Actor</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Attack pattern</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Technique used in incident (see framework for examples)</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TTP</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Attack pattern</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b="1">
                          <a:solidFill>
                            <a:srgbClr val="FFFFFF"/>
                          </a:solidFill>
                          <a:highlight>
                            <a:srgbClr val="FF0000"/>
                          </a:highlight>
                        </a:rPr>
                        <a:t>Narrative</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highlight>
                            <a:srgbClr val="FF0000"/>
                          </a:highlight>
                        </a:rPr>
                        <a:t>Malicious narrative (story, meme)</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highlight>
                            <a:srgbClr val="FF0000"/>
                          </a:highlight>
                        </a:rPr>
                        <a:t>TTP</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b="1">
                          <a:solidFill>
                            <a:srgbClr val="FFFFFF"/>
                          </a:solidFill>
                          <a:highlight>
                            <a:srgbClr val="FF0000"/>
                          </a:highlight>
                        </a:rPr>
                        <a:t>Malware</a:t>
                      </a:r>
                      <a:endParaRPr sz="1100" b="1">
                        <a:solidFill>
                          <a:srgbClr val="FFFFFF"/>
                        </a:solidFill>
                        <a:highlight>
                          <a:srgbClr val="FF0000"/>
                        </a:highlight>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Tool</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bot software, APIs, marketing tools</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TTP</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Tool</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Observed Data</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artefacts like messages, user accounts, etc</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Artefact</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Observed Data</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Indicator</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posting rates, follow rates etc</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Artefact</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Indicator</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r h="328575">
                <a:tc>
                  <a:txBody>
                    <a:bodyPr/>
                    <a:lstStyle/>
                    <a:p>
                      <a:pPr marL="0" lvl="0" indent="0" algn="l" rtl="0">
                        <a:spcBef>
                          <a:spcPts val="0"/>
                        </a:spcBef>
                        <a:spcAft>
                          <a:spcPts val="0"/>
                        </a:spcAft>
                        <a:buNone/>
                      </a:pPr>
                      <a:r>
                        <a:rPr lang="en-US" sz="1100">
                          <a:solidFill>
                            <a:srgbClr val="FFFFFF"/>
                          </a:solidFill>
                        </a:rPr>
                        <a:t>Vulnerability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Cognitive biases, community structural weakness etc </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Vulnerability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100">
                          <a:solidFill>
                            <a:srgbClr val="FFFFFF"/>
                          </a:solidFill>
                        </a:rPr>
                        <a:t>Vulnerability</a:t>
                      </a:r>
                      <a:endParaRPr sz="1100">
                        <a:solidFill>
                          <a:srgbClr val="FFFFFF"/>
                        </a:solidFill>
                      </a:endParaRPr>
                    </a:p>
                  </a:txBody>
                  <a:tcPr marL="63500" marR="63500" marT="63500" marB="6350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000"/>
              <a:buFont typeface="Corbel"/>
              <a:buNone/>
            </a:pPr>
            <a:r>
              <a:rPr lang="en-US"/>
              <a:t>WHERE’S THE CYBER?</a:t>
            </a:r>
            <a:endParaRPr/>
          </a:p>
        </p:txBody>
      </p:sp>
      <p:grpSp>
        <p:nvGrpSpPr>
          <p:cNvPr id="256" name="Google Shape;256;p38"/>
          <p:cNvGrpSpPr/>
          <p:nvPr/>
        </p:nvGrpSpPr>
        <p:grpSpPr>
          <a:xfrm>
            <a:off x="3309928" y="740068"/>
            <a:ext cx="5572081" cy="5377801"/>
            <a:chOff x="1277928" y="20402"/>
            <a:chExt cx="5572081" cy="5377801"/>
          </a:xfrm>
        </p:grpSpPr>
        <p:sp>
          <p:nvSpPr>
            <p:cNvPr id="257" name="Google Shape;257;p38"/>
            <p:cNvSpPr/>
            <p:nvPr/>
          </p:nvSpPr>
          <p:spPr>
            <a:xfrm>
              <a:off x="3262669" y="2107281"/>
              <a:ext cx="1602600" cy="1602600"/>
            </a:xfrm>
            <a:prstGeom prst="ellipse">
              <a:avLst/>
            </a:prstGeom>
            <a:gradFill>
              <a:gsLst>
                <a:gs pos="0">
                  <a:srgbClr val="EE832B"/>
                </a:gs>
                <a:gs pos="100000">
                  <a:srgbClr val="C66805"/>
                </a:gs>
              </a:gsLst>
              <a:lin ang="5400012" scaled="0"/>
            </a:gradFill>
            <a:ln>
              <a:noFill/>
            </a:ln>
            <a:effectLst>
              <a:outerShdw blurRad="50800" dist="381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8"/>
            <p:cNvSpPr txBox="1"/>
            <p:nvPr/>
          </p:nvSpPr>
          <p:spPr>
            <a:xfrm>
              <a:off x="3497373" y="2341985"/>
              <a:ext cx="1133400" cy="1133400"/>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orbel"/>
                <a:buNone/>
              </a:pPr>
              <a:r>
                <a:rPr lang="en-US" sz="1700" b="0" i="0" u="none" strike="noStrike" cap="none">
                  <a:solidFill>
                    <a:schemeClr val="lt1"/>
                  </a:solidFill>
                  <a:latin typeface="Corbel"/>
                  <a:ea typeface="Corbel"/>
                  <a:cs typeface="Corbel"/>
                  <a:sym typeface="Corbel"/>
                </a:rPr>
                <a:t>Information Warfare</a:t>
              </a:r>
              <a:endParaRPr sz="1400" b="0" i="0" u="none" strike="noStrike" cap="none">
                <a:solidFill>
                  <a:srgbClr val="000000"/>
                </a:solidFill>
                <a:latin typeface="Arial"/>
                <a:ea typeface="Arial"/>
                <a:cs typeface="Arial"/>
                <a:sym typeface="Arial"/>
              </a:endParaRPr>
            </a:p>
          </p:txBody>
        </p:sp>
        <p:sp>
          <p:nvSpPr>
            <p:cNvPr id="259" name="Google Shape;259;p38"/>
            <p:cNvSpPr/>
            <p:nvPr/>
          </p:nvSpPr>
          <p:spPr>
            <a:xfrm rot="-5400000">
              <a:off x="3821854" y="1847480"/>
              <a:ext cx="484200" cy="35400"/>
            </a:xfrm>
            <a:custGeom>
              <a:avLst/>
              <a:gdLst/>
              <a:ahLst/>
              <a:cxnLst/>
              <a:rect l="l" t="t" r="r" b="b"/>
              <a:pathLst>
                <a:path w="120000" h="120000" extrusionOk="0">
                  <a:moveTo>
                    <a:pt x="0" y="60000"/>
                  </a:moveTo>
                  <a:lnTo>
                    <a:pt x="120000" y="60000"/>
                  </a:lnTo>
                </a:path>
              </a:pathLst>
            </a:custGeom>
            <a:noFill/>
            <a:ln w="19050" cap="rnd" cmpd="sng">
              <a:solidFill>
                <a:srgbClr val="BE640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8"/>
            <p:cNvSpPr txBox="1"/>
            <p:nvPr/>
          </p:nvSpPr>
          <p:spPr>
            <a:xfrm rot="-5400000">
              <a:off x="4051894" y="1852977"/>
              <a:ext cx="24300" cy="243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500"/>
                <a:buFont typeface="Corbel"/>
                <a:buNone/>
              </a:pPr>
              <a:endParaRPr sz="500" b="0" i="0" u="none" strike="noStrike" cap="none">
                <a:solidFill>
                  <a:schemeClr val="lt1"/>
                </a:solidFill>
                <a:latin typeface="Corbel"/>
                <a:ea typeface="Corbel"/>
                <a:cs typeface="Corbel"/>
                <a:sym typeface="Corbel"/>
              </a:endParaRPr>
            </a:p>
          </p:txBody>
        </p:sp>
        <p:sp>
          <p:nvSpPr>
            <p:cNvPr id="261" name="Google Shape;261;p38"/>
            <p:cNvSpPr/>
            <p:nvPr/>
          </p:nvSpPr>
          <p:spPr>
            <a:xfrm>
              <a:off x="3262669" y="20402"/>
              <a:ext cx="1602600" cy="1602600"/>
            </a:xfrm>
            <a:prstGeom prst="ellipse">
              <a:avLst/>
            </a:prstGeom>
            <a:gradFill>
              <a:gsLst>
                <a:gs pos="0">
                  <a:srgbClr val="EE832B"/>
                </a:gs>
                <a:gs pos="100000">
                  <a:srgbClr val="C66805"/>
                </a:gs>
              </a:gsLst>
              <a:lin ang="5400012" scaled="0"/>
            </a:gradFill>
            <a:ln>
              <a:noFill/>
            </a:ln>
            <a:effectLst>
              <a:outerShdw blurRad="50800" dist="381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38"/>
            <p:cNvSpPr txBox="1"/>
            <p:nvPr/>
          </p:nvSpPr>
          <p:spPr>
            <a:xfrm>
              <a:off x="3497373" y="255106"/>
              <a:ext cx="1133400" cy="11334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PSYOPS</a:t>
              </a:r>
              <a:endParaRPr sz="1400" b="0" i="0" u="none" strike="noStrike" cap="none">
                <a:solidFill>
                  <a:srgbClr val="000000"/>
                </a:solidFill>
                <a:latin typeface="Arial"/>
                <a:ea typeface="Arial"/>
                <a:cs typeface="Arial"/>
                <a:sym typeface="Arial"/>
              </a:endParaRPr>
            </a:p>
          </p:txBody>
        </p:sp>
        <p:sp>
          <p:nvSpPr>
            <p:cNvPr id="263" name="Google Shape;263;p38"/>
            <p:cNvSpPr/>
            <p:nvPr/>
          </p:nvSpPr>
          <p:spPr>
            <a:xfrm rot="-1080503">
              <a:off x="4814316" y="2568375"/>
              <a:ext cx="484221" cy="35671"/>
            </a:xfrm>
            <a:custGeom>
              <a:avLst/>
              <a:gdLst/>
              <a:ahLst/>
              <a:cxnLst/>
              <a:rect l="l" t="t" r="r" b="b"/>
              <a:pathLst>
                <a:path w="120000" h="120000" extrusionOk="0">
                  <a:moveTo>
                    <a:pt x="0" y="60000"/>
                  </a:moveTo>
                  <a:lnTo>
                    <a:pt x="120000" y="60000"/>
                  </a:lnTo>
                </a:path>
              </a:pathLst>
            </a:custGeom>
            <a:noFill/>
            <a:ln w="19050" cap="rnd" cmpd="sng">
              <a:solidFill>
                <a:srgbClr val="BE640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38"/>
            <p:cNvSpPr txBox="1"/>
            <p:nvPr/>
          </p:nvSpPr>
          <p:spPr>
            <a:xfrm rot="-1079240">
              <a:off x="5044272" y="2574056"/>
              <a:ext cx="24287" cy="242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500"/>
                <a:buFont typeface="Corbel"/>
                <a:buNone/>
              </a:pPr>
              <a:endParaRPr sz="500" b="0" i="0" u="none" strike="noStrike" cap="none">
                <a:solidFill>
                  <a:schemeClr val="lt1"/>
                </a:solidFill>
                <a:latin typeface="Corbel"/>
                <a:ea typeface="Corbel"/>
                <a:cs typeface="Corbel"/>
                <a:sym typeface="Corbel"/>
              </a:endParaRPr>
            </a:p>
          </p:txBody>
        </p:sp>
        <p:sp>
          <p:nvSpPr>
            <p:cNvPr id="265" name="Google Shape;265;p38"/>
            <p:cNvSpPr/>
            <p:nvPr/>
          </p:nvSpPr>
          <p:spPr>
            <a:xfrm>
              <a:off x="5247409" y="1462400"/>
              <a:ext cx="1602600" cy="1602600"/>
            </a:xfrm>
            <a:prstGeom prst="ellipse">
              <a:avLst/>
            </a:prstGeom>
            <a:gradFill>
              <a:gsLst>
                <a:gs pos="0">
                  <a:srgbClr val="EE832B"/>
                </a:gs>
                <a:gs pos="100000">
                  <a:srgbClr val="C66805"/>
                </a:gs>
              </a:gsLst>
              <a:lin ang="5400012" scaled="0"/>
            </a:gradFill>
            <a:ln>
              <a:noFill/>
            </a:ln>
            <a:effectLst>
              <a:outerShdw blurRad="50800" dist="381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8"/>
            <p:cNvSpPr txBox="1"/>
            <p:nvPr/>
          </p:nvSpPr>
          <p:spPr>
            <a:xfrm>
              <a:off x="5482113" y="1697104"/>
              <a:ext cx="1133400" cy="11334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Computer Network Operations</a:t>
              </a:r>
              <a:endParaRPr sz="1400" b="0" i="0" u="none" strike="noStrike" cap="none">
                <a:solidFill>
                  <a:srgbClr val="000000"/>
                </a:solidFill>
                <a:latin typeface="Arial"/>
                <a:ea typeface="Arial"/>
                <a:cs typeface="Arial"/>
                <a:sym typeface="Arial"/>
              </a:endParaRPr>
            </a:p>
          </p:txBody>
        </p:sp>
        <p:sp>
          <p:nvSpPr>
            <p:cNvPr id="267" name="Google Shape;267;p38"/>
            <p:cNvSpPr/>
            <p:nvPr/>
          </p:nvSpPr>
          <p:spPr>
            <a:xfrm rot="3239767">
              <a:off x="4435159" y="3735051"/>
              <a:ext cx="484315" cy="35643"/>
            </a:xfrm>
            <a:custGeom>
              <a:avLst/>
              <a:gdLst/>
              <a:ahLst/>
              <a:cxnLst/>
              <a:rect l="l" t="t" r="r" b="b"/>
              <a:pathLst>
                <a:path w="120000" h="120000" extrusionOk="0">
                  <a:moveTo>
                    <a:pt x="0" y="60000"/>
                  </a:moveTo>
                  <a:lnTo>
                    <a:pt x="120000" y="60000"/>
                  </a:lnTo>
                </a:path>
              </a:pathLst>
            </a:custGeom>
            <a:noFill/>
            <a:ln w="19050" cap="rnd" cmpd="sng">
              <a:solidFill>
                <a:srgbClr val="BE640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38"/>
            <p:cNvSpPr txBox="1"/>
            <p:nvPr/>
          </p:nvSpPr>
          <p:spPr>
            <a:xfrm rot="3247811">
              <a:off x="4665264" y="3740632"/>
              <a:ext cx="24064" cy="2406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500"/>
                <a:buFont typeface="Corbel"/>
                <a:buNone/>
              </a:pPr>
              <a:endParaRPr sz="500" b="0" i="0" u="none" strike="noStrike" cap="none">
                <a:solidFill>
                  <a:schemeClr val="lt1"/>
                </a:solidFill>
                <a:latin typeface="Corbel"/>
                <a:ea typeface="Corbel"/>
                <a:cs typeface="Corbel"/>
                <a:sym typeface="Corbel"/>
              </a:endParaRPr>
            </a:p>
          </p:txBody>
        </p:sp>
        <p:sp>
          <p:nvSpPr>
            <p:cNvPr id="269" name="Google Shape;269;p38"/>
            <p:cNvSpPr/>
            <p:nvPr/>
          </p:nvSpPr>
          <p:spPr>
            <a:xfrm>
              <a:off x="4489306" y="3795603"/>
              <a:ext cx="1602600" cy="1602600"/>
            </a:xfrm>
            <a:prstGeom prst="ellipse">
              <a:avLst/>
            </a:prstGeom>
            <a:gradFill>
              <a:gsLst>
                <a:gs pos="0">
                  <a:srgbClr val="EE832B"/>
                </a:gs>
                <a:gs pos="100000">
                  <a:srgbClr val="C66805"/>
                </a:gs>
              </a:gsLst>
              <a:lin ang="5400012" scaled="0"/>
            </a:gradFill>
            <a:ln>
              <a:noFill/>
            </a:ln>
            <a:effectLst>
              <a:outerShdw blurRad="50800" dist="381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38"/>
            <p:cNvSpPr txBox="1"/>
            <p:nvPr/>
          </p:nvSpPr>
          <p:spPr>
            <a:xfrm>
              <a:off x="4724010" y="4030307"/>
              <a:ext cx="1133400" cy="11334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Military Deception</a:t>
              </a:r>
              <a:endParaRPr sz="1400" b="0" i="0" u="none" strike="noStrike" cap="none">
                <a:solidFill>
                  <a:srgbClr val="000000"/>
                </a:solidFill>
                <a:latin typeface="Arial"/>
                <a:ea typeface="Arial"/>
                <a:cs typeface="Arial"/>
                <a:sym typeface="Arial"/>
              </a:endParaRPr>
            </a:p>
          </p:txBody>
        </p:sp>
        <p:sp>
          <p:nvSpPr>
            <p:cNvPr id="271" name="Google Shape;271;p38"/>
            <p:cNvSpPr/>
            <p:nvPr/>
          </p:nvSpPr>
          <p:spPr>
            <a:xfrm rot="7560233">
              <a:off x="3208438" y="3734912"/>
              <a:ext cx="484315" cy="35643"/>
            </a:xfrm>
            <a:custGeom>
              <a:avLst/>
              <a:gdLst/>
              <a:ahLst/>
              <a:cxnLst/>
              <a:rect l="l" t="t" r="r" b="b"/>
              <a:pathLst>
                <a:path w="120000" h="120000" extrusionOk="0">
                  <a:moveTo>
                    <a:pt x="0" y="60000"/>
                  </a:moveTo>
                  <a:lnTo>
                    <a:pt x="120000" y="60000"/>
                  </a:lnTo>
                </a:path>
              </a:pathLst>
            </a:custGeom>
            <a:noFill/>
            <a:ln w="19050" cap="rnd" cmpd="sng">
              <a:solidFill>
                <a:srgbClr val="BE640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8"/>
            <p:cNvSpPr txBox="1"/>
            <p:nvPr/>
          </p:nvSpPr>
          <p:spPr>
            <a:xfrm rot="-3247811">
              <a:off x="3438540" y="3740718"/>
              <a:ext cx="24064" cy="2406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500"/>
                <a:buFont typeface="Corbel"/>
                <a:buNone/>
              </a:pPr>
              <a:endParaRPr sz="500" b="0" i="0" u="none" strike="noStrike" cap="none">
                <a:solidFill>
                  <a:schemeClr val="lt1"/>
                </a:solidFill>
                <a:latin typeface="Corbel"/>
                <a:ea typeface="Corbel"/>
                <a:cs typeface="Corbel"/>
                <a:sym typeface="Corbel"/>
              </a:endParaRPr>
            </a:p>
          </p:txBody>
        </p:sp>
        <p:sp>
          <p:nvSpPr>
            <p:cNvPr id="273" name="Google Shape;273;p38"/>
            <p:cNvSpPr/>
            <p:nvPr/>
          </p:nvSpPr>
          <p:spPr>
            <a:xfrm>
              <a:off x="2036031" y="3795603"/>
              <a:ext cx="1602600" cy="1602600"/>
            </a:xfrm>
            <a:prstGeom prst="ellipse">
              <a:avLst/>
            </a:prstGeom>
            <a:gradFill>
              <a:gsLst>
                <a:gs pos="0">
                  <a:srgbClr val="EE832B"/>
                </a:gs>
                <a:gs pos="100000">
                  <a:srgbClr val="C66805"/>
                </a:gs>
              </a:gsLst>
              <a:lin ang="5400012" scaled="0"/>
            </a:gradFill>
            <a:ln>
              <a:noFill/>
            </a:ln>
            <a:effectLst>
              <a:outerShdw blurRad="50800" dist="381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38"/>
            <p:cNvSpPr txBox="1"/>
            <p:nvPr/>
          </p:nvSpPr>
          <p:spPr>
            <a:xfrm>
              <a:off x="2270735" y="4030307"/>
              <a:ext cx="1133400" cy="11334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Electronic Warfare</a:t>
              </a:r>
              <a:endParaRPr sz="1400" b="0" i="0" u="none" strike="noStrike" cap="none">
                <a:solidFill>
                  <a:srgbClr val="000000"/>
                </a:solidFill>
                <a:latin typeface="Arial"/>
                <a:ea typeface="Arial"/>
                <a:cs typeface="Arial"/>
                <a:sym typeface="Arial"/>
              </a:endParaRPr>
            </a:p>
          </p:txBody>
        </p:sp>
        <p:sp>
          <p:nvSpPr>
            <p:cNvPr id="275" name="Google Shape;275;p38"/>
            <p:cNvSpPr/>
            <p:nvPr/>
          </p:nvSpPr>
          <p:spPr>
            <a:xfrm rot="-9719497">
              <a:off x="2829593" y="2568230"/>
              <a:ext cx="484221" cy="35671"/>
            </a:xfrm>
            <a:custGeom>
              <a:avLst/>
              <a:gdLst/>
              <a:ahLst/>
              <a:cxnLst/>
              <a:rect l="l" t="t" r="r" b="b"/>
              <a:pathLst>
                <a:path w="120000" h="120000" extrusionOk="0">
                  <a:moveTo>
                    <a:pt x="0" y="60000"/>
                  </a:moveTo>
                  <a:lnTo>
                    <a:pt x="120000" y="60000"/>
                  </a:lnTo>
                </a:path>
              </a:pathLst>
            </a:custGeom>
            <a:noFill/>
            <a:ln w="19050" cap="rnd" cmpd="sng">
              <a:solidFill>
                <a:srgbClr val="BE640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38"/>
            <p:cNvSpPr txBox="1"/>
            <p:nvPr/>
          </p:nvSpPr>
          <p:spPr>
            <a:xfrm rot="1079240">
              <a:off x="3059514" y="2574074"/>
              <a:ext cx="24287" cy="242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500"/>
                <a:buFont typeface="Corbel"/>
                <a:buNone/>
              </a:pPr>
              <a:endParaRPr sz="500" b="0" i="0" u="none" strike="noStrike" cap="none">
                <a:solidFill>
                  <a:schemeClr val="lt1"/>
                </a:solidFill>
                <a:latin typeface="Corbel"/>
                <a:ea typeface="Corbel"/>
                <a:cs typeface="Corbel"/>
                <a:sym typeface="Corbel"/>
              </a:endParaRPr>
            </a:p>
          </p:txBody>
        </p:sp>
        <p:sp>
          <p:nvSpPr>
            <p:cNvPr id="277" name="Google Shape;277;p38"/>
            <p:cNvSpPr/>
            <p:nvPr/>
          </p:nvSpPr>
          <p:spPr>
            <a:xfrm>
              <a:off x="1277928" y="1462400"/>
              <a:ext cx="1602600" cy="1602600"/>
            </a:xfrm>
            <a:prstGeom prst="ellipse">
              <a:avLst/>
            </a:prstGeom>
            <a:gradFill>
              <a:gsLst>
                <a:gs pos="0">
                  <a:srgbClr val="EE832B"/>
                </a:gs>
                <a:gs pos="100000">
                  <a:srgbClr val="C66805"/>
                </a:gs>
              </a:gsLst>
              <a:lin ang="5400012" scaled="0"/>
            </a:gradFill>
            <a:ln>
              <a:noFill/>
            </a:ln>
            <a:effectLst>
              <a:outerShdw blurRad="50800" dist="381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8"/>
            <p:cNvSpPr txBox="1"/>
            <p:nvPr/>
          </p:nvSpPr>
          <p:spPr>
            <a:xfrm>
              <a:off x="1512632" y="1697104"/>
              <a:ext cx="1133400" cy="11334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orbel"/>
                <a:buNone/>
              </a:pPr>
              <a:r>
                <a:rPr lang="en-US" sz="1800" b="0" i="0" u="none" strike="noStrike" cap="none">
                  <a:solidFill>
                    <a:schemeClr val="lt1"/>
                  </a:solidFill>
                  <a:latin typeface="Corbel"/>
                  <a:ea typeface="Corbel"/>
                  <a:cs typeface="Corbel"/>
                  <a:sym typeface="Corbel"/>
                </a:rPr>
                <a:t>Operation Security</a:t>
              </a:r>
              <a:endParaRPr sz="1400" b="0" i="0" u="none" strike="noStrike" cap="none">
                <a:solidFill>
                  <a:srgbClr val="000000"/>
                </a:solidFill>
                <a:latin typeface="Arial"/>
                <a:ea typeface="Arial"/>
                <a:cs typeface="Arial"/>
                <a:sym typeface="Arial"/>
              </a:endParaRPr>
            </a:p>
          </p:txBody>
        </p:sp>
      </p:grpSp>
      <p:sp>
        <p:nvSpPr>
          <p:cNvPr id="279" name="Google Shape;279;p38"/>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4"/>
          <p:cNvSpPr txBox="1">
            <a:spLocks noGrp="1"/>
          </p:cNvSpPr>
          <p:nvPr>
            <p:ph type="title"/>
          </p:nvPr>
        </p:nvSpPr>
        <p:spPr>
          <a:xfrm>
            <a:off x="685801" y="609600"/>
            <a:ext cx="10840800" cy="12600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800"/>
              <a:buNone/>
            </a:pPr>
            <a:r>
              <a:rPr lang="en-US"/>
              <a:t>AMITT UPDATES AT http://misinfosec.org</a:t>
            </a:r>
            <a:endParaRPr/>
          </a:p>
        </p:txBody>
      </p:sp>
      <p:sp>
        <p:nvSpPr>
          <p:cNvPr id="629" name="Google Shape;629;p74"/>
          <p:cNvSpPr/>
          <p:nvPr/>
        </p:nvSpPr>
        <p:spPr>
          <a:xfrm>
            <a:off x="2331450" y="1805100"/>
            <a:ext cx="7529100" cy="3247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0" name="Google Shape;630;p74"/>
          <p:cNvPicPr preferRelativeResize="0"/>
          <p:nvPr/>
        </p:nvPicPr>
        <p:blipFill rotWithShape="1">
          <a:blip r:embed="rId3">
            <a:alphaModFix/>
          </a:blip>
          <a:srcRect/>
          <a:stretch/>
        </p:blipFill>
        <p:spPr>
          <a:xfrm>
            <a:off x="2671550" y="2077950"/>
            <a:ext cx="6848899" cy="27021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5"/>
          <p:cNvSpPr txBox="1">
            <a:spLocks noGrp="1"/>
          </p:cNvSpPr>
          <p:nvPr>
            <p:ph type="title"/>
          </p:nvPr>
        </p:nvSpPr>
        <p:spPr>
          <a:xfrm>
            <a:off x="685801" y="609600"/>
            <a:ext cx="10840800" cy="12600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SzPts val="1800"/>
              <a:buNone/>
            </a:pPr>
            <a:r>
              <a:rPr lang="en-US"/>
              <a:t>Misinfosec: The Way Ahead	</a:t>
            </a:r>
            <a:endParaRPr/>
          </a:p>
        </p:txBody>
      </p:sp>
      <p:sp>
        <p:nvSpPr>
          <p:cNvPr id="636" name="Google Shape;636;p75"/>
          <p:cNvSpPr txBox="1">
            <a:spLocks noGrp="1"/>
          </p:cNvSpPr>
          <p:nvPr>
            <p:ph type="body" idx="1"/>
          </p:nvPr>
        </p:nvSpPr>
        <p:spPr>
          <a:xfrm>
            <a:off x="685801" y="1869600"/>
            <a:ext cx="10840800" cy="3921600"/>
          </a:xfrm>
          <a:prstGeom prst="rect">
            <a:avLst/>
          </a:prstGeom>
          <a:noFill/>
          <a:ln>
            <a:noFill/>
          </a:ln>
        </p:spPr>
        <p:txBody>
          <a:bodyPr spcFirstLastPara="1" wrap="square" lIns="45700" tIns="45700" rIns="45700" bIns="45700" anchor="t" anchorCtr="0">
            <a:noAutofit/>
          </a:bodyPr>
          <a:lstStyle/>
          <a:p>
            <a:pPr marL="457200" lvl="0" indent="-381000" algn="l" rtl="0">
              <a:lnSpc>
                <a:spcPct val="150000"/>
              </a:lnSpc>
              <a:spcBef>
                <a:spcPts val="1000"/>
              </a:spcBef>
              <a:spcAft>
                <a:spcPts val="0"/>
              </a:spcAft>
              <a:buSzPts val="2400"/>
              <a:buChar char="•"/>
            </a:pPr>
            <a:r>
              <a:rPr lang="en-US" sz="2400"/>
              <a:t>Continue to grow the coalition of the willing</a:t>
            </a:r>
            <a:endParaRPr sz="2400"/>
          </a:p>
          <a:p>
            <a:pPr marL="457200" lvl="0" indent="-381000" algn="l" rtl="0">
              <a:lnSpc>
                <a:spcPct val="150000"/>
              </a:lnSpc>
              <a:spcBef>
                <a:spcPts val="0"/>
              </a:spcBef>
              <a:spcAft>
                <a:spcPts val="0"/>
              </a:spcAft>
              <a:buSzPts val="2400"/>
              <a:buChar char="•"/>
            </a:pPr>
            <a:r>
              <a:rPr lang="en-US" sz="2400"/>
              <a:t>Support the Cognitive Security ISAO</a:t>
            </a:r>
            <a:endParaRPr sz="2400"/>
          </a:p>
          <a:p>
            <a:pPr marL="457200" lvl="0" indent="-381000" algn="l" rtl="0">
              <a:lnSpc>
                <a:spcPct val="150000"/>
              </a:lnSpc>
              <a:spcBef>
                <a:spcPts val="0"/>
              </a:spcBef>
              <a:spcAft>
                <a:spcPts val="0"/>
              </a:spcAft>
              <a:buSzPts val="2400"/>
              <a:buChar char="•"/>
            </a:pPr>
            <a:r>
              <a:rPr lang="en-US" sz="2400"/>
              <a:t>Contribute at misinfosec.org</a:t>
            </a:r>
            <a:endParaRPr sz="2400"/>
          </a:p>
          <a:p>
            <a:pPr marL="0" lvl="0" indent="0" algn="l" rtl="0">
              <a:lnSpc>
                <a:spcPct val="100000"/>
              </a:lnSpc>
              <a:spcBef>
                <a:spcPts val="1000"/>
              </a:spcBef>
              <a:spcAft>
                <a:spcPts val="0"/>
              </a:spcAft>
              <a:buSzPts val="1800"/>
              <a:buNone/>
            </a:pPr>
            <a:endParaRPr sz="2400"/>
          </a:p>
          <a:p>
            <a:pPr marL="457200" lvl="0" indent="-381000" algn="l" rtl="0">
              <a:lnSpc>
                <a:spcPct val="150000"/>
              </a:lnSpc>
              <a:spcBef>
                <a:spcPts val="1000"/>
              </a:spcBef>
              <a:spcAft>
                <a:spcPts val="0"/>
              </a:spcAft>
              <a:buSzPts val="2400"/>
              <a:buChar char="•"/>
            </a:pPr>
            <a:r>
              <a:rPr lang="en-US" sz="2400">
                <a:solidFill>
                  <a:schemeClr val="lt1"/>
                </a:solidFill>
              </a:rPr>
              <a:t>Continue to build an alert structure (ISAC, US-CERT, Interpol, Industry, etc.) </a:t>
            </a:r>
            <a:endParaRPr sz="2400">
              <a:solidFill>
                <a:schemeClr val="lt1"/>
              </a:solidFill>
            </a:endParaRPr>
          </a:p>
          <a:p>
            <a:pPr marL="457200" lvl="0" indent="-381000" algn="l" rtl="0">
              <a:lnSpc>
                <a:spcPct val="150000"/>
              </a:lnSpc>
              <a:spcBef>
                <a:spcPts val="0"/>
              </a:spcBef>
              <a:spcAft>
                <a:spcPts val="0"/>
              </a:spcAft>
              <a:buClr>
                <a:schemeClr val="lt1"/>
              </a:buClr>
              <a:buSzPts val="2400"/>
              <a:buChar char="•"/>
            </a:pPr>
            <a:r>
              <a:rPr lang="en-US" sz="2400">
                <a:solidFill>
                  <a:schemeClr val="lt1"/>
                </a:solidFill>
              </a:rPr>
              <a:t>Continue to refine TTPs and framework</a:t>
            </a:r>
            <a:endParaRPr sz="2400">
              <a:solidFill>
                <a:schemeClr val="lt1"/>
              </a:solidFill>
            </a:endParaRPr>
          </a:p>
          <a:p>
            <a:pPr marL="457200" lvl="0" indent="-381000" algn="l" rtl="0">
              <a:lnSpc>
                <a:spcPct val="150000"/>
              </a:lnSpc>
              <a:spcBef>
                <a:spcPts val="0"/>
              </a:spcBef>
              <a:spcAft>
                <a:spcPts val="0"/>
              </a:spcAft>
              <a:buClr>
                <a:schemeClr val="lt1"/>
              </a:buClr>
              <a:buSzPts val="2400"/>
              <a:buChar char="•"/>
            </a:pPr>
            <a:r>
              <a:rPr lang="en-US" sz="2400">
                <a:solidFill>
                  <a:schemeClr val="lt1"/>
                </a:solidFill>
              </a:rPr>
              <a:t>STIX data science layer - connect to framework</a:t>
            </a:r>
            <a:endParaRPr sz="2400">
              <a:solidFill>
                <a:schemeClr val="lt1"/>
              </a:solidFill>
            </a:endParaRPr>
          </a:p>
        </p:txBody>
      </p:sp>
      <p:sp>
        <p:nvSpPr>
          <p:cNvPr id="637" name="Google Shape;637;p75"/>
          <p:cNvSpPr txBox="1">
            <a:spLocks noGrp="1"/>
          </p:cNvSpPr>
          <p:nvPr>
            <p:ph type="sldNum" idx="4294967295"/>
          </p:nvPr>
        </p:nvSpPr>
        <p:spPr>
          <a:xfrm>
            <a:off x="11526598" y="6332000"/>
            <a:ext cx="5460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41</a:t>
            </a:fld>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6"/>
          <p:cNvSpPr txBox="1">
            <a:spLocks noGrp="1"/>
          </p:cNvSpPr>
          <p:nvPr>
            <p:ph type="title"/>
          </p:nvPr>
        </p:nvSpPr>
        <p:spPr>
          <a:xfrm>
            <a:off x="685801" y="609600"/>
            <a:ext cx="10840800" cy="12600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EXPERT TRACKERS</a:t>
            </a:r>
            <a:endParaRPr/>
          </a:p>
        </p:txBody>
      </p:sp>
      <p:pic>
        <p:nvPicPr>
          <p:cNvPr id="643" name="Google Shape;643;p76" descr="NSKCoqtnyyCiWLQ0eQ7g8Jp9YPs3i_iol7xDcOYqFckHL_Ab2scgzFXayzQbC_4RQdX3N-USe0Edr1ytla5sze0MFrgmZb8rt7F8D5Oj2jEYm_JG1STwS3i67f02J6d0HyTW7IBSCzY.png"/>
          <p:cNvPicPr preferRelativeResize="0"/>
          <p:nvPr/>
        </p:nvPicPr>
        <p:blipFill rotWithShape="1">
          <a:blip r:embed="rId3">
            <a:alphaModFix/>
          </a:blip>
          <a:srcRect/>
          <a:stretch/>
        </p:blipFill>
        <p:spPr>
          <a:xfrm>
            <a:off x="1611593" y="1950837"/>
            <a:ext cx="2068659" cy="1610913"/>
          </a:xfrm>
          <a:prstGeom prst="rect">
            <a:avLst/>
          </a:prstGeom>
          <a:noFill/>
          <a:ln>
            <a:noFill/>
          </a:ln>
        </p:spPr>
      </p:pic>
      <p:pic>
        <p:nvPicPr>
          <p:cNvPr id="644" name="Google Shape;644;p76" descr="FqQXEw1pRIRMrGTgRfsfGWppDqopz3q9pLT6VZuvXfcPZ-oCcd9DyFIR2n9J6JCyZ2nYWrezs8RSCTwGQbvAyAqLXg7mKVTDi2KOXn1B0l2h54f7AxbmDeCDHHGcGg8bLOrxFfutD7s.png"/>
          <p:cNvPicPr preferRelativeResize="0"/>
          <p:nvPr/>
        </p:nvPicPr>
        <p:blipFill rotWithShape="1">
          <a:blip r:embed="rId4">
            <a:alphaModFix/>
          </a:blip>
          <a:srcRect/>
          <a:stretch/>
        </p:blipFill>
        <p:spPr>
          <a:xfrm>
            <a:off x="4846791" y="1925549"/>
            <a:ext cx="2455698" cy="1625417"/>
          </a:xfrm>
          <a:prstGeom prst="rect">
            <a:avLst/>
          </a:prstGeom>
          <a:noFill/>
          <a:ln>
            <a:noFill/>
          </a:ln>
        </p:spPr>
      </p:pic>
      <p:pic>
        <p:nvPicPr>
          <p:cNvPr id="645" name="Google Shape;645;p76" descr="nALKPv58YRjLtH8abtEakjfNMyznBbpSQyiwrPq9PIWHz7091IdaoZKeJr9_3Jx8sEk8gkcaYK7yK389dfkhCZTcxgx-nRjro4ts-O_YQ8278QP6gzTGndXl2Hrd_UaDFqp2fQJlY1k.png"/>
          <p:cNvPicPr preferRelativeResize="0"/>
          <p:nvPr/>
        </p:nvPicPr>
        <p:blipFill rotWithShape="1">
          <a:blip r:embed="rId5">
            <a:alphaModFix/>
          </a:blip>
          <a:srcRect/>
          <a:stretch/>
        </p:blipFill>
        <p:spPr>
          <a:xfrm>
            <a:off x="8415518" y="1932801"/>
            <a:ext cx="2042731" cy="1610913"/>
          </a:xfrm>
          <a:prstGeom prst="rect">
            <a:avLst/>
          </a:prstGeom>
          <a:noFill/>
          <a:ln>
            <a:noFill/>
          </a:ln>
        </p:spPr>
      </p:pic>
      <p:pic>
        <p:nvPicPr>
          <p:cNvPr id="646" name="Google Shape;646;p76" descr="p9W1njRFmVKwLEH3Ejfp23aqPe48bYV7LpFld7dP7jBDiRrmJBZC8u5X_KCUeXBpLWxWlFpCmhDJlqpnVUy20_HtQvZg8Zag1NqmRdp0lc48_2m-c4vH5KjuW1fI__qjC7mPSdZjIBI.png"/>
          <p:cNvPicPr preferRelativeResize="0"/>
          <p:nvPr/>
        </p:nvPicPr>
        <p:blipFill rotWithShape="1">
          <a:blip r:embed="rId6">
            <a:alphaModFix/>
          </a:blip>
          <a:srcRect/>
          <a:stretch/>
        </p:blipFill>
        <p:spPr>
          <a:xfrm>
            <a:off x="1923903" y="4474379"/>
            <a:ext cx="1444038" cy="1610912"/>
          </a:xfrm>
          <a:prstGeom prst="rect">
            <a:avLst/>
          </a:prstGeom>
          <a:noFill/>
          <a:ln>
            <a:noFill/>
          </a:ln>
        </p:spPr>
      </p:pic>
      <p:pic>
        <p:nvPicPr>
          <p:cNvPr id="647" name="Google Shape;647;p76" descr="pwqy4mOvoJTi1BXixXPIMHGvRrofCrf5mVduybBtJKv1wMpx0tdUt44xCyqr57dh-Q7LabeP8NBQsBEomSxyzbO_pVAmCbtmj5Ry_CrSNE7OX7gw0xYTzkRgFkRFVskuuUwh2ybIXcg.png"/>
          <p:cNvPicPr preferRelativeResize="0"/>
          <p:nvPr/>
        </p:nvPicPr>
        <p:blipFill rotWithShape="1">
          <a:blip r:embed="rId7">
            <a:alphaModFix/>
          </a:blip>
          <a:srcRect/>
          <a:stretch/>
        </p:blipFill>
        <p:spPr>
          <a:xfrm>
            <a:off x="8721114" y="4391081"/>
            <a:ext cx="1431538" cy="1741438"/>
          </a:xfrm>
          <a:prstGeom prst="rect">
            <a:avLst/>
          </a:prstGeom>
          <a:noFill/>
          <a:ln>
            <a:noFill/>
          </a:ln>
        </p:spPr>
      </p:pic>
      <p:pic>
        <p:nvPicPr>
          <p:cNvPr id="648" name="Google Shape;648;p76" descr="HSeWAJvY78AxoXuLQmTscCYpFugBn-J1IU0mp2Ee7kctLbmxZ64sVqXr81PDDV-2BT_a3EMvxwXcfdalNLhQaDzQNlRwvC6z2AKa9rv2n2pCytmur-u9ofobBFCIKqavnrZETMdNY8s.png"/>
          <p:cNvPicPr preferRelativeResize="0"/>
          <p:nvPr/>
        </p:nvPicPr>
        <p:blipFill rotWithShape="1">
          <a:blip r:embed="rId8">
            <a:alphaModFix/>
          </a:blip>
          <a:srcRect/>
          <a:stretch/>
        </p:blipFill>
        <p:spPr>
          <a:xfrm>
            <a:off x="4923761" y="4506540"/>
            <a:ext cx="2068659" cy="1510520"/>
          </a:xfrm>
          <a:prstGeom prst="rect">
            <a:avLst/>
          </a:prstGeom>
          <a:noFill/>
          <a:ln>
            <a:noFill/>
          </a:ln>
        </p:spPr>
      </p:pic>
      <p:sp>
        <p:nvSpPr>
          <p:cNvPr id="649" name="Google Shape;649;p76"/>
          <p:cNvSpPr txBox="1"/>
          <p:nvPr/>
        </p:nvSpPr>
        <p:spPr>
          <a:xfrm>
            <a:off x="1642915" y="3589211"/>
            <a:ext cx="2006100" cy="43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@katestarbird</a:t>
            </a:r>
            <a:endParaRPr sz="1400" b="0" i="0" u="none" strike="noStrike" cap="none">
              <a:solidFill>
                <a:srgbClr val="000000"/>
              </a:solidFill>
              <a:latin typeface="Arial"/>
              <a:ea typeface="Arial"/>
              <a:cs typeface="Arial"/>
              <a:sym typeface="Arial"/>
            </a:endParaRPr>
          </a:p>
        </p:txBody>
      </p:sp>
      <p:sp>
        <p:nvSpPr>
          <p:cNvPr id="650" name="Google Shape;650;p76"/>
          <p:cNvSpPr txBox="1"/>
          <p:nvPr/>
        </p:nvSpPr>
        <p:spPr>
          <a:xfrm>
            <a:off x="4895941" y="3571175"/>
            <a:ext cx="2357400" cy="43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#digitalsherlocks</a:t>
            </a:r>
            <a:endParaRPr sz="1400" b="0" i="0" u="none" strike="noStrike" cap="none">
              <a:solidFill>
                <a:srgbClr val="000000"/>
              </a:solidFill>
              <a:latin typeface="Arial"/>
              <a:ea typeface="Arial"/>
              <a:cs typeface="Arial"/>
              <a:sym typeface="Arial"/>
            </a:endParaRPr>
          </a:p>
        </p:txBody>
      </p:sp>
      <p:sp>
        <p:nvSpPr>
          <p:cNvPr id="651" name="Google Shape;651;p76"/>
          <p:cNvSpPr txBox="1"/>
          <p:nvPr/>
        </p:nvSpPr>
        <p:spPr>
          <a:xfrm>
            <a:off x="8272843" y="3571175"/>
            <a:ext cx="2328000" cy="43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@josh_emerson</a:t>
            </a:r>
            <a:endParaRPr sz="1400" b="0" i="0" u="none" strike="noStrike" cap="none">
              <a:solidFill>
                <a:srgbClr val="000000"/>
              </a:solidFill>
              <a:latin typeface="Arial"/>
              <a:ea typeface="Arial"/>
              <a:cs typeface="Arial"/>
              <a:sym typeface="Arial"/>
            </a:endParaRPr>
          </a:p>
        </p:txBody>
      </p:sp>
      <p:sp>
        <p:nvSpPr>
          <p:cNvPr id="652" name="Google Shape;652;p76"/>
          <p:cNvSpPr txBox="1"/>
          <p:nvPr/>
        </p:nvSpPr>
        <p:spPr>
          <a:xfrm>
            <a:off x="1642915" y="6132968"/>
            <a:ext cx="2090700" cy="43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@conspirator0</a:t>
            </a:r>
            <a:endParaRPr sz="1400" b="0" i="0" u="none" strike="noStrike" cap="none">
              <a:solidFill>
                <a:srgbClr val="000000"/>
              </a:solidFill>
              <a:latin typeface="Arial"/>
              <a:ea typeface="Arial"/>
              <a:cs typeface="Arial"/>
              <a:sym typeface="Arial"/>
            </a:endParaRPr>
          </a:p>
        </p:txBody>
      </p:sp>
      <p:sp>
        <p:nvSpPr>
          <p:cNvPr id="653" name="Google Shape;653;p76"/>
          <p:cNvSpPr txBox="1"/>
          <p:nvPr/>
        </p:nvSpPr>
        <p:spPr>
          <a:xfrm>
            <a:off x="8764199" y="6114933"/>
            <a:ext cx="1345500" cy="43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@r0zetta</a:t>
            </a:r>
            <a:endParaRPr sz="1400" b="0" i="0" u="none" strike="noStrike" cap="none">
              <a:solidFill>
                <a:srgbClr val="000000"/>
              </a:solidFill>
              <a:latin typeface="Arial"/>
              <a:ea typeface="Arial"/>
              <a:cs typeface="Arial"/>
              <a:sym typeface="Arial"/>
            </a:endParaRPr>
          </a:p>
        </p:txBody>
      </p:sp>
      <p:sp>
        <p:nvSpPr>
          <p:cNvPr id="654" name="Google Shape;654;p76"/>
          <p:cNvSpPr txBox="1"/>
          <p:nvPr/>
        </p:nvSpPr>
        <p:spPr>
          <a:xfrm>
            <a:off x="5131083" y="6114933"/>
            <a:ext cx="1633500" cy="437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@fs0c131y</a:t>
            </a:r>
            <a:endParaRPr sz="1400" b="0" i="0" u="none" strike="noStrike" cap="none">
              <a:solidFill>
                <a:srgbClr val="000000"/>
              </a:solidFill>
              <a:latin typeface="Arial"/>
              <a:ea typeface="Arial"/>
              <a:cs typeface="Arial"/>
              <a:sym typeface="Arial"/>
            </a:endParaRPr>
          </a:p>
        </p:txBody>
      </p:sp>
      <p:sp>
        <p:nvSpPr>
          <p:cNvPr id="655" name="Google Shape;655;p76"/>
          <p:cNvSpPr txBox="1">
            <a:spLocks noGrp="1"/>
          </p:cNvSpPr>
          <p:nvPr>
            <p:ph type="sldNum" idx="4294967295"/>
          </p:nvPr>
        </p:nvSpPr>
        <p:spPr>
          <a:xfrm>
            <a:off x="10807750" y="6202475"/>
            <a:ext cx="1315200" cy="4926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77"/>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000"/>
              <a:buFont typeface="Corbel"/>
              <a:buNone/>
            </a:pPr>
            <a:r>
              <a:rPr lang="en-US"/>
              <a:t>REFERENCES</a:t>
            </a:r>
            <a:endParaRPr/>
          </a:p>
        </p:txBody>
      </p:sp>
      <p:sp>
        <p:nvSpPr>
          <p:cNvPr id="661" name="Google Shape;661;p77"/>
          <p:cNvSpPr txBox="1">
            <a:spLocks noGrp="1"/>
          </p:cNvSpPr>
          <p:nvPr>
            <p:ph type="body" idx="1"/>
          </p:nvPr>
        </p:nvSpPr>
        <p:spPr>
          <a:xfrm>
            <a:off x="685801" y="1869601"/>
            <a:ext cx="10840800" cy="3921600"/>
          </a:xfrm>
          <a:prstGeom prst="rect">
            <a:avLst/>
          </a:prstGeom>
          <a:noFill/>
          <a:ln>
            <a:noFill/>
          </a:ln>
        </p:spPr>
        <p:txBody>
          <a:bodyPr spcFirstLastPara="1" wrap="square" lIns="91425" tIns="45700" rIns="91425" bIns="45700" anchor="t" anchorCtr="0">
            <a:noAutofit/>
          </a:bodyPr>
          <a:lstStyle/>
          <a:p>
            <a:pPr marL="285750" lvl="0" indent="-285750" algn="l" rtl="0">
              <a:lnSpc>
                <a:spcPct val="80000"/>
              </a:lnSpc>
              <a:spcBef>
                <a:spcPts val="0"/>
              </a:spcBef>
              <a:spcAft>
                <a:spcPts val="0"/>
              </a:spcAft>
              <a:buSzPts val="1530"/>
              <a:buChar char="•"/>
            </a:pPr>
            <a:r>
              <a:rPr lang="en-US" sz="1530"/>
              <a:t>A Room With a View. "Lord Haw Haw - Germany Calling." 04 May 2016. </a:t>
            </a:r>
            <a:r>
              <a:rPr lang="en-US" sz="1530" i="1"/>
              <a:t>YouTube.</a:t>
            </a:r>
            <a:r>
              <a:rPr lang="en-US" sz="1530"/>
              <a:t> 10 December 2018. &lt;https://www.youtube.com/watch?v=yI3IjZ5Ut9g&gt;.</a:t>
            </a:r>
            <a:endParaRPr/>
          </a:p>
          <a:p>
            <a:pPr marL="285750" lvl="0" indent="-285750" algn="l" rtl="0">
              <a:lnSpc>
                <a:spcPct val="80000"/>
              </a:lnSpc>
              <a:spcBef>
                <a:spcPts val="1000"/>
              </a:spcBef>
              <a:spcAft>
                <a:spcPts val="0"/>
              </a:spcAft>
              <a:buSzPts val="1530"/>
              <a:buChar char="•"/>
            </a:pPr>
            <a:r>
              <a:rPr lang="en-US" sz="1530"/>
              <a:t>Boucher, Tim. "Adversarial Social Media Tactics." 10 August 2018. </a:t>
            </a:r>
            <a:r>
              <a:rPr lang="en-US" sz="1530" i="1"/>
              <a:t>Medium.</a:t>
            </a:r>
            <a:r>
              <a:rPr lang="en-US" sz="1530"/>
              <a:t> 26 December 2018. &lt;https://medium.com/@timboucher/adversarial-social-media-tactics-e8e9857fede4 &gt;.</a:t>
            </a:r>
            <a:endParaRPr/>
          </a:p>
          <a:p>
            <a:pPr marL="285750" lvl="0" indent="-285750" algn="l" rtl="0">
              <a:lnSpc>
                <a:spcPct val="80000"/>
              </a:lnSpc>
              <a:spcBef>
                <a:spcPts val="1000"/>
              </a:spcBef>
              <a:spcAft>
                <a:spcPts val="0"/>
              </a:spcAft>
              <a:buSzPts val="1530"/>
              <a:buChar char="•"/>
            </a:pPr>
            <a:r>
              <a:rPr lang="en-US" sz="1530"/>
              <a:t>Bruce, Schneier. "Information Attacks Against Democracy." 21 November 2018. </a:t>
            </a:r>
            <a:r>
              <a:rPr lang="en-US" sz="1530" i="1"/>
              <a:t>Schneier on Security.</a:t>
            </a:r>
            <a:r>
              <a:rPr lang="en-US" sz="1530"/>
              <a:t> 15 January 2019. &lt;https://www.schneier.com/blog/archives/2018/11/information_att.html?fbclid=IwAR3l6zYAWUmzdkPwWbX6Kl-mbKPRG2gS25E5sSch_5celRUHfEaNTGerIRU&gt;.</a:t>
            </a:r>
            <a:endParaRPr/>
          </a:p>
          <a:p>
            <a:pPr marL="285750" lvl="0" indent="-285750" algn="l" rtl="0">
              <a:lnSpc>
                <a:spcPct val="80000"/>
              </a:lnSpc>
              <a:spcBef>
                <a:spcPts val="1000"/>
              </a:spcBef>
              <a:spcAft>
                <a:spcPts val="0"/>
              </a:spcAft>
              <a:buSzPts val="1530"/>
              <a:buChar char="•"/>
            </a:pPr>
            <a:r>
              <a:rPr lang="en-US" sz="1530"/>
              <a:t>Buzzfeed Video. "You Won't Believe What Obama Says in This Video." 17 April 2018. </a:t>
            </a:r>
            <a:r>
              <a:rPr lang="en-US" sz="1530" i="1"/>
              <a:t>YouTube.</a:t>
            </a:r>
            <a:r>
              <a:rPr lang="en-US" sz="1530"/>
              <a:t> 04 December 2018. &lt;https://youtu.be/cQ54GDm1eL0 &gt;.</a:t>
            </a:r>
            <a:endParaRPr/>
          </a:p>
          <a:p>
            <a:pPr marL="285750" lvl="0" indent="-285750" algn="l" rtl="0">
              <a:lnSpc>
                <a:spcPct val="80000"/>
              </a:lnSpc>
              <a:spcBef>
                <a:spcPts val="1000"/>
              </a:spcBef>
              <a:spcAft>
                <a:spcPts val="0"/>
              </a:spcAft>
              <a:buSzPts val="1530"/>
              <a:buChar char="•"/>
            </a:pPr>
            <a:r>
              <a:rPr lang="en-US" sz="1530"/>
              <a:t>Visual Capitalist. </a:t>
            </a:r>
            <a:r>
              <a:rPr lang="en-US" sz="1530" i="1"/>
              <a:t>Visual Capitalist</a:t>
            </a:r>
            <a:r>
              <a:rPr lang="en-US" sz="1530"/>
              <a:t>. 14 May 2018. 25 January 2019. &lt;https://www.visualcapitalist.com/wp-content/uploads/2018/05/internet-minute-share2.jpg &gt;.</a:t>
            </a:r>
            <a:endParaRPr/>
          </a:p>
          <a:p>
            <a:pPr marL="285750" lvl="0" indent="-285750" algn="l" rtl="0">
              <a:lnSpc>
                <a:spcPct val="80000"/>
              </a:lnSpc>
              <a:spcBef>
                <a:spcPts val="1000"/>
              </a:spcBef>
              <a:spcAft>
                <a:spcPts val="0"/>
              </a:spcAft>
              <a:buSzPts val="1530"/>
              <a:buChar char="•"/>
            </a:pPr>
            <a:r>
              <a:rPr lang="en-US" sz="1530"/>
              <a:t>Wahrheitsbewegung . "Obama erklärt in kürze die Neue Welt Ordnung 2016 ^^." 26 May 2014. </a:t>
            </a:r>
            <a:r>
              <a:rPr lang="en-US" sz="1530" i="1"/>
              <a:t>YouTube.</a:t>
            </a:r>
            <a:r>
              <a:rPr lang="en-US" sz="1530"/>
              <a:t> 04 December 2018. &lt;https://www.youtube.com/watch?v=YfRtbIQ1kTw&amp;feature=youtu.be&gt;.</a:t>
            </a:r>
            <a:endParaRPr/>
          </a:p>
          <a:p>
            <a:pPr marL="285750" lvl="0" indent="-285750" algn="l" rtl="0">
              <a:lnSpc>
                <a:spcPct val="80000"/>
              </a:lnSpc>
              <a:spcBef>
                <a:spcPts val="1000"/>
              </a:spcBef>
              <a:spcAft>
                <a:spcPts val="0"/>
              </a:spcAft>
              <a:buSzPts val="1530"/>
              <a:buChar char="•"/>
            </a:pPr>
            <a:r>
              <a:rPr lang="en-US" sz="1530"/>
              <a:t>Zou, XinyI and Zafarani, Reza. "Fake News: A Survey of Research, Detection Methods, and Opportunities." 2 December 2018. </a:t>
            </a:r>
            <a:r>
              <a:rPr lang="en-US" sz="1530" i="1"/>
              <a:t>Cornell arXiv.</a:t>
            </a:r>
            <a:r>
              <a:rPr lang="en-US" sz="1530"/>
              <a:t> Document. 20 January 2019. &lt;https://arxiv.org/pdf/1812.00315.pdf&gt;.</a:t>
            </a:r>
            <a:endParaRPr/>
          </a:p>
          <a:p>
            <a:pPr marL="285750" lvl="0" indent="-188595" algn="l" rtl="0">
              <a:lnSpc>
                <a:spcPct val="80000"/>
              </a:lnSpc>
              <a:spcBef>
                <a:spcPts val="1000"/>
              </a:spcBef>
              <a:spcAft>
                <a:spcPts val="0"/>
              </a:spcAft>
              <a:buSzPts val="1530"/>
              <a:buNone/>
            </a:pPr>
            <a:endParaRPr sz="153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8"/>
          <p:cNvSpPr txBox="1">
            <a:spLocks noGrp="1"/>
          </p:cNvSpPr>
          <p:nvPr>
            <p:ph type="title"/>
          </p:nvPr>
        </p:nvSpPr>
        <p:spPr>
          <a:xfrm>
            <a:off x="685800" y="609599"/>
            <a:ext cx="10840916" cy="1260002"/>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3000"/>
              <a:buFont typeface="Arial"/>
              <a:buNone/>
            </a:pPr>
            <a:r>
              <a:rPr lang="en-US" sz="3000" b="0" i="0" u="none" strike="noStrike" cap="none">
                <a:solidFill>
                  <a:srgbClr val="FFFFFF"/>
                </a:solidFill>
                <a:latin typeface="Arial"/>
                <a:ea typeface="Arial"/>
                <a:cs typeface="Arial"/>
                <a:sym typeface="Arial"/>
              </a:rPr>
              <a:t>THANK YOU</a:t>
            </a:r>
            <a:endParaRPr/>
          </a:p>
        </p:txBody>
      </p:sp>
      <p:sp>
        <p:nvSpPr>
          <p:cNvPr id="667" name="Google Shape;667;p78"/>
          <p:cNvSpPr txBox="1">
            <a:spLocks noGrp="1"/>
          </p:cNvSpPr>
          <p:nvPr>
            <p:ph type="body" idx="1"/>
          </p:nvPr>
        </p:nvSpPr>
        <p:spPr>
          <a:xfrm>
            <a:off x="685863" y="1468200"/>
            <a:ext cx="10840800" cy="3921600"/>
          </a:xfrm>
          <a:prstGeom prst="rect">
            <a:avLst/>
          </a:prstGeom>
          <a:noFill/>
          <a:ln>
            <a:noFill/>
          </a:ln>
        </p:spPr>
        <p:txBody>
          <a:bodyPr spcFirstLastPara="1" wrap="square" lIns="45700" tIns="45700" rIns="45700" bIns="45700" anchor="t" anchorCtr="0">
            <a:noAutofit/>
          </a:bodyPr>
          <a:lstStyle/>
          <a:p>
            <a:pPr marL="260032" lvl="0" indent="-156019" algn="l" rtl="0">
              <a:lnSpc>
                <a:spcPct val="100000"/>
              </a:lnSpc>
              <a:spcBef>
                <a:spcPts val="0"/>
              </a:spcBef>
              <a:spcAft>
                <a:spcPts val="0"/>
              </a:spcAft>
              <a:buSzPts val="1638"/>
              <a:buNone/>
            </a:pPr>
            <a:endParaRPr sz="1637"/>
          </a:p>
          <a:p>
            <a:pPr marL="0" lvl="0" indent="0" algn="ctr" rtl="0">
              <a:lnSpc>
                <a:spcPct val="100000"/>
              </a:lnSpc>
              <a:spcBef>
                <a:spcPts val="900"/>
              </a:spcBef>
              <a:spcAft>
                <a:spcPts val="0"/>
              </a:spcAft>
              <a:buSzPts val="1637"/>
              <a:buNone/>
            </a:pPr>
            <a:r>
              <a:rPr lang="en-US" sz="2400"/>
              <a:t>Sara “SJ” Terp</a:t>
            </a:r>
            <a:endParaRPr sz="2400"/>
          </a:p>
          <a:p>
            <a:pPr marL="0" lvl="0" indent="0" algn="ctr" rtl="0">
              <a:lnSpc>
                <a:spcPct val="100000"/>
              </a:lnSpc>
              <a:spcBef>
                <a:spcPts val="900"/>
              </a:spcBef>
              <a:spcAft>
                <a:spcPts val="0"/>
              </a:spcAft>
              <a:buSzPts val="1637"/>
              <a:buNone/>
            </a:pPr>
            <a:r>
              <a:rPr lang="en-US" sz="1637"/>
              <a:t>Bodacea Light Industries</a:t>
            </a:r>
            <a:endParaRPr/>
          </a:p>
          <a:p>
            <a:pPr marL="0" lvl="0" indent="0" algn="ctr" rtl="0">
              <a:lnSpc>
                <a:spcPct val="100000"/>
              </a:lnSpc>
              <a:spcBef>
                <a:spcPts val="900"/>
              </a:spcBef>
              <a:spcAft>
                <a:spcPts val="0"/>
              </a:spcAft>
              <a:buSzPts val="1600"/>
              <a:buNone/>
            </a:pPr>
            <a:r>
              <a:rPr lang="en-US" u="sng">
                <a:solidFill>
                  <a:schemeClr val="hlink"/>
                </a:solidFill>
                <a:hlinkClick r:id="rId3"/>
              </a:rPr>
              <a:t>sarajterp@gmail.com</a:t>
            </a:r>
            <a:endParaRPr>
              <a:solidFill>
                <a:srgbClr val="FFFFFF"/>
              </a:solidFill>
            </a:endParaRPr>
          </a:p>
          <a:p>
            <a:pPr marL="0" lvl="0" indent="0" algn="ctr" rtl="0">
              <a:lnSpc>
                <a:spcPct val="100000"/>
              </a:lnSpc>
              <a:spcBef>
                <a:spcPts val="900"/>
              </a:spcBef>
              <a:spcAft>
                <a:spcPts val="0"/>
              </a:spcAft>
              <a:buSzPts val="1637"/>
              <a:buNone/>
            </a:pPr>
            <a:r>
              <a:rPr lang="en-US" sz="1637"/>
              <a:t>@bodaceacat</a:t>
            </a:r>
            <a:endParaRPr/>
          </a:p>
          <a:p>
            <a:pPr marL="0" lvl="0" indent="0" algn="ctr" rtl="0">
              <a:lnSpc>
                <a:spcPct val="100000"/>
              </a:lnSpc>
              <a:spcBef>
                <a:spcPts val="900"/>
              </a:spcBef>
              <a:spcAft>
                <a:spcPts val="0"/>
              </a:spcAft>
              <a:buSzPts val="1638"/>
              <a:buNone/>
            </a:pPr>
            <a:endParaRPr sz="1637"/>
          </a:p>
          <a:p>
            <a:pPr marL="0" lvl="0" indent="0" algn="ctr" rtl="0">
              <a:lnSpc>
                <a:spcPct val="100000"/>
              </a:lnSpc>
              <a:spcBef>
                <a:spcPts val="900"/>
              </a:spcBef>
              <a:spcAft>
                <a:spcPts val="0"/>
              </a:spcAft>
              <a:buSzPts val="1638"/>
              <a:buNone/>
            </a:pPr>
            <a:endParaRPr sz="1637"/>
          </a:p>
          <a:p>
            <a:pPr marL="0" lvl="0" indent="0" algn="ctr" rtl="0">
              <a:lnSpc>
                <a:spcPct val="100000"/>
              </a:lnSpc>
              <a:spcBef>
                <a:spcPts val="900"/>
              </a:spcBef>
              <a:spcAft>
                <a:spcPts val="0"/>
              </a:spcAft>
              <a:buSzPts val="1637"/>
              <a:buNone/>
            </a:pPr>
            <a:r>
              <a:rPr lang="en-US" sz="2400"/>
              <a:t>CDR Pablo C. Breuer</a:t>
            </a:r>
            <a:endParaRPr sz="2400"/>
          </a:p>
          <a:p>
            <a:pPr marL="0" lvl="0" indent="0" algn="ctr" rtl="0">
              <a:lnSpc>
                <a:spcPct val="100000"/>
              </a:lnSpc>
              <a:spcBef>
                <a:spcPts val="900"/>
              </a:spcBef>
              <a:spcAft>
                <a:spcPts val="0"/>
              </a:spcAft>
              <a:buSzPts val="1637"/>
              <a:buNone/>
            </a:pPr>
            <a:r>
              <a:rPr lang="en-US" sz="1637"/>
              <a:t>U.S. Special Operations Command / SOFWERX</a:t>
            </a:r>
            <a:endParaRPr/>
          </a:p>
          <a:p>
            <a:pPr marL="0" lvl="0" indent="0" algn="ctr" rtl="0">
              <a:lnSpc>
                <a:spcPct val="100000"/>
              </a:lnSpc>
              <a:spcBef>
                <a:spcPts val="900"/>
              </a:spcBef>
              <a:spcAft>
                <a:spcPts val="0"/>
              </a:spcAft>
              <a:buSzPts val="1600"/>
              <a:buNone/>
            </a:pPr>
            <a:r>
              <a:rPr lang="en-US" u="sng">
                <a:solidFill>
                  <a:schemeClr val="hlink"/>
                </a:solidFill>
                <a:hlinkClick r:id="rId4"/>
              </a:rPr>
              <a:t>Pablo.Breuer@sofwerx.org</a:t>
            </a:r>
            <a:endParaRPr>
              <a:solidFill>
                <a:srgbClr val="FFFFFF"/>
              </a:solidFill>
            </a:endParaRPr>
          </a:p>
          <a:p>
            <a:pPr marL="0" lvl="0" indent="0" algn="ctr" rtl="0">
              <a:lnSpc>
                <a:spcPct val="100000"/>
              </a:lnSpc>
              <a:spcBef>
                <a:spcPts val="900"/>
              </a:spcBef>
              <a:spcAft>
                <a:spcPts val="0"/>
              </a:spcAft>
              <a:buSzPts val="1600"/>
              <a:buNone/>
            </a:pPr>
            <a:r>
              <a:rPr lang="en-US"/>
              <a:t>@Ngree_H0bit</a:t>
            </a:r>
            <a:endParaRPr/>
          </a:p>
        </p:txBody>
      </p:sp>
      <p:sp>
        <p:nvSpPr>
          <p:cNvPr id="668" name="Google Shape;668;p78"/>
          <p:cNvSpPr txBox="1">
            <a:spLocks noGrp="1"/>
          </p:cNvSpPr>
          <p:nvPr>
            <p:ph type="sldNum" idx="4294967295"/>
          </p:nvPr>
        </p:nvSpPr>
        <p:spPr>
          <a:xfrm>
            <a:off x="11526672" y="6332000"/>
            <a:ext cx="545700" cy="389700"/>
          </a:xfrm>
          <a:prstGeom prst="rect">
            <a:avLst/>
          </a:prstGeom>
          <a:noFill/>
          <a:ln>
            <a:noFill/>
          </a:ln>
        </p:spPr>
        <p:txBody>
          <a:bodyPr spcFirstLastPara="1" wrap="square" lIns="45700" tIns="45700" rIns="45700" bIns="45700" anchor="ctr" anchorCtr="0">
            <a:noAutofit/>
          </a:bodyPr>
          <a:lstStyle/>
          <a:p>
            <a:pPr marL="0" lvl="0" indent="0" algn="r" rtl="0">
              <a:lnSpc>
                <a:spcPct val="100000"/>
              </a:lnSpc>
              <a:spcBef>
                <a:spcPts val="0"/>
              </a:spcBef>
              <a:spcAft>
                <a:spcPts val="0"/>
              </a:spcAft>
              <a:buClr>
                <a:srgbClr val="FFFFFF"/>
              </a:buClr>
              <a:buSzPts val="1000"/>
              <a:buFont typeface="Arial"/>
              <a:buNone/>
            </a:pPr>
            <a:fld id="{00000000-1234-1234-1234-123412341234}" type="slidenum">
              <a:rPr lang="en-US"/>
              <a:t>44</a:t>
            </a:f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title"/>
          </p:nvPr>
        </p:nvSpPr>
        <p:spPr>
          <a:xfrm>
            <a:off x="685801" y="609599"/>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000"/>
              <a:buFont typeface="Corbel"/>
              <a:buNone/>
            </a:pPr>
            <a:r>
              <a:rPr lang="en-US"/>
              <a:t>MOST CYBERSPACE OPERATIONS ARE BASED ON INFLUENCE</a:t>
            </a:r>
            <a:endParaRPr/>
          </a:p>
        </p:txBody>
      </p:sp>
      <p:sp>
        <p:nvSpPr>
          <p:cNvPr id="286" name="Google Shape;286;p39"/>
          <p:cNvSpPr>
            <a:spLocks noGrp="1"/>
          </p:cNvSpPr>
          <p:nvPr>
            <p:ph type="body" idx="2"/>
          </p:nvPr>
        </p:nvSpPr>
        <p:spPr>
          <a:xfrm>
            <a:off x="685800" y="1869362"/>
            <a:ext cx="5202000" cy="3916800"/>
          </a:xfrm>
          <a:prstGeom prst="roundRect">
            <a:avLst>
              <a:gd name="adj" fmla="val 2496"/>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Force and adversary to make a decision  or take an action based on:</a:t>
            </a:r>
            <a:endParaRPr/>
          </a:p>
          <a:p>
            <a:pPr marL="285750" lvl="0" indent="-285750" algn="l" rtl="0">
              <a:lnSpc>
                <a:spcPct val="100000"/>
              </a:lnSpc>
              <a:spcBef>
                <a:spcPts val="1000"/>
              </a:spcBef>
              <a:spcAft>
                <a:spcPts val="0"/>
              </a:spcAft>
              <a:buSzPts val="1800"/>
              <a:buChar char="•"/>
            </a:pPr>
            <a:r>
              <a:rPr lang="en-US"/>
              <a:t>Information I hide</a:t>
            </a:r>
            <a:endParaRPr/>
          </a:p>
          <a:p>
            <a:pPr marL="285750" lvl="0" indent="-285750" algn="l" rtl="0">
              <a:lnSpc>
                <a:spcPct val="100000"/>
              </a:lnSpc>
              <a:spcBef>
                <a:spcPts val="1000"/>
              </a:spcBef>
              <a:spcAft>
                <a:spcPts val="0"/>
              </a:spcAft>
              <a:buSzPts val="1800"/>
              <a:buChar char="•"/>
            </a:pPr>
            <a:r>
              <a:rPr lang="en-US"/>
              <a:t>Information I give</a:t>
            </a:r>
            <a:endParaRPr/>
          </a:p>
          <a:p>
            <a:pPr marL="285750" lvl="0" indent="-285750" algn="l" rtl="0">
              <a:lnSpc>
                <a:spcPct val="100000"/>
              </a:lnSpc>
              <a:spcBef>
                <a:spcPts val="1000"/>
              </a:spcBef>
              <a:spcAft>
                <a:spcPts val="0"/>
              </a:spcAft>
              <a:buSzPts val="1800"/>
              <a:buChar char="•"/>
            </a:pPr>
            <a:r>
              <a:rPr lang="en-US"/>
              <a:t>Information I change</a:t>
            </a:r>
            <a:endParaRPr/>
          </a:p>
          <a:p>
            <a:pPr marL="285750" lvl="0" indent="-285750" algn="l" rtl="0">
              <a:lnSpc>
                <a:spcPct val="100000"/>
              </a:lnSpc>
              <a:spcBef>
                <a:spcPts val="1000"/>
              </a:spcBef>
              <a:spcAft>
                <a:spcPts val="0"/>
              </a:spcAft>
              <a:buSzPts val="1800"/>
              <a:buChar char="•"/>
            </a:pPr>
            <a:r>
              <a:rPr lang="en-US"/>
              <a:t>Information I deny/degrade</a:t>
            </a:r>
            <a:endParaRPr/>
          </a:p>
          <a:p>
            <a:pPr marL="285750" lvl="0" indent="-285750" algn="l" rtl="0">
              <a:lnSpc>
                <a:spcPct val="100000"/>
              </a:lnSpc>
              <a:spcBef>
                <a:spcPts val="1000"/>
              </a:spcBef>
              <a:spcAft>
                <a:spcPts val="0"/>
              </a:spcAft>
              <a:buSzPts val="1800"/>
              <a:buChar char="•"/>
            </a:pPr>
            <a:r>
              <a:rPr lang="en-US"/>
              <a:t>Information I destroy</a:t>
            </a:r>
            <a:endParaRPr/>
          </a:p>
          <a:p>
            <a:pPr marL="0" lvl="0" indent="0" algn="l" rtl="0">
              <a:lnSpc>
                <a:spcPct val="100000"/>
              </a:lnSpc>
              <a:spcBef>
                <a:spcPts val="1000"/>
              </a:spcBef>
              <a:spcAft>
                <a:spcPts val="0"/>
              </a:spcAft>
              <a:buSzPts val="1800"/>
              <a:buNone/>
            </a:pPr>
            <a:r>
              <a:rPr lang="en-US"/>
              <a:t>Enable my decisions based upon knowing yours</a:t>
            </a:r>
            <a:endParaRPr/>
          </a:p>
          <a:p>
            <a:pPr marL="742950" lvl="1" indent="-184150" algn="l" rtl="0">
              <a:lnSpc>
                <a:spcPct val="100000"/>
              </a:lnSpc>
              <a:spcBef>
                <a:spcPts val="1000"/>
              </a:spcBef>
              <a:spcAft>
                <a:spcPts val="0"/>
              </a:spcAft>
              <a:buSzPts val="1600"/>
              <a:buNone/>
            </a:pPr>
            <a:endParaRPr/>
          </a:p>
        </p:txBody>
      </p:sp>
      <p:pic>
        <p:nvPicPr>
          <p:cNvPr id="287" name="Google Shape;287;p39" descr="Image result for nothing beyond our reach"/>
          <p:cNvPicPr preferRelativeResize="0">
            <a:picLocks noGrp="1"/>
          </p:cNvPicPr>
          <p:nvPr>
            <p:ph type="body" idx="4"/>
          </p:nvPr>
        </p:nvPicPr>
        <p:blipFill rotWithShape="1">
          <a:blip r:embed="rId3">
            <a:alphaModFix/>
          </a:blip>
          <a:srcRect/>
          <a:stretch/>
        </p:blipFill>
        <p:spPr>
          <a:xfrm>
            <a:off x="6735805" y="1869362"/>
            <a:ext cx="4068900" cy="3916800"/>
          </a:xfrm>
          <a:prstGeom prst="rect">
            <a:avLst/>
          </a:prstGeom>
          <a:noFill/>
          <a:ln w="28575" cap="flat" cmpd="sng">
            <a:solidFill>
              <a:srgbClr val="0D2C3E"/>
            </a:solidFill>
            <a:prstDash val="solid"/>
            <a:round/>
            <a:headEnd type="none" w="sm" len="sm"/>
            <a:tailEnd type="none" w="sm" len="sm"/>
          </a:ln>
          <a:effectLst>
            <a:outerShdw blurRad="63500" sx="102000" sy="102000" algn="ctr" rotWithShape="0">
              <a:srgbClr val="000000">
                <a:alpha val="40000"/>
              </a:srgbClr>
            </a:outerShdw>
          </a:effectLst>
        </p:spPr>
      </p:pic>
      <p:sp>
        <p:nvSpPr>
          <p:cNvPr id="288" name="Google Shape;288;p39"/>
          <p:cNvSpPr txBox="1"/>
          <p:nvPr/>
        </p:nvSpPr>
        <p:spPr>
          <a:xfrm>
            <a:off x="122150" y="5594200"/>
            <a:ext cx="9336000" cy="108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900"/>
              </a:spcBef>
              <a:spcAft>
                <a:spcPts val="0"/>
              </a:spcAft>
              <a:buClr>
                <a:srgbClr val="000000"/>
              </a:buClr>
              <a:buSzPts val="1800"/>
              <a:buFont typeface="Arial"/>
              <a:buNone/>
            </a:pPr>
            <a:r>
              <a:rPr lang="en-US" sz="1800" b="0" i="1" u="none" strike="noStrike" cap="none">
                <a:solidFill>
                  <a:schemeClr val="lt1"/>
                </a:solidFill>
                <a:latin typeface="Arial"/>
                <a:ea typeface="Arial"/>
                <a:cs typeface="Arial"/>
                <a:sym typeface="Arial"/>
              </a:rPr>
              <a:t>“Operations to convey selected information and indicators to audiences to influence their emotions, motives, and objectives reasoning, and ultimately the behavior of governments, organizations, groups, and individuals”</a:t>
            </a:r>
            <a:endParaRPr sz="1800" b="0" i="0" u="none" strike="noStrike" cap="none">
              <a:solidFill>
                <a:srgbClr val="000000"/>
              </a:solidFill>
              <a:latin typeface="Arial"/>
              <a:ea typeface="Arial"/>
              <a:cs typeface="Arial"/>
              <a:sym typeface="Arial"/>
            </a:endParaRPr>
          </a:p>
        </p:txBody>
      </p:sp>
      <p:sp>
        <p:nvSpPr>
          <p:cNvPr id="289" name="Google Shape;289;p39"/>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0"/>
          <p:cNvSpPr txBox="1">
            <a:spLocks noGrp="1"/>
          </p:cNvSpPr>
          <p:nvPr>
            <p:ph type="title"/>
          </p:nvPr>
        </p:nvSpPr>
        <p:spPr>
          <a:xfrm>
            <a:off x="6295869" y="228600"/>
            <a:ext cx="5621400" cy="6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000"/>
              <a:buFont typeface="Corbel"/>
              <a:buNone/>
            </a:pPr>
            <a:r>
              <a:rPr lang="en-US" sz="3000"/>
              <a:t>WESTPHALIAN SOVEREIGNTY</a:t>
            </a:r>
            <a:endParaRPr/>
          </a:p>
        </p:txBody>
      </p:sp>
      <p:pic>
        <p:nvPicPr>
          <p:cNvPr id="296" name="Google Shape;296;p40"/>
          <p:cNvPicPr preferRelativeResize="0">
            <a:picLocks noGrp="1"/>
          </p:cNvPicPr>
          <p:nvPr>
            <p:ph type="pic" idx="2"/>
          </p:nvPr>
        </p:nvPicPr>
        <p:blipFill rotWithShape="1">
          <a:blip r:embed="rId3">
            <a:alphaModFix/>
          </a:blip>
          <a:srcRect/>
          <a:stretch/>
        </p:blipFill>
        <p:spPr>
          <a:xfrm>
            <a:off x="1004342" y="717029"/>
            <a:ext cx="4419600" cy="5237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297" name="Google Shape;297;p40"/>
          <p:cNvSpPr txBox="1">
            <a:spLocks noGrp="1"/>
          </p:cNvSpPr>
          <p:nvPr>
            <p:ph type="body" idx="1"/>
          </p:nvPr>
        </p:nvSpPr>
        <p:spPr>
          <a:xfrm>
            <a:off x="6650636" y="1583150"/>
            <a:ext cx="4673700" cy="3505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800"/>
              <a:buFont typeface="Corbel"/>
              <a:buNone/>
            </a:pPr>
            <a:r>
              <a:rPr lang="en-US"/>
              <a:t>Each nation has sovereignty over its own territory and domestic affairs</a:t>
            </a:r>
            <a:endParaRPr/>
          </a:p>
          <a:p>
            <a:pPr marL="0" marR="0" lvl="0" indent="0" algn="l" rtl="0">
              <a:lnSpc>
                <a:spcPct val="100000"/>
              </a:lnSpc>
              <a:spcBef>
                <a:spcPts val="1360"/>
              </a:spcBef>
              <a:spcAft>
                <a:spcPts val="0"/>
              </a:spcAft>
              <a:buSzPts val="1800"/>
              <a:buFont typeface="Corbel"/>
              <a:buNone/>
            </a:pPr>
            <a:endParaRPr/>
          </a:p>
          <a:p>
            <a:pPr marL="0" marR="0" lvl="0" indent="0" algn="l" rtl="0">
              <a:lnSpc>
                <a:spcPct val="100000"/>
              </a:lnSpc>
              <a:spcBef>
                <a:spcPts val="1360"/>
              </a:spcBef>
              <a:spcAft>
                <a:spcPts val="0"/>
              </a:spcAft>
              <a:buSzPts val="1800"/>
              <a:buFont typeface="Corbel"/>
              <a:buNone/>
            </a:pPr>
            <a:r>
              <a:rPr lang="en-US"/>
              <a:t>Principal of non-interference in another country’s domestic affairs</a:t>
            </a:r>
            <a:endParaRPr/>
          </a:p>
          <a:p>
            <a:pPr marL="0" marR="0" lvl="0" indent="0" algn="l" rtl="0">
              <a:lnSpc>
                <a:spcPct val="100000"/>
              </a:lnSpc>
              <a:spcBef>
                <a:spcPts val="1360"/>
              </a:spcBef>
              <a:spcAft>
                <a:spcPts val="0"/>
              </a:spcAft>
              <a:buSzPts val="1800"/>
              <a:buFont typeface="Corbel"/>
              <a:buNone/>
            </a:pPr>
            <a:endParaRPr/>
          </a:p>
          <a:p>
            <a:pPr marL="0" marR="0" lvl="0" indent="0" algn="l" rtl="0">
              <a:lnSpc>
                <a:spcPct val="100000"/>
              </a:lnSpc>
              <a:spcBef>
                <a:spcPts val="1360"/>
              </a:spcBef>
              <a:spcAft>
                <a:spcPts val="0"/>
              </a:spcAft>
              <a:buSzPts val="1800"/>
              <a:buFont typeface="Corbel"/>
              <a:buNone/>
            </a:pPr>
            <a:r>
              <a:rPr lang="en-US"/>
              <a:t>Each state is equal under international law</a:t>
            </a:r>
            <a:endParaRPr/>
          </a:p>
        </p:txBody>
      </p:sp>
      <p:sp>
        <p:nvSpPr>
          <p:cNvPr id="298" name="Google Shape;298;p40"/>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sz="1000">
              <a:solidFill>
                <a:schemeClr val="lt1"/>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a:spLocks noGrp="1"/>
          </p:cNvSpPr>
          <p:nvPr>
            <p:ph type="title"/>
          </p:nvPr>
        </p:nvSpPr>
        <p:spPr>
          <a:xfrm>
            <a:off x="1972600" y="327575"/>
            <a:ext cx="8558100" cy="987600"/>
          </a:xfrm>
          <a:prstGeom prst="rect">
            <a:avLst/>
          </a:prstGeom>
          <a:noFill/>
          <a:ln>
            <a:noFill/>
          </a:ln>
        </p:spPr>
        <p:txBody>
          <a:bodyPr spcFirstLastPara="1" wrap="square" lIns="91425" tIns="45700" rIns="91425" bIns="0" anchor="b" anchorCtr="0">
            <a:noAutofit/>
          </a:bodyPr>
          <a:lstStyle/>
          <a:p>
            <a:pPr marL="0" lvl="0" indent="0" algn="l" rtl="0">
              <a:lnSpc>
                <a:spcPct val="100000"/>
              </a:lnSpc>
              <a:spcBef>
                <a:spcPts val="0"/>
              </a:spcBef>
              <a:spcAft>
                <a:spcPts val="0"/>
              </a:spcAft>
              <a:buClr>
                <a:schemeClr val="lt1"/>
              </a:buClr>
              <a:buSzPts val="3600"/>
              <a:buFont typeface="Corbel"/>
              <a:buNone/>
            </a:pPr>
            <a:r>
              <a:rPr lang="en-US"/>
              <a:t>NATIONAL INSTRUMENTS OF INFLUENCE</a:t>
            </a:r>
            <a:endParaRPr/>
          </a:p>
        </p:txBody>
      </p:sp>
      <p:sp>
        <p:nvSpPr>
          <p:cNvPr id="305" name="Google Shape;305;p41"/>
          <p:cNvSpPr txBox="1">
            <a:spLocks noGrp="1"/>
          </p:cNvSpPr>
          <p:nvPr>
            <p:ph type="body" idx="1"/>
          </p:nvPr>
        </p:nvSpPr>
        <p:spPr>
          <a:xfrm>
            <a:off x="3429000" y="5105400"/>
            <a:ext cx="7772400" cy="838200"/>
          </a:xfrm>
          <a:prstGeom prst="rect">
            <a:avLst/>
          </a:prstGeom>
          <a:noFill/>
          <a:ln>
            <a:noFill/>
          </a:ln>
        </p:spPr>
        <p:txBody>
          <a:bodyPr spcFirstLastPara="1" wrap="square" lIns="91425" tIns="0" rIns="91425" bIns="45700" anchor="ctr" anchorCtr="0">
            <a:noAutofit/>
          </a:bodyPr>
          <a:lstStyle/>
          <a:p>
            <a:pPr marL="285750" lvl="0" indent="-285750" algn="l" rtl="0">
              <a:lnSpc>
                <a:spcPct val="100000"/>
              </a:lnSpc>
              <a:spcBef>
                <a:spcPts val="0"/>
              </a:spcBef>
              <a:spcAft>
                <a:spcPts val="0"/>
              </a:spcAft>
              <a:buSzPts val="2400"/>
              <a:buFont typeface="Corbel"/>
              <a:buNone/>
            </a:pPr>
            <a:r>
              <a:rPr lang="en-US" sz="2400"/>
              <a:t>…and how to influence other nation-states.</a:t>
            </a:r>
            <a:endParaRPr/>
          </a:p>
        </p:txBody>
      </p:sp>
      <p:pic>
        <p:nvPicPr>
          <p:cNvPr id="306" name="Google Shape;306;p41"/>
          <p:cNvPicPr preferRelativeResize="0">
            <a:picLocks noGrp="1"/>
          </p:cNvPicPr>
          <p:nvPr>
            <p:ph type="pic" idx="2"/>
          </p:nvPr>
        </p:nvPicPr>
        <p:blipFill rotWithShape="1">
          <a:blip r:embed="rId3">
            <a:alphaModFix/>
          </a:blip>
          <a:srcRect/>
          <a:stretch/>
        </p:blipFill>
        <p:spPr>
          <a:xfrm>
            <a:off x="1676401" y="2357907"/>
            <a:ext cx="1919700" cy="19197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pic>
        <p:nvPicPr>
          <p:cNvPr id="307" name="Google Shape;307;p41"/>
          <p:cNvPicPr preferRelativeResize="0">
            <a:picLocks noGrp="1"/>
          </p:cNvPicPr>
          <p:nvPr>
            <p:ph type="pic" idx="3"/>
          </p:nvPr>
        </p:nvPicPr>
        <p:blipFill rotWithShape="1">
          <a:blip r:embed="rId4">
            <a:alphaModFix/>
          </a:blip>
          <a:srcRect/>
          <a:stretch/>
        </p:blipFill>
        <p:spPr>
          <a:xfrm>
            <a:off x="3987801" y="2357907"/>
            <a:ext cx="1919700" cy="19197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pic>
        <p:nvPicPr>
          <p:cNvPr id="308" name="Google Shape;308;p41"/>
          <p:cNvPicPr preferRelativeResize="0">
            <a:picLocks noGrp="1"/>
          </p:cNvPicPr>
          <p:nvPr>
            <p:ph type="pic" idx="4"/>
          </p:nvPr>
        </p:nvPicPr>
        <p:blipFill rotWithShape="1">
          <a:blip r:embed="rId5">
            <a:alphaModFix/>
          </a:blip>
          <a:srcRect/>
          <a:stretch/>
        </p:blipFill>
        <p:spPr>
          <a:xfrm>
            <a:off x="6299201" y="2357907"/>
            <a:ext cx="1919700" cy="19197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pic>
        <p:nvPicPr>
          <p:cNvPr id="309" name="Google Shape;309;p41"/>
          <p:cNvPicPr preferRelativeResize="0"/>
          <p:nvPr/>
        </p:nvPicPr>
        <p:blipFill rotWithShape="1">
          <a:blip r:embed="rId6">
            <a:alphaModFix/>
          </a:blip>
          <a:srcRect/>
          <a:stretch/>
        </p:blipFill>
        <p:spPr>
          <a:xfrm>
            <a:off x="8610600" y="2357907"/>
            <a:ext cx="1920240" cy="191963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10" name="Google Shape;310;p41"/>
          <p:cNvSpPr txBox="1"/>
          <p:nvPr/>
        </p:nvSpPr>
        <p:spPr>
          <a:xfrm>
            <a:off x="1693603" y="4453546"/>
            <a:ext cx="1902300" cy="423300"/>
          </a:xfrm>
          <a:prstGeom prst="rect">
            <a:avLst/>
          </a:prstGeom>
          <a:noFill/>
          <a:ln>
            <a:noFill/>
          </a:ln>
        </p:spPr>
        <p:txBody>
          <a:bodyPr spcFirstLastPara="1" wrap="square" lIns="91425" tIns="0" rIns="91425" bIns="45700" anchor="t" anchorCtr="0">
            <a:noAutofit/>
          </a:bodyPr>
          <a:lstStyle/>
          <a:p>
            <a:pPr marL="342900" marR="0" lvl="0" indent="-342900" algn="ctr"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D</a:t>
            </a:r>
            <a:r>
              <a:rPr lang="en-US" sz="1800" b="0" i="0" u="none" strike="noStrike" cap="none">
                <a:solidFill>
                  <a:schemeClr val="lt1"/>
                </a:solidFill>
                <a:latin typeface="Corbel"/>
                <a:ea typeface="Corbel"/>
                <a:cs typeface="Corbel"/>
                <a:sym typeface="Corbel"/>
              </a:rPr>
              <a:t>iplomatic</a:t>
            </a:r>
            <a:endParaRPr sz="1400" b="0" i="0" u="none" strike="noStrike" cap="none">
              <a:solidFill>
                <a:srgbClr val="000000"/>
              </a:solidFill>
              <a:latin typeface="Arial"/>
              <a:ea typeface="Arial"/>
              <a:cs typeface="Arial"/>
              <a:sym typeface="Arial"/>
            </a:endParaRPr>
          </a:p>
        </p:txBody>
      </p:sp>
      <p:sp>
        <p:nvSpPr>
          <p:cNvPr id="311" name="Google Shape;311;p41"/>
          <p:cNvSpPr txBox="1"/>
          <p:nvPr/>
        </p:nvSpPr>
        <p:spPr>
          <a:xfrm>
            <a:off x="3960932" y="4453546"/>
            <a:ext cx="1902300" cy="423300"/>
          </a:xfrm>
          <a:prstGeom prst="rect">
            <a:avLst/>
          </a:prstGeom>
          <a:noFill/>
          <a:ln>
            <a:noFill/>
          </a:ln>
        </p:spPr>
        <p:txBody>
          <a:bodyPr spcFirstLastPara="1" wrap="square" lIns="91425" tIns="0" rIns="91425" bIns="45700" anchor="t" anchorCtr="0">
            <a:noAutofit/>
          </a:bodyPr>
          <a:lstStyle/>
          <a:p>
            <a:pPr marL="342900" marR="0" lvl="0" indent="-342900" algn="ctr"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I</a:t>
            </a:r>
            <a:r>
              <a:rPr lang="en-US" sz="1800" b="0" i="0" u="none" strike="noStrike" cap="none">
                <a:solidFill>
                  <a:schemeClr val="lt1"/>
                </a:solidFill>
                <a:latin typeface="Corbel"/>
                <a:ea typeface="Corbel"/>
                <a:cs typeface="Corbel"/>
                <a:sym typeface="Corbel"/>
              </a:rPr>
              <a:t>nformational</a:t>
            </a:r>
            <a:endParaRPr sz="1400" b="0" i="0" u="none" strike="noStrike" cap="none">
              <a:solidFill>
                <a:srgbClr val="000000"/>
              </a:solidFill>
              <a:latin typeface="Arial"/>
              <a:ea typeface="Arial"/>
              <a:cs typeface="Arial"/>
              <a:sym typeface="Arial"/>
            </a:endParaRPr>
          </a:p>
        </p:txBody>
      </p:sp>
      <p:sp>
        <p:nvSpPr>
          <p:cNvPr id="312" name="Google Shape;312;p41"/>
          <p:cNvSpPr txBox="1"/>
          <p:nvPr/>
        </p:nvSpPr>
        <p:spPr>
          <a:xfrm>
            <a:off x="6162871" y="4453546"/>
            <a:ext cx="1902300" cy="423300"/>
          </a:xfrm>
          <a:prstGeom prst="rect">
            <a:avLst/>
          </a:prstGeom>
          <a:noFill/>
          <a:ln>
            <a:noFill/>
          </a:ln>
        </p:spPr>
        <p:txBody>
          <a:bodyPr spcFirstLastPara="1" wrap="square" lIns="91425" tIns="0" rIns="91425" bIns="45700" anchor="t" anchorCtr="0">
            <a:noAutofit/>
          </a:bodyPr>
          <a:lstStyle/>
          <a:p>
            <a:pPr marL="342900" marR="0" lvl="0" indent="-342900" algn="ctr"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M</a:t>
            </a:r>
            <a:r>
              <a:rPr lang="en-US" sz="1800" b="0" i="0" u="none" strike="noStrike" cap="none">
                <a:solidFill>
                  <a:schemeClr val="lt1"/>
                </a:solidFill>
                <a:latin typeface="Corbel"/>
                <a:ea typeface="Corbel"/>
                <a:cs typeface="Corbel"/>
                <a:sym typeface="Corbel"/>
              </a:rPr>
              <a:t>ilitary</a:t>
            </a:r>
            <a:endParaRPr sz="1400" b="0" i="0" u="none" strike="noStrike" cap="none">
              <a:solidFill>
                <a:srgbClr val="000000"/>
              </a:solidFill>
              <a:latin typeface="Arial"/>
              <a:ea typeface="Arial"/>
              <a:cs typeface="Arial"/>
              <a:sym typeface="Arial"/>
            </a:endParaRPr>
          </a:p>
        </p:txBody>
      </p:sp>
      <p:sp>
        <p:nvSpPr>
          <p:cNvPr id="313" name="Google Shape;313;p41"/>
          <p:cNvSpPr txBox="1"/>
          <p:nvPr/>
        </p:nvSpPr>
        <p:spPr>
          <a:xfrm>
            <a:off x="8628410" y="4453546"/>
            <a:ext cx="1902300" cy="423300"/>
          </a:xfrm>
          <a:prstGeom prst="rect">
            <a:avLst/>
          </a:prstGeom>
          <a:noFill/>
          <a:ln>
            <a:noFill/>
          </a:ln>
        </p:spPr>
        <p:txBody>
          <a:bodyPr spcFirstLastPara="1" wrap="square" lIns="91425" tIns="0" rIns="91425" bIns="45700" anchor="t" anchorCtr="0">
            <a:noAutofit/>
          </a:bodyPr>
          <a:lstStyle/>
          <a:p>
            <a:pPr marL="342900" marR="0" lvl="0" indent="-342900" algn="ctr"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E</a:t>
            </a:r>
            <a:r>
              <a:rPr lang="en-US" sz="1800" b="0" i="0" u="none" strike="noStrike" cap="none">
                <a:solidFill>
                  <a:schemeClr val="lt1"/>
                </a:solidFill>
                <a:latin typeface="Corbel"/>
                <a:ea typeface="Corbel"/>
                <a:cs typeface="Corbel"/>
                <a:sym typeface="Corbel"/>
              </a:rPr>
              <a:t>conomic</a:t>
            </a:r>
            <a:endParaRPr sz="1400" b="0" i="0" u="none" strike="noStrike" cap="none">
              <a:solidFill>
                <a:srgbClr val="000000"/>
              </a:solidFill>
              <a:latin typeface="Arial"/>
              <a:ea typeface="Arial"/>
              <a:cs typeface="Arial"/>
              <a:sym typeface="Arial"/>
            </a:endParaRPr>
          </a:p>
        </p:txBody>
      </p:sp>
      <p:sp>
        <p:nvSpPr>
          <p:cNvPr id="314" name="Google Shape;314;p41"/>
          <p:cNvSpPr txBox="1"/>
          <p:nvPr/>
        </p:nvSpPr>
        <p:spPr>
          <a:xfrm>
            <a:off x="2447544" y="1649222"/>
            <a:ext cx="7772400" cy="838200"/>
          </a:xfrm>
          <a:prstGeom prst="rect">
            <a:avLst/>
          </a:prstGeom>
          <a:noFill/>
          <a:ln>
            <a:noFill/>
          </a:ln>
        </p:spPr>
        <p:txBody>
          <a:bodyPr spcFirstLastPara="1" wrap="square" lIns="91425" tIns="0" rIns="91425" bIns="45700" anchor="t" anchorCtr="0">
            <a:noAutofit/>
          </a:bodyPr>
          <a:lstStyle/>
          <a:p>
            <a:pPr marL="342900" marR="0" lvl="0" indent="-342900" algn="l" rtl="0">
              <a:lnSpc>
                <a:spcPct val="100000"/>
              </a:lnSpc>
              <a:spcBef>
                <a:spcPts val="0"/>
              </a:spcBef>
              <a:spcAft>
                <a:spcPts val="0"/>
              </a:spcAft>
              <a:buClr>
                <a:schemeClr val="lt1"/>
              </a:buClr>
              <a:buSzPts val="2400"/>
              <a:buFont typeface="Corbel"/>
              <a:buNone/>
            </a:pPr>
            <a:r>
              <a:rPr lang="en-US" sz="2400" b="0" i="0" u="none" strike="noStrike" cap="none">
                <a:solidFill>
                  <a:schemeClr val="lt1"/>
                </a:solidFill>
                <a:latin typeface="Corbel"/>
                <a:ea typeface="Corbel"/>
                <a:cs typeface="Corbel"/>
                <a:sym typeface="Corbel"/>
              </a:rPr>
              <a:t>Resources available in pursuit of national objectives…</a:t>
            </a:r>
            <a:endParaRPr sz="1400" b="0" i="0" u="none" strike="noStrike" cap="none">
              <a:solidFill>
                <a:srgbClr val="000000"/>
              </a:solidFill>
              <a:latin typeface="Arial"/>
              <a:ea typeface="Arial"/>
              <a:cs typeface="Arial"/>
              <a:sym typeface="Arial"/>
            </a:endParaRPr>
          </a:p>
        </p:txBody>
      </p:sp>
      <p:sp>
        <p:nvSpPr>
          <p:cNvPr id="315" name="Google Shape;315;p41"/>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sz="1000">
              <a:solidFill>
                <a:schemeClr val="lt1"/>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txBox="1">
            <a:spLocks noGrp="1"/>
          </p:cNvSpPr>
          <p:nvPr>
            <p:ph type="title"/>
          </p:nvPr>
        </p:nvSpPr>
        <p:spPr>
          <a:xfrm>
            <a:off x="1972600" y="327575"/>
            <a:ext cx="8558100" cy="987600"/>
          </a:xfrm>
          <a:prstGeom prst="rect">
            <a:avLst/>
          </a:prstGeom>
          <a:noFill/>
          <a:ln>
            <a:noFill/>
          </a:ln>
        </p:spPr>
        <p:txBody>
          <a:bodyPr spcFirstLastPara="1" wrap="square" lIns="91425" tIns="45700" rIns="91425" bIns="0" anchor="b" anchorCtr="0">
            <a:noAutofit/>
          </a:bodyPr>
          <a:lstStyle/>
          <a:p>
            <a:pPr marL="0" lvl="0" indent="0" algn="l" rtl="0">
              <a:lnSpc>
                <a:spcPct val="100000"/>
              </a:lnSpc>
              <a:spcBef>
                <a:spcPts val="0"/>
              </a:spcBef>
              <a:spcAft>
                <a:spcPts val="0"/>
              </a:spcAft>
              <a:buClr>
                <a:schemeClr val="lt1"/>
              </a:buClr>
              <a:buSzPts val="3600"/>
              <a:buFont typeface="Corbel"/>
              <a:buNone/>
            </a:pPr>
            <a:r>
              <a:rPr lang="en-US"/>
              <a:t>BUSINESS INSTRUMENTS OF INFLUENCE</a:t>
            </a:r>
            <a:endParaRPr/>
          </a:p>
        </p:txBody>
      </p:sp>
      <p:pic>
        <p:nvPicPr>
          <p:cNvPr id="322" name="Google Shape;322;p42"/>
          <p:cNvPicPr preferRelativeResize="0">
            <a:picLocks noGrp="1"/>
          </p:cNvPicPr>
          <p:nvPr>
            <p:ph type="pic" idx="2"/>
          </p:nvPr>
        </p:nvPicPr>
        <p:blipFill rotWithShape="1">
          <a:blip r:embed="rId3">
            <a:alphaModFix/>
          </a:blip>
          <a:srcRect/>
          <a:stretch/>
        </p:blipFill>
        <p:spPr>
          <a:xfrm>
            <a:off x="1676401" y="2361037"/>
            <a:ext cx="1919700" cy="19197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pic>
        <p:nvPicPr>
          <p:cNvPr id="323" name="Google Shape;323;p42"/>
          <p:cNvPicPr preferRelativeResize="0">
            <a:picLocks noGrp="1"/>
          </p:cNvPicPr>
          <p:nvPr>
            <p:ph type="pic" idx="3"/>
          </p:nvPr>
        </p:nvPicPr>
        <p:blipFill rotWithShape="1">
          <a:blip r:embed="rId4">
            <a:alphaModFix/>
          </a:blip>
          <a:srcRect/>
          <a:stretch/>
        </p:blipFill>
        <p:spPr>
          <a:xfrm>
            <a:off x="3933651" y="2361037"/>
            <a:ext cx="1919700" cy="19197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pic>
        <p:nvPicPr>
          <p:cNvPr id="324" name="Google Shape;324;p42"/>
          <p:cNvPicPr preferRelativeResize="0"/>
          <p:nvPr/>
        </p:nvPicPr>
        <p:blipFill rotWithShape="1">
          <a:blip r:embed="rId5">
            <a:alphaModFix/>
          </a:blip>
          <a:srcRect/>
          <a:stretch/>
        </p:blipFill>
        <p:spPr>
          <a:xfrm>
            <a:off x="8610600" y="2361071"/>
            <a:ext cx="1920240" cy="191963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411"/>
              </a:srgbClr>
            </a:outerShdw>
          </a:effectLst>
        </p:spPr>
      </p:pic>
      <p:sp>
        <p:nvSpPr>
          <p:cNvPr id="325" name="Google Shape;325;p42"/>
          <p:cNvSpPr txBox="1"/>
          <p:nvPr/>
        </p:nvSpPr>
        <p:spPr>
          <a:xfrm>
            <a:off x="1693600" y="4453556"/>
            <a:ext cx="1902300" cy="987600"/>
          </a:xfrm>
          <a:prstGeom prst="rect">
            <a:avLst/>
          </a:prstGeom>
          <a:noFill/>
          <a:ln>
            <a:noFill/>
          </a:ln>
        </p:spPr>
        <p:txBody>
          <a:bodyPr spcFirstLastPara="1" wrap="square" lIns="91425" tIns="0" rIns="91425" bIns="45700" anchor="t" anchorCtr="0">
            <a:noAutofit/>
          </a:bodyPr>
          <a:lstStyle/>
          <a:p>
            <a:pPr marL="342900" marR="0" lvl="0" indent="-342900" algn="l"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Business Deals &amp; Strategic Partnerships</a:t>
            </a:r>
            <a:endParaRPr sz="1400" b="0" i="0" u="none" strike="noStrike" cap="none">
              <a:solidFill>
                <a:srgbClr val="000000"/>
              </a:solidFill>
              <a:latin typeface="Arial"/>
              <a:ea typeface="Arial"/>
              <a:cs typeface="Arial"/>
              <a:sym typeface="Arial"/>
            </a:endParaRPr>
          </a:p>
        </p:txBody>
      </p:sp>
      <p:sp>
        <p:nvSpPr>
          <p:cNvPr id="326" name="Google Shape;326;p42"/>
          <p:cNvSpPr txBox="1"/>
          <p:nvPr/>
        </p:nvSpPr>
        <p:spPr>
          <a:xfrm>
            <a:off x="4005203" y="4453546"/>
            <a:ext cx="1902300" cy="423300"/>
          </a:xfrm>
          <a:prstGeom prst="rect">
            <a:avLst/>
          </a:prstGeom>
          <a:noFill/>
          <a:ln>
            <a:noFill/>
          </a:ln>
        </p:spPr>
        <p:txBody>
          <a:bodyPr spcFirstLastPara="1" wrap="square" lIns="91425" tIns="0" rIns="91425" bIns="45700" anchor="t" anchorCtr="0">
            <a:noAutofit/>
          </a:bodyPr>
          <a:lstStyle/>
          <a:p>
            <a:pPr marL="342900" marR="0" lvl="0" indent="-342900" algn="ctr"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PR and Advertising</a:t>
            </a:r>
            <a:endParaRPr sz="1400" b="0" i="0" u="none" strike="noStrike" cap="none">
              <a:solidFill>
                <a:srgbClr val="000000"/>
              </a:solidFill>
              <a:latin typeface="Arial"/>
              <a:ea typeface="Arial"/>
              <a:cs typeface="Arial"/>
              <a:sym typeface="Arial"/>
            </a:endParaRPr>
          </a:p>
        </p:txBody>
      </p:sp>
      <p:sp>
        <p:nvSpPr>
          <p:cNvPr id="327" name="Google Shape;327;p42"/>
          <p:cNvSpPr txBox="1"/>
          <p:nvPr/>
        </p:nvSpPr>
        <p:spPr>
          <a:xfrm>
            <a:off x="6316807" y="4453546"/>
            <a:ext cx="1902300" cy="423300"/>
          </a:xfrm>
          <a:prstGeom prst="rect">
            <a:avLst/>
          </a:prstGeom>
          <a:noFill/>
          <a:ln>
            <a:noFill/>
          </a:ln>
        </p:spPr>
        <p:txBody>
          <a:bodyPr spcFirstLastPara="1" wrap="square" lIns="91425" tIns="0" rIns="91425" bIns="45700" anchor="t" anchorCtr="0">
            <a:noAutofit/>
          </a:bodyPr>
          <a:lstStyle/>
          <a:p>
            <a:pPr marL="342900" marR="0" lvl="0" indent="-342900" algn="ctr"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Mergers and Acquisitions</a:t>
            </a:r>
            <a:endParaRPr sz="1400" b="0" i="0" u="none" strike="noStrike" cap="none">
              <a:solidFill>
                <a:srgbClr val="000000"/>
              </a:solidFill>
              <a:latin typeface="Arial"/>
              <a:ea typeface="Arial"/>
              <a:cs typeface="Arial"/>
              <a:sym typeface="Arial"/>
            </a:endParaRPr>
          </a:p>
        </p:txBody>
      </p:sp>
      <p:sp>
        <p:nvSpPr>
          <p:cNvPr id="328" name="Google Shape;328;p42"/>
          <p:cNvSpPr txBox="1"/>
          <p:nvPr/>
        </p:nvSpPr>
        <p:spPr>
          <a:xfrm>
            <a:off x="8628410" y="4453546"/>
            <a:ext cx="1902300" cy="423300"/>
          </a:xfrm>
          <a:prstGeom prst="rect">
            <a:avLst/>
          </a:prstGeom>
          <a:noFill/>
          <a:ln>
            <a:noFill/>
          </a:ln>
        </p:spPr>
        <p:txBody>
          <a:bodyPr spcFirstLastPara="1" wrap="square" lIns="91425" tIns="0" rIns="91425" bIns="45700" anchor="t" anchorCtr="0">
            <a:noAutofit/>
          </a:bodyPr>
          <a:lstStyle/>
          <a:p>
            <a:pPr marL="342900" marR="0" lvl="0" indent="-342900" algn="ctr" rtl="0">
              <a:lnSpc>
                <a:spcPct val="100000"/>
              </a:lnSpc>
              <a:spcBef>
                <a:spcPts val="0"/>
              </a:spcBef>
              <a:spcAft>
                <a:spcPts val="0"/>
              </a:spcAft>
              <a:buClr>
                <a:schemeClr val="lt1"/>
              </a:buClr>
              <a:buSzPts val="1800"/>
              <a:buFont typeface="Corbel"/>
              <a:buNone/>
            </a:pPr>
            <a:r>
              <a:rPr lang="en-US" sz="1800" b="1" i="0" u="none" strike="noStrike" cap="none">
                <a:solidFill>
                  <a:schemeClr val="lt1"/>
                </a:solidFill>
                <a:latin typeface="Corbel"/>
                <a:ea typeface="Corbel"/>
                <a:cs typeface="Corbel"/>
                <a:sym typeface="Corbel"/>
              </a:rPr>
              <a:t>R&amp;D and Capital Investments</a:t>
            </a:r>
            <a:endParaRPr sz="1400" b="0" i="0" u="none" strike="noStrike" cap="none">
              <a:solidFill>
                <a:srgbClr val="000000"/>
              </a:solidFill>
              <a:latin typeface="Arial"/>
              <a:ea typeface="Arial"/>
              <a:cs typeface="Arial"/>
              <a:sym typeface="Arial"/>
            </a:endParaRPr>
          </a:p>
        </p:txBody>
      </p:sp>
      <p:sp>
        <p:nvSpPr>
          <p:cNvPr id="329" name="Google Shape;329;p42"/>
          <p:cNvSpPr txBox="1"/>
          <p:nvPr/>
        </p:nvSpPr>
        <p:spPr>
          <a:xfrm>
            <a:off x="2447544" y="1649222"/>
            <a:ext cx="7772400" cy="838200"/>
          </a:xfrm>
          <a:prstGeom prst="rect">
            <a:avLst/>
          </a:prstGeom>
          <a:noFill/>
          <a:ln>
            <a:noFill/>
          </a:ln>
        </p:spPr>
        <p:txBody>
          <a:bodyPr spcFirstLastPara="1" wrap="square" lIns="91425" tIns="0" rIns="91425" bIns="45700" anchor="t" anchorCtr="0">
            <a:noAutofit/>
          </a:bodyPr>
          <a:lstStyle/>
          <a:p>
            <a:pPr marL="342900" marR="0" lvl="0" indent="-342900" algn="l" rtl="0">
              <a:lnSpc>
                <a:spcPct val="100000"/>
              </a:lnSpc>
              <a:spcBef>
                <a:spcPts val="0"/>
              </a:spcBef>
              <a:spcAft>
                <a:spcPts val="0"/>
              </a:spcAft>
              <a:buClr>
                <a:schemeClr val="lt1"/>
              </a:buClr>
              <a:buSzPts val="2400"/>
              <a:buFont typeface="Corbel"/>
              <a:buNone/>
            </a:pPr>
            <a:endParaRPr sz="1400" b="0" i="0" u="none" strike="noStrike" cap="none">
              <a:solidFill>
                <a:srgbClr val="000000"/>
              </a:solidFill>
              <a:latin typeface="Arial"/>
              <a:ea typeface="Arial"/>
              <a:cs typeface="Arial"/>
              <a:sym typeface="Arial"/>
            </a:endParaRPr>
          </a:p>
        </p:txBody>
      </p:sp>
      <p:sp>
        <p:nvSpPr>
          <p:cNvPr id="330" name="Google Shape;330;p42"/>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sz="1000">
              <a:solidFill>
                <a:schemeClr val="lt1"/>
              </a:solidFill>
            </a:endParaRPr>
          </a:p>
        </p:txBody>
      </p:sp>
      <p:pic>
        <p:nvPicPr>
          <p:cNvPr id="331" name="Google Shape;331;p42"/>
          <p:cNvPicPr preferRelativeResize="0"/>
          <p:nvPr/>
        </p:nvPicPr>
        <p:blipFill rotWithShape="1">
          <a:blip r:embed="rId6">
            <a:alphaModFix/>
          </a:blip>
          <a:srcRect/>
          <a:stretch/>
        </p:blipFill>
        <p:spPr>
          <a:xfrm>
            <a:off x="6190901" y="2300325"/>
            <a:ext cx="2082150" cy="2041125"/>
          </a:xfrm>
          <a:prstGeom prst="rect">
            <a:avLst/>
          </a:prstGeom>
          <a:noFill/>
          <a:ln>
            <a:noFill/>
          </a:ln>
        </p:spPr>
      </p:pic>
      <p:sp>
        <p:nvSpPr>
          <p:cNvPr id="332" name="Google Shape;332;p42"/>
          <p:cNvSpPr txBox="1"/>
          <p:nvPr/>
        </p:nvSpPr>
        <p:spPr>
          <a:xfrm>
            <a:off x="2447544" y="1649222"/>
            <a:ext cx="7772400" cy="838200"/>
          </a:xfrm>
          <a:prstGeom prst="rect">
            <a:avLst/>
          </a:prstGeom>
          <a:noFill/>
          <a:ln>
            <a:noFill/>
          </a:ln>
        </p:spPr>
        <p:txBody>
          <a:bodyPr spcFirstLastPara="1" wrap="square" lIns="91425" tIns="0" rIns="91425" bIns="45700" anchor="t" anchorCtr="0">
            <a:noAutofit/>
          </a:bodyPr>
          <a:lstStyle/>
          <a:p>
            <a:pPr marL="342900" marR="0" lvl="0" indent="-342900" algn="l" rtl="0">
              <a:lnSpc>
                <a:spcPct val="100000"/>
              </a:lnSpc>
              <a:spcBef>
                <a:spcPts val="0"/>
              </a:spcBef>
              <a:spcAft>
                <a:spcPts val="0"/>
              </a:spcAft>
              <a:buClr>
                <a:schemeClr val="lt1"/>
              </a:buClr>
              <a:buSzPts val="2400"/>
              <a:buFont typeface="Corbel"/>
              <a:buNone/>
            </a:pPr>
            <a:r>
              <a:rPr lang="en-US" sz="2400" b="0" i="0" u="none" strike="noStrike" cap="none">
                <a:solidFill>
                  <a:schemeClr val="lt1"/>
                </a:solidFill>
                <a:latin typeface="Corbel"/>
                <a:ea typeface="Corbel"/>
                <a:cs typeface="Corbel"/>
                <a:sym typeface="Corbel"/>
              </a:rPr>
              <a:t>Resources available in pursuit of corporate objectives…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3"/>
          <p:cNvSpPr txBox="1">
            <a:spLocks noGrp="1"/>
          </p:cNvSpPr>
          <p:nvPr>
            <p:ph type="title"/>
          </p:nvPr>
        </p:nvSpPr>
        <p:spPr>
          <a:xfrm>
            <a:off x="685801" y="609600"/>
            <a:ext cx="10840800" cy="126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000"/>
              <a:buFont typeface="Corbel"/>
              <a:buNone/>
            </a:pPr>
            <a:r>
              <a:rPr lang="en-US"/>
              <a:t>INFORMATION THREATS</a:t>
            </a:r>
            <a:endParaRPr/>
          </a:p>
        </p:txBody>
      </p:sp>
      <p:sp>
        <p:nvSpPr>
          <p:cNvPr id="339" name="Google Shape;339;p43"/>
          <p:cNvSpPr>
            <a:spLocks noGrp="1"/>
          </p:cNvSpPr>
          <p:nvPr>
            <p:ph type="body" idx="1"/>
          </p:nvPr>
        </p:nvSpPr>
        <p:spPr>
          <a:xfrm>
            <a:off x="685802" y="1869600"/>
            <a:ext cx="5040000" cy="3921600"/>
          </a:xfrm>
          <a:prstGeom prst="roundRect">
            <a:avLst>
              <a:gd name="adj" fmla="val 1970"/>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Democracy</a:t>
            </a:r>
            <a:endParaRPr/>
          </a:p>
          <a:p>
            <a:pPr marL="285750" lvl="0" indent="-285750" algn="l" rtl="0">
              <a:lnSpc>
                <a:spcPct val="100000"/>
              </a:lnSpc>
              <a:spcBef>
                <a:spcPts val="1000"/>
              </a:spcBef>
              <a:spcAft>
                <a:spcPts val="0"/>
              </a:spcAft>
              <a:buSzPts val="1800"/>
              <a:buChar char="•"/>
            </a:pPr>
            <a:r>
              <a:rPr lang="en-US"/>
              <a:t>Require common political knowledge</a:t>
            </a:r>
            <a:endParaRPr/>
          </a:p>
          <a:p>
            <a:pPr marL="742950" lvl="1" indent="-285750" algn="l" rtl="0">
              <a:lnSpc>
                <a:spcPct val="100000"/>
              </a:lnSpc>
              <a:spcBef>
                <a:spcPts val="1000"/>
              </a:spcBef>
              <a:spcAft>
                <a:spcPts val="0"/>
              </a:spcAft>
              <a:buSzPts val="1600"/>
              <a:buChar char="•"/>
            </a:pPr>
            <a:r>
              <a:rPr lang="en-US"/>
              <a:t>Who the rulers are</a:t>
            </a:r>
            <a:endParaRPr/>
          </a:p>
          <a:p>
            <a:pPr marL="742950" lvl="1" indent="-285750" algn="l" rtl="0">
              <a:lnSpc>
                <a:spcPct val="100000"/>
              </a:lnSpc>
              <a:spcBef>
                <a:spcPts val="1000"/>
              </a:spcBef>
              <a:spcAft>
                <a:spcPts val="0"/>
              </a:spcAft>
              <a:buSzPts val="1600"/>
              <a:buChar char="•"/>
            </a:pPr>
            <a:r>
              <a:rPr lang="en-US"/>
              <a:t>Legitimacy of the rulers</a:t>
            </a:r>
            <a:endParaRPr/>
          </a:p>
          <a:p>
            <a:pPr marL="742950" lvl="1" indent="-285750" algn="l" rtl="0">
              <a:lnSpc>
                <a:spcPct val="100000"/>
              </a:lnSpc>
              <a:spcBef>
                <a:spcPts val="1000"/>
              </a:spcBef>
              <a:spcAft>
                <a:spcPts val="0"/>
              </a:spcAft>
              <a:buSzPts val="1600"/>
              <a:buChar char="•"/>
            </a:pPr>
            <a:r>
              <a:rPr lang="en-US"/>
              <a:t>How government works</a:t>
            </a:r>
            <a:endParaRPr/>
          </a:p>
          <a:p>
            <a:pPr marL="285750" lvl="0" indent="-285750" algn="l" rtl="0">
              <a:lnSpc>
                <a:spcPct val="100000"/>
              </a:lnSpc>
              <a:spcBef>
                <a:spcPts val="1000"/>
              </a:spcBef>
              <a:spcAft>
                <a:spcPts val="0"/>
              </a:spcAft>
              <a:buSzPts val="1800"/>
              <a:buChar char="•"/>
            </a:pPr>
            <a:r>
              <a:rPr lang="en-US"/>
              <a:t>Draw on contested political knowledge to solve problems</a:t>
            </a:r>
            <a:endParaRPr/>
          </a:p>
          <a:p>
            <a:pPr marL="285750" lvl="0" indent="-285750" algn="l" rtl="0">
              <a:lnSpc>
                <a:spcPct val="100000"/>
              </a:lnSpc>
              <a:spcBef>
                <a:spcPts val="1000"/>
              </a:spcBef>
              <a:spcAft>
                <a:spcPts val="0"/>
              </a:spcAft>
              <a:buSzPts val="1800"/>
              <a:buChar char="•"/>
            </a:pPr>
            <a:r>
              <a:rPr lang="en-US"/>
              <a:t>Vulnerable to attacks on common political knowledge</a:t>
            </a:r>
            <a:endParaRPr/>
          </a:p>
        </p:txBody>
      </p:sp>
      <p:sp>
        <p:nvSpPr>
          <p:cNvPr id="340" name="Google Shape;340;p43"/>
          <p:cNvSpPr>
            <a:spLocks noGrp="1"/>
          </p:cNvSpPr>
          <p:nvPr>
            <p:ph type="body" idx="2"/>
          </p:nvPr>
        </p:nvSpPr>
        <p:spPr>
          <a:xfrm>
            <a:off x="6488644" y="1869601"/>
            <a:ext cx="5040000" cy="3921600"/>
          </a:xfrm>
          <a:prstGeom prst="roundRect">
            <a:avLst>
              <a:gd name="adj" fmla="val 2211"/>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Autocracy</a:t>
            </a:r>
            <a:endParaRPr/>
          </a:p>
          <a:p>
            <a:pPr marL="285750" lvl="0" indent="-285750" algn="l" rtl="0">
              <a:lnSpc>
                <a:spcPct val="100000"/>
              </a:lnSpc>
              <a:spcBef>
                <a:spcPts val="1000"/>
              </a:spcBef>
              <a:spcAft>
                <a:spcPts val="0"/>
              </a:spcAft>
              <a:buSzPts val="1800"/>
              <a:buChar char="•"/>
            </a:pPr>
            <a:r>
              <a:rPr lang="en-US"/>
              <a:t>Actively suppress common political knowledge</a:t>
            </a:r>
            <a:endParaRPr/>
          </a:p>
          <a:p>
            <a:pPr marL="285750" lvl="0" indent="-285750" algn="l" rtl="0">
              <a:lnSpc>
                <a:spcPct val="100000"/>
              </a:lnSpc>
              <a:spcBef>
                <a:spcPts val="1000"/>
              </a:spcBef>
              <a:spcAft>
                <a:spcPts val="0"/>
              </a:spcAft>
              <a:buSzPts val="1800"/>
              <a:buChar char="•"/>
            </a:pPr>
            <a:r>
              <a:rPr lang="en-US"/>
              <a:t>Benefit from contested political knowledge</a:t>
            </a:r>
            <a:endParaRPr/>
          </a:p>
          <a:p>
            <a:pPr marL="285750" lvl="0" indent="-285750" algn="l" rtl="0">
              <a:lnSpc>
                <a:spcPct val="100000"/>
              </a:lnSpc>
              <a:spcBef>
                <a:spcPts val="1000"/>
              </a:spcBef>
              <a:spcAft>
                <a:spcPts val="0"/>
              </a:spcAft>
              <a:buSzPts val="1800"/>
              <a:buChar char="•"/>
            </a:pPr>
            <a:r>
              <a:rPr lang="en-US"/>
              <a:t>Vulnerable to attacks on the monopoly of common political knowledge</a:t>
            </a:r>
            <a:endParaRPr/>
          </a:p>
        </p:txBody>
      </p:sp>
      <p:sp>
        <p:nvSpPr>
          <p:cNvPr id="341" name="Google Shape;341;p43"/>
          <p:cNvSpPr txBox="1">
            <a:spLocks noGrp="1"/>
          </p:cNvSpPr>
          <p:nvPr>
            <p:ph type="sldNum" idx="12"/>
          </p:nvPr>
        </p:nvSpPr>
        <p:spPr>
          <a:xfrm>
            <a:off x="10931409" y="6376350"/>
            <a:ext cx="1260600" cy="377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a:t>
            </a:f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elestial">
  <a:themeElements>
    <a:clrScheme name="Celestial">
      <a:dk1>
        <a:srgbClr val="000000"/>
      </a:dk1>
      <a:lt1>
        <a:srgbClr val="FFFFFF"/>
      </a:lt1>
      <a:dk2>
        <a:srgbClr val="A7A7A7"/>
      </a:dk2>
      <a:lt2>
        <a:srgbClr val="535353"/>
      </a:lt2>
      <a:accent1>
        <a:srgbClr val="F07F09"/>
      </a:accent1>
      <a:accent2>
        <a:srgbClr val="9F2936"/>
      </a:accent2>
      <a:accent3>
        <a:srgbClr val="1B587C"/>
      </a:accent3>
      <a:accent4>
        <a:srgbClr val="4E8542"/>
      </a:accent4>
      <a:accent5>
        <a:srgbClr val="604878"/>
      </a:accent5>
      <a:accent6>
        <a:srgbClr val="C1985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lestial">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elestial">
  <a:themeElements>
    <a:clrScheme name="Celestial">
      <a:dk1>
        <a:srgbClr val="000000"/>
      </a:dk1>
      <a:lt1>
        <a:srgbClr val="FFFFFF"/>
      </a:lt1>
      <a:dk2>
        <a:srgbClr val="A7A7A7"/>
      </a:dk2>
      <a:lt2>
        <a:srgbClr val="535353"/>
      </a:lt2>
      <a:accent1>
        <a:srgbClr val="F07F09"/>
      </a:accent1>
      <a:accent2>
        <a:srgbClr val="9F2936"/>
      </a:accent2>
      <a:accent3>
        <a:srgbClr val="1B587C"/>
      </a:accent3>
      <a:accent4>
        <a:srgbClr val="4E8542"/>
      </a:accent4>
      <a:accent5>
        <a:srgbClr val="604878"/>
      </a:accent5>
      <a:accent6>
        <a:srgbClr val="C1985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6238</Words>
  <Application>Microsoft Macintosh PowerPoint</Application>
  <PresentationFormat>Widescreen</PresentationFormat>
  <Paragraphs>501</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Corbel</vt:lpstr>
      <vt:lpstr>Helvetica Neue</vt:lpstr>
      <vt:lpstr>Roboto</vt:lpstr>
      <vt:lpstr>Celestial</vt:lpstr>
      <vt:lpstr>Celestial</vt:lpstr>
      <vt:lpstr>A Proposed Framework for ISAOs Responding to Misinformation Campaigns</vt:lpstr>
      <vt:lpstr>Agenda</vt:lpstr>
      <vt:lpstr> INFORMATION WARFARE AND NATION-STATES</vt:lpstr>
      <vt:lpstr>WHERE’S THE CYBER?</vt:lpstr>
      <vt:lpstr>MOST CYBERSPACE OPERATIONS ARE BASED ON INFLUENCE</vt:lpstr>
      <vt:lpstr>WESTPHALIAN SOVEREIGNTY</vt:lpstr>
      <vt:lpstr>NATIONAL INSTRUMENTS OF INFLUENCE</vt:lpstr>
      <vt:lpstr>BUSINESS INSTRUMENTS OF INFLUENCE</vt:lpstr>
      <vt:lpstr>INFORMATION THREATS</vt:lpstr>
      <vt:lpstr>EVOLUTION OF INFORMATION</vt:lpstr>
      <vt:lpstr>PowerPoint Presentation</vt:lpstr>
      <vt:lpstr>SO THE POWER OF THE NATION-STATE BELONGS TO THE INDIVIDUAL</vt:lpstr>
      <vt:lpstr>MECHANISMS OF INFLUENCE</vt:lpstr>
      <vt:lpstr>TYPES OF ACCOUNTS</vt:lpstr>
      <vt:lpstr>STRATEGIES</vt:lpstr>
      <vt:lpstr>MITIGATIONS</vt:lpstr>
      <vt:lpstr>Previous Mitigation Strategies</vt:lpstr>
      <vt:lpstr>Previous Detection Strategies</vt:lpstr>
      <vt:lpstr>ANALYSIS - CHALLENGES</vt:lpstr>
      <vt:lpstr>CONTENT CHALLENGES - New Media and Deep Fakes</vt:lpstr>
      <vt:lpstr>TOWARDS JOINED-UP RESPONSES</vt:lpstr>
      <vt:lpstr>MISINFOSEC COMMUNITIES</vt:lpstr>
      <vt:lpstr>INTELLIGENCE SHARING AND COORDINATION BODIES</vt:lpstr>
      <vt:lpstr>DESIGNING AND SHARING RESPONSES</vt:lpstr>
      <vt:lpstr>COMBINING DIFFERENT VIEWS OF MISINFORMATION</vt:lpstr>
      <vt:lpstr>CREATING A COMMON LANGUAGE</vt:lpstr>
      <vt:lpstr>COMPONENTWISE UNDERSTANDING AND RESPONSE</vt:lpstr>
      <vt:lpstr>FRAMEWORKS AS A COMMON LANGUAGE</vt:lpstr>
      <vt:lpstr>MISINFORMATION PYRAMID</vt:lpstr>
      <vt:lpstr>INFOSEC HAS THINGS WE CAN USE</vt:lpstr>
      <vt:lpstr>STAGE-BASED MODELS ARE USEFUL</vt:lpstr>
      <vt:lpstr>WE EXTENDED THE ATT&amp;CK FRAMEWORK</vt:lpstr>
      <vt:lpstr>POPULATING THE FRAMEWORK: HISTORICAL ANALYSIS</vt:lpstr>
      <vt:lpstr>HISTORICAL CATALOG: DATASHEET</vt:lpstr>
      <vt:lpstr>FEEDS INTO TECHNIQUES LIST</vt:lpstr>
      <vt:lpstr>POPULATING TECHNIQUES: INCIDENT ANALYSIS</vt:lpstr>
      <vt:lpstr>AMITT</vt:lpstr>
      <vt:lpstr>AMITT PHASES AND TACTIC STAGES</vt:lpstr>
      <vt:lpstr>AMITT STIX</vt:lpstr>
      <vt:lpstr>AMITT UPDATES AT http://misinfosec.org</vt:lpstr>
      <vt:lpstr>Misinfosec: The Way Ahead </vt:lpstr>
      <vt:lpstr>EXPERT TRACKERS</vt:lpstr>
      <vt:lpstr>REFERENCES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Proposed Framework for ISAOs Responding to Misinformation Campaigns</dc:title>
  <cp:lastModifiedBy>Microsoft Office User</cp:lastModifiedBy>
  <cp:revision>3</cp:revision>
  <dcterms:modified xsi:type="dcterms:W3CDTF">2019-08-22T17:43:21Z</dcterms:modified>
</cp:coreProperties>
</file>