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notesSlides/notesSlide1.xml" ContentType="application/vnd.openxmlformats-officedocument.presentationml.notesSlid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Rachel Thomas, Senior VP Operations &amp; Policy at Trustworthy Accountability Group (TAG)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131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5.jpe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608" t="26051" r="0" b="16161"/>
          <a:stretch>
            <a:fillRect/>
          </a:stretch>
        </p:blipFill>
        <p:spPr>
          <a:xfrm>
            <a:off x="-16564" y="29816"/>
            <a:ext cx="9136697" cy="287737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traight Connector 16"/>
          <p:cNvSpPr/>
          <p:nvPr/>
        </p:nvSpPr>
        <p:spPr>
          <a:xfrm>
            <a:off x="6298034" y="3015318"/>
            <a:ext cx="2925662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traight Connector 17"/>
          <p:cNvSpPr/>
          <p:nvPr/>
        </p:nvSpPr>
        <p:spPr>
          <a:xfrm>
            <a:off x="-55577" y="3003782"/>
            <a:ext cx="2925661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7" name="Straight Connector 19"/>
          <p:cNvSpPr/>
          <p:nvPr/>
        </p:nvSpPr>
        <p:spPr>
          <a:xfrm>
            <a:off x="4571999" y="4208479"/>
            <a:ext cx="1" cy="1329180"/>
          </a:xfrm>
          <a:prstGeom prst="line">
            <a:avLst/>
          </a:prstGeom>
          <a:ln>
            <a:solidFill>
              <a:srgbClr val="00206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TextBox 20"/>
          <p:cNvSpPr txBox="1"/>
          <p:nvPr/>
        </p:nvSpPr>
        <p:spPr>
          <a:xfrm>
            <a:off x="4880292" y="4467898"/>
            <a:ext cx="3457611" cy="709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100">
                <a:solidFill>
                  <a:srgbClr val="1B1718"/>
                </a:solidFill>
              </a:defRPr>
            </a:pPr>
            <a:r>
              <a:t>Member </a:t>
            </a:r>
            <a:r>
              <a:rPr b="0">
                <a:latin typeface="Arial Narrow"/>
                <a:ea typeface="Arial Narrow"/>
                <a:cs typeface="Arial Narrow"/>
                <a:sym typeface="Arial Narrow"/>
              </a:rPr>
              <a:t>Driven.</a:t>
            </a:r>
            <a:br>
              <a:rPr b="0">
                <a:latin typeface="Arial Narrow"/>
                <a:ea typeface="Arial Narrow"/>
                <a:cs typeface="Arial Narrow"/>
                <a:sym typeface="Arial Narrow"/>
              </a:rPr>
            </a:br>
            <a:r>
              <a:t>Member </a:t>
            </a:r>
            <a:r>
              <a:rPr b="0">
                <a:latin typeface="Arial Narrow"/>
                <a:ea typeface="Arial Narrow"/>
                <a:cs typeface="Arial Narrow"/>
                <a:sym typeface="Arial Narrow"/>
              </a:rPr>
              <a:t>Focused.</a:t>
            </a:r>
          </a:p>
        </p:txBody>
      </p:sp>
      <p:pic>
        <p:nvPicPr>
          <p:cNvPr id="99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0" t="27581" r="0" b="30875"/>
          <a:stretch>
            <a:fillRect/>
          </a:stretch>
        </p:blipFill>
        <p:spPr>
          <a:xfrm>
            <a:off x="897327" y="4071544"/>
            <a:ext cx="3429298" cy="14246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lide Number Placeholder 3"/>
          <p:cNvSpPr txBox="1"/>
          <p:nvPr>
            <p:ph type="sldNum" sz="quarter" idx="4294967295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02" name="Picture 18" descr="Picture 18"/>
          <p:cNvPicPr>
            <a:picLocks noChangeAspect="1"/>
          </p:cNvPicPr>
          <p:nvPr/>
        </p:nvPicPr>
        <p:blipFill>
          <a:blip r:embed="rId2">
            <a:extLst/>
          </a:blip>
          <a:srcRect l="608" t="49582" r="0" b="33261"/>
          <a:stretch>
            <a:fillRect/>
          </a:stretch>
        </p:blipFill>
        <p:spPr>
          <a:xfrm>
            <a:off x="0" y="-16061"/>
            <a:ext cx="9136698" cy="8542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Picture 19" descr="Picture 19"/>
          <p:cNvPicPr>
            <a:picLocks noChangeAspect="1"/>
          </p:cNvPicPr>
          <p:nvPr/>
        </p:nvPicPr>
        <p:blipFill>
          <a:blip r:embed="rId3">
            <a:extLst/>
          </a:blip>
          <a:srcRect l="0" t="22644" r="0" b="22594"/>
          <a:stretch>
            <a:fillRect/>
          </a:stretch>
        </p:blipFill>
        <p:spPr>
          <a:xfrm>
            <a:off x="6502502" y="13958"/>
            <a:ext cx="2445911" cy="77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TextBox 13"/>
          <p:cNvSpPr txBox="1"/>
          <p:nvPr/>
        </p:nvSpPr>
        <p:spPr>
          <a:xfrm>
            <a:off x="426812" y="88689"/>
            <a:ext cx="5736082" cy="510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000">
                <a:solidFill>
                  <a:srgbClr val="FFFFFF"/>
                </a:solidFill>
              </a:defRPr>
            </a:lvl1pPr>
          </a:lstStyle>
          <a:p>
            <a:pPr/>
            <a:r>
              <a:t>Background</a:t>
            </a:r>
          </a:p>
        </p:txBody>
      </p:sp>
      <p:sp>
        <p:nvSpPr>
          <p:cNvPr id="105" name="TextBox 1"/>
          <p:cNvSpPr txBox="1"/>
          <p:nvPr/>
        </p:nvSpPr>
        <p:spPr>
          <a:xfrm>
            <a:off x="296389" y="2132004"/>
            <a:ext cx="9645733" cy="2593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900"/>
            </a:pPr>
            <a:r>
              <a:t>Your Invitation:</a:t>
            </a:r>
          </a:p>
          <a:p>
            <a:pPr>
              <a:defRPr sz="2900"/>
            </a:pPr>
            <a:r>
              <a:t>Join The National Council of Registered ISAOs</a:t>
            </a:r>
          </a:p>
          <a:p>
            <a:pPr marL="290763" indent="-290763">
              <a:buSzPct val="100000"/>
              <a:buChar char="•"/>
              <a:defRPr sz="2900"/>
            </a:pPr>
          </a:p>
          <a:p>
            <a:pPr marL="290763" indent="-290763">
              <a:buSzPct val="100000"/>
              <a:buChar char="•"/>
              <a:defRPr sz="2900"/>
            </a:pPr>
            <a:r>
              <a:t>Best Practices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Advocacy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Member Benefits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rcRect l="608" t="49582" r="0" b="33261"/>
          <a:stretch>
            <a:fillRect/>
          </a:stretch>
        </p:blipFill>
        <p:spPr>
          <a:xfrm>
            <a:off x="0" y="0"/>
            <a:ext cx="9136698" cy="85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0" t="22644" r="0" b="22594"/>
          <a:stretch>
            <a:fillRect/>
          </a:stretch>
        </p:blipFill>
        <p:spPr>
          <a:xfrm>
            <a:off x="6502502" y="30018"/>
            <a:ext cx="2445911" cy="77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TextBox 4"/>
          <p:cNvSpPr txBox="1"/>
          <p:nvPr/>
        </p:nvSpPr>
        <p:spPr>
          <a:xfrm>
            <a:off x="585199" y="138588"/>
            <a:ext cx="4789359" cy="560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300">
                <a:solidFill>
                  <a:srgbClr val="FFFFFF"/>
                </a:solidFill>
              </a:defRPr>
            </a:lvl1pPr>
          </a:lstStyle>
          <a:p>
            <a:pPr/>
            <a:r>
              <a:t>Get Involved</a:t>
            </a:r>
          </a:p>
        </p:txBody>
      </p:sp>
      <p:sp>
        <p:nvSpPr>
          <p:cNvPr id="110" name="TextBox 6"/>
          <p:cNvSpPr txBox="1"/>
          <p:nvPr/>
        </p:nvSpPr>
        <p:spPr>
          <a:xfrm>
            <a:off x="762000" y="1219200"/>
            <a:ext cx="7118916" cy="4619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1500" u="sng"/>
            </a:pPr>
          </a:p>
          <a:p>
            <a:pPr>
              <a:defRPr b="1" sz="1500"/>
            </a:pPr>
          </a:p>
          <a:p>
            <a:pPr>
              <a:defRPr b="1" sz="1500"/>
            </a:pPr>
            <a:r>
              <a:t>Matt Gardner</a:t>
            </a:r>
            <a:r>
              <a:rPr b="0"/>
              <a:t>, CalCISO (Chair)</a:t>
            </a:r>
            <a:endParaRPr b="0"/>
          </a:p>
          <a:p>
            <a:pPr>
              <a:defRPr b="1" sz="1500"/>
            </a:pPr>
          </a:p>
          <a:p>
            <a:pPr>
              <a:defRPr b="1" sz="1500"/>
            </a:pPr>
            <a:r>
              <a:t>Nick Sturgeon</a:t>
            </a:r>
            <a:r>
              <a:rPr b="0"/>
              <a:t>, (Membership Chair)</a:t>
            </a:r>
            <a:endParaRPr b="0"/>
          </a:p>
          <a:p>
            <a:pPr>
              <a:defRPr b="1" sz="1500"/>
            </a:pPr>
            <a:endParaRPr b="0"/>
          </a:p>
          <a:p>
            <a:pPr>
              <a:defRPr b="1" sz="1500"/>
            </a:pPr>
            <a:r>
              <a:t>Dale Nordenberg </a:t>
            </a:r>
            <a:r>
              <a:rPr b="0"/>
              <a:t>MD, MDISS (Treasurer)</a:t>
            </a:r>
            <a:endParaRPr b="0"/>
          </a:p>
          <a:p>
            <a:pPr>
              <a:defRPr b="1" sz="1500"/>
            </a:pPr>
            <a:endParaRPr b="0"/>
          </a:p>
          <a:p>
            <a:pPr>
              <a:defRPr b="1" sz="1500"/>
            </a:pPr>
            <a:r>
              <a:t>Honorable Stuart M. Gerson</a:t>
            </a:r>
            <a:r>
              <a:rPr b="0"/>
              <a:t>, Epstein Becker Green (Policy Chair)</a:t>
            </a:r>
          </a:p>
          <a:p>
            <a:pPr>
              <a:defRPr b="1" sz="1500"/>
            </a:pPr>
          </a:p>
          <a:p>
            <a:pPr>
              <a:defRPr b="1" sz="1500"/>
            </a:pPr>
            <a:r>
              <a:t>Carl Anderson,</a:t>
            </a:r>
            <a:r>
              <a:rPr b="0"/>
              <a:t> HITRUST</a:t>
            </a:r>
            <a:endParaRPr b="0"/>
          </a:p>
          <a:p>
            <a:pPr>
              <a:defRPr b="1" sz="1500"/>
            </a:pPr>
          </a:p>
          <a:p>
            <a:pPr>
              <a:defRPr b="1" sz="1500"/>
            </a:pPr>
            <a:r>
              <a:t>Frank Grimmelmann</a:t>
            </a:r>
            <a:r>
              <a:rPr b="0"/>
              <a:t>, Arizona Cyber Threat Response Alliance (ACTRA)</a:t>
            </a:r>
            <a:endParaRPr b="0"/>
          </a:p>
          <a:p>
            <a:pPr>
              <a:defRPr b="1" sz="1500"/>
            </a:pPr>
            <a:endParaRPr b="0"/>
          </a:p>
          <a:p>
            <a:pPr>
              <a:defRPr b="1" sz="1500"/>
            </a:pPr>
            <a:r>
              <a:t>Allen Schreffler,</a:t>
            </a:r>
            <a:r>
              <a:rPr b="0"/>
              <a:t> LMI</a:t>
            </a:r>
          </a:p>
          <a:p>
            <a:pPr>
              <a:defRPr sz="1500"/>
            </a:pPr>
          </a:p>
          <a:p>
            <a:pPr>
              <a:defRPr b="1" sz="1500"/>
            </a:pPr>
            <a:endParaRPr b="0"/>
          </a:p>
          <a:p>
            <a:pPr>
              <a:defRPr sz="1500"/>
            </a:pPr>
          </a:p>
          <a:p>
            <a:pPr>
              <a:defRPr b="1" sz="1500"/>
            </a:pPr>
          </a:p>
          <a:p>
            <a:pPr>
              <a:defRPr sz="15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lide Number Placeholder 3"/>
          <p:cNvSpPr txBox="1"/>
          <p:nvPr>
            <p:ph type="sldNum" sz="quarter" idx="4294967295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15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608" t="49582" r="0" b="33261"/>
          <a:stretch>
            <a:fillRect/>
          </a:stretch>
        </p:blipFill>
        <p:spPr>
          <a:xfrm>
            <a:off x="0" y="0"/>
            <a:ext cx="9136698" cy="85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22644" r="0" b="22594"/>
          <a:stretch>
            <a:fillRect/>
          </a:stretch>
        </p:blipFill>
        <p:spPr>
          <a:xfrm>
            <a:off x="6502502" y="30018"/>
            <a:ext cx="2445911" cy="77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TextBox 8"/>
          <p:cNvSpPr txBox="1"/>
          <p:nvPr/>
        </p:nvSpPr>
        <p:spPr>
          <a:xfrm>
            <a:off x="585199" y="138588"/>
            <a:ext cx="4789359" cy="560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300">
                <a:solidFill>
                  <a:srgbClr val="FFFFFF"/>
                </a:solidFill>
              </a:defRPr>
            </a:lvl1pPr>
          </a:lstStyle>
          <a:p>
            <a:pPr/>
            <a:r>
              <a:t>Peer Exchange</a:t>
            </a:r>
          </a:p>
        </p:txBody>
      </p:sp>
      <p:sp>
        <p:nvSpPr>
          <p:cNvPr id="118" name="TextBox 1"/>
          <p:cNvSpPr txBox="1"/>
          <p:nvPr/>
        </p:nvSpPr>
        <p:spPr>
          <a:xfrm>
            <a:off x="270989" y="1088834"/>
            <a:ext cx="9645733" cy="917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900"/>
            </a:lvl1pPr>
          </a:lstStyle>
          <a:p>
            <a:pPr/>
            <a:r>
              <a:t>Best Practices</a:t>
            </a:r>
          </a:p>
        </p:txBody>
      </p:sp>
      <p:pic>
        <p:nvPicPr>
          <p:cNvPr id="119" name="Unknown.jpeg" descr="Unknown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59801" y="2114185"/>
            <a:ext cx="6224398" cy="36539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lide Number Placeholder 3"/>
          <p:cNvSpPr txBox="1"/>
          <p:nvPr>
            <p:ph type="sldNum" sz="quarter" idx="4294967295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22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608" t="49582" r="0" b="33261"/>
          <a:stretch>
            <a:fillRect/>
          </a:stretch>
        </p:blipFill>
        <p:spPr>
          <a:xfrm>
            <a:off x="0" y="0"/>
            <a:ext cx="9136698" cy="85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22644" r="0" b="22594"/>
          <a:stretch>
            <a:fillRect/>
          </a:stretch>
        </p:blipFill>
        <p:spPr>
          <a:xfrm>
            <a:off x="6502502" y="30018"/>
            <a:ext cx="2445911" cy="77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TextBox 8"/>
          <p:cNvSpPr txBox="1"/>
          <p:nvPr/>
        </p:nvSpPr>
        <p:spPr>
          <a:xfrm>
            <a:off x="585199" y="138588"/>
            <a:ext cx="4789359" cy="560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300">
                <a:solidFill>
                  <a:srgbClr val="FFFFFF"/>
                </a:solidFill>
              </a:defRPr>
            </a:lvl1pPr>
          </a:lstStyle>
          <a:p>
            <a:pPr/>
            <a:r>
              <a:t>Peer Exchange</a:t>
            </a:r>
          </a:p>
        </p:txBody>
      </p:sp>
      <p:sp>
        <p:nvSpPr>
          <p:cNvPr id="125" name="TextBox 1"/>
          <p:cNvSpPr txBox="1"/>
          <p:nvPr/>
        </p:nvSpPr>
        <p:spPr>
          <a:xfrm>
            <a:off x="321789" y="1673034"/>
            <a:ext cx="8607310" cy="3013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900"/>
            </a:pPr>
            <a:r>
              <a:t>Best Practices</a:t>
            </a:r>
          </a:p>
          <a:p>
            <a:pPr>
              <a:defRPr sz="2900"/>
            </a:pPr>
          </a:p>
          <a:p>
            <a:pPr marL="290763" indent="-290763">
              <a:buSzPct val="100000"/>
              <a:buChar char="•"/>
              <a:defRPr sz="2900"/>
            </a:pPr>
            <a:r>
              <a:t>September 25th Webinar: 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Model State Legislation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Featuring Stuart Gerson</a:t>
            </a:r>
          </a:p>
          <a:p>
            <a:pPr>
              <a:defRPr sz="2900"/>
            </a:pPr>
          </a:p>
        </p:txBody>
      </p:sp>
      <p:pic>
        <p:nvPicPr>
          <p:cNvPr id="126" name="Unknown-1.jpeg" descr="Unknown-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88409" y="2157412"/>
            <a:ext cx="2463801" cy="3289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rcRect l="608" t="49582" r="0" b="33261"/>
          <a:stretch>
            <a:fillRect/>
          </a:stretch>
        </p:blipFill>
        <p:spPr>
          <a:xfrm>
            <a:off x="0" y="0"/>
            <a:ext cx="9136698" cy="85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22644" r="0" b="22594"/>
          <a:stretch>
            <a:fillRect/>
          </a:stretch>
        </p:blipFill>
        <p:spPr>
          <a:xfrm>
            <a:off x="6502502" y="30018"/>
            <a:ext cx="2445911" cy="77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TextBox 1"/>
          <p:cNvSpPr txBox="1"/>
          <p:nvPr/>
        </p:nvSpPr>
        <p:spPr>
          <a:xfrm>
            <a:off x="309089" y="1909754"/>
            <a:ext cx="6309751" cy="3013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900"/>
            </a:pPr>
            <a:r>
              <a:t>Programs that save time and money:</a:t>
            </a:r>
          </a:p>
          <a:p>
            <a:pPr marL="290763" indent="-290763">
              <a:buSzPct val="100000"/>
              <a:buChar char="•"/>
              <a:defRPr sz="2900"/>
            </a:pPr>
          </a:p>
          <a:p>
            <a:pPr marL="290763" indent="-290763">
              <a:buSzPct val="100000"/>
              <a:buChar char="•"/>
              <a:defRPr sz="2900"/>
            </a:pPr>
            <a:r>
              <a:t>Insurance 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Office supplies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Employee benefits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Career services</a:t>
            </a:r>
          </a:p>
          <a:p>
            <a:pPr marL="290763" indent="-290763">
              <a:buSzPct val="100000"/>
              <a:buChar char="•"/>
              <a:defRPr sz="2900"/>
            </a:pPr>
            <a:r>
              <a:t>Technology solutions</a:t>
            </a:r>
          </a:p>
        </p:txBody>
      </p:sp>
      <p:sp>
        <p:nvSpPr>
          <p:cNvPr id="131" name="TextBox 8"/>
          <p:cNvSpPr txBox="1"/>
          <p:nvPr/>
        </p:nvSpPr>
        <p:spPr>
          <a:xfrm>
            <a:off x="585199" y="138588"/>
            <a:ext cx="4789359" cy="560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300">
                <a:solidFill>
                  <a:srgbClr val="FFFFFF"/>
                </a:solidFill>
              </a:defRPr>
            </a:lvl1pPr>
          </a:lstStyle>
          <a:p>
            <a:pPr/>
            <a:r>
              <a:t>Member Benefits</a:t>
            </a:r>
          </a:p>
        </p:txBody>
      </p:sp>
      <p:pic>
        <p:nvPicPr>
          <p:cNvPr id="132" name="Shape 125" descr="Shape 12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92072" y="2794000"/>
            <a:ext cx="1066801" cy="38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icture 29" descr="Pictur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89600" y="3395693"/>
            <a:ext cx="1066800" cy="4898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icture 1" descr="Picture 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81954" y="2586831"/>
            <a:ext cx="1282092" cy="8280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Shape 124" descr="Shape 124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192072" y="3373904"/>
            <a:ext cx="10668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NetDiligenceTw.jpg" descr="NetDiligenceTw.jpg"/>
          <p:cNvPicPr>
            <a:picLocks noChangeAspect="1"/>
          </p:cNvPicPr>
          <p:nvPr/>
        </p:nvPicPr>
        <p:blipFill>
          <a:blip r:embed="rId8">
            <a:extLst/>
          </a:blip>
          <a:srcRect l="0" t="18224" r="0" b="18224"/>
          <a:stretch>
            <a:fillRect/>
          </a:stretch>
        </p:blipFill>
        <p:spPr>
          <a:xfrm>
            <a:off x="5607248" y="5109540"/>
            <a:ext cx="1231491" cy="782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1200px-Zendesk_logo.svg.png" descr="1200px-Zendesk_logo.svg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689600" y="4117035"/>
            <a:ext cx="1066801" cy="7609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Hubspot.png" descr="Hubspot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109721" y="5165074"/>
            <a:ext cx="1231504" cy="6475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cnx-atp-web-300-300.png" descr="cnx-atp-web-300-300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298435" y="4109152"/>
            <a:ext cx="854076" cy="8540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lide Number Placeholder 3"/>
          <p:cNvSpPr txBox="1"/>
          <p:nvPr>
            <p:ph type="sldNum" sz="quarter" idx="4294967295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42" name="Picture 18" descr="Picture 18"/>
          <p:cNvPicPr>
            <a:picLocks noChangeAspect="1"/>
          </p:cNvPicPr>
          <p:nvPr/>
        </p:nvPicPr>
        <p:blipFill>
          <a:blip r:embed="rId2">
            <a:extLst/>
          </a:blip>
          <a:srcRect l="608" t="49582" r="0" b="33261"/>
          <a:stretch>
            <a:fillRect/>
          </a:stretch>
        </p:blipFill>
        <p:spPr>
          <a:xfrm>
            <a:off x="0" y="0"/>
            <a:ext cx="9136697" cy="85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Picture 19" descr="Picture 19"/>
          <p:cNvPicPr>
            <a:picLocks noChangeAspect="1"/>
          </p:cNvPicPr>
          <p:nvPr/>
        </p:nvPicPr>
        <p:blipFill>
          <a:blip r:embed="rId3">
            <a:extLst/>
          </a:blip>
          <a:srcRect l="0" t="22644" r="0" b="22594"/>
          <a:stretch>
            <a:fillRect/>
          </a:stretch>
        </p:blipFill>
        <p:spPr>
          <a:xfrm>
            <a:off x="6502502" y="894999"/>
            <a:ext cx="2445911" cy="773886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extBox 13"/>
          <p:cNvSpPr txBox="1"/>
          <p:nvPr/>
        </p:nvSpPr>
        <p:spPr>
          <a:xfrm>
            <a:off x="365150" y="196684"/>
            <a:ext cx="5736082" cy="510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3000">
                <a:solidFill>
                  <a:srgbClr val="FFFFFF"/>
                </a:solidFill>
              </a:defRPr>
            </a:lvl1pPr>
          </a:lstStyle>
          <a:p>
            <a:pPr/>
            <a:r>
              <a:t>Join Us!</a:t>
            </a:r>
          </a:p>
        </p:txBody>
      </p:sp>
      <p:sp>
        <p:nvSpPr>
          <p:cNvPr id="145" name="TextBox 1"/>
          <p:cNvSpPr txBox="1"/>
          <p:nvPr/>
        </p:nvSpPr>
        <p:spPr>
          <a:xfrm>
            <a:off x="309089" y="1712904"/>
            <a:ext cx="9645733" cy="3432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900"/>
            </a:pPr>
            <a:r>
              <a:t>We’re ready! Are you?</a:t>
            </a:r>
          </a:p>
          <a:p>
            <a:pPr>
              <a:defRPr sz="2900"/>
            </a:pPr>
          </a:p>
          <a:p>
            <a:pPr>
              <a:defRPr sz="2900"/>
            </a:pPr>
            <a:r>
              <a:t>Join NCRI today. Find our table at IISC.</a:t>
            </a:r>
          </a:p>
          <a:p>
            <a:pPr>
              <a:defRPr sz="2900"/>
            </a:pPr>
          </a:p>
          <a:p>
            <a:pPr>
              <a:defRPr sz="2900"/>
            </a:pPr>
            <a:r>
              <a:t>Contact:</a:t>
            </a:r>
          </a:p>
          <a:p>
            <a:pPr>
              <a:defRPr sz="2900"/>
            </a:pPr>
          </a:p>
          <a:p>
            <a:pPr>
              <a:defRPr sz="2900"/>
            </a:pPr>
            <a:r>
              <a:t>Matt Gardner</a:t>
            </a:r>
          </a:p>
          <a:p>
            <a:pPr>
              <a:defRPr sz="2900"/>
            </a:pPr>
            <a:r>
              <a:t>mgardner@californiatechnology.org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