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0" r:id="rId6"/>
    <p:sldId id="261" r:id="rId7"/>
    <p:sldId id="262" r:id="rId8"/>
    <p:sldId id="264" r:id="rId9"/>
    <p:sldId id="265" r:id="rId10"/>
    <p:sldId id="263" r:id="rId11"/>
    <p:sldId id="267" r:id="rId12"/>
    <p:sldId id="270" r:id="rId13"/>
    <p:sldId id="271"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13B"/>
    <a:srgbClr val="687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02" d="100"/>
          <a:sy n="102" d="100"/>
        </p:scale>
        <p:origin x="114" y="1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1AC8E5B-CD3A-4E8E-AE09-A490828F64A3}"/>
              </a:ext>
            </a:extLst>
          </p:cNvPr>
          <p:cNvSpPr/>
          <p:nvPr userDrawn="1"/>
        </p:nvSpPr>
        <p:spPr>
          <a:xfrm>
            <a:off x="-1" y="0"/>
            <a:ext cx="12192000" cy="6858000"/>
          </a:xfrm>
          <a:prstGeom prst="rect">
            <a:avLst/>
          </a:prstGeom>
          <a:solidFill>
            <a:srgbClr val="6873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E9B27F0-DB01-4290-A73B-793811937BF0}"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EFFA-2762-4564-83D8-59D892D174D4}" type="slidenum">
              <a:rPr lang="en-US" smtClean="0"/>
              <a:t>‹#›</a:t>
            </a:fld>
            <a:endParaRPr lang="en-US"/>
          </a:p>
        </p:txBody>
      </p:sp>
      <p:sp>
        <p:nvSpPr>
          <p:cNvPr id="9" name="Freeform: Shape 8">
            <a:extLst>
              <a:ext uri="{FF2B5EF4-FFF2-40B4-BE49-F238E27FC236}">
                <a16:creationId xmlns:a16="http://schemas.microsoft.com/office/drawing/2014/main" id="{90CB1D75-B6AA-4DC1-B279-F396C46AA472}"/>
              </a:ext>
            </a:extLst>
          </p:cNvPr>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C19D99B9-9EE2-489B-93F5-815ACAC335D7}"/>
              </a:ext>
            </a:extLst>
          </p:cNvPr>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1" name="Freeform: Shape 10">
            <a:extLst>
              <a:ext uri="{FF2B5EF4-FFF2-40B4-BE49-F238E27FC236}">
                <a16:creationId xmlns:a16="http://schemas.microsoft.com/office/drawing/2014/main" id="{C03031FD-A5B1-4DB1-A987-DE2DBC6A5601}"/>
              </a:ext>
            </a:extLst>
          </p:cNvPr>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46914B4E-443B-488F-88CF-7100EFB78250}"/>
              </a:ext>
            </a:extLst>
          </p:cNvPr>
          <p:cNvSpPr txBox="1">
            <a:spLocks/>
          </p:cNvSpPr>
          <p:nvPr userDrawn="1"/>
        </p:nvSpPr>
        <p:spPr>
          <a:xfrm>
            <a:off x="10856835" y="6356350"/>
            <a:ext cx="8653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1CF07D-8B3F-4D32-B059-0039CEA46DB1}" type="slidenum">
              <a:rPr lang="en-US" smtClean="0"/>
              <a:pPr/>
              <a:t>‹#›</a:t>
            </a:fld>
            <a:endParaRPr lang="en-US"/>
          </a:p>
        </p:txBody>
      </p:sp>
    </p:spTree>
    <p:extLst>
      <p:ext uri="{BB962C8B-B14F-4D97-AF65-F5344CB8AC3E}">
        <p14:creationId xmlns:p14="http://schemas.microsoft.com/office/powerpoint/2010/main" val="164761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B27F0-DB01-4290-A73B-793811937BF0}"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350206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B27F0-DB01-4290-A73B-793811937BF0}"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5584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lnSpc>
                <a:spcPct val="117000"/>
              </a:lnSpc>
              <a:buClr>
                <a:srgbClr val="F2613B"/>
              </a:buClr>
              <a:buFont typeface="Wingdings" panose="05000000000000000000" pitchFamily="2" charset="2"/>
              <a:buChar char="§"/>
              <a:defRPr/>
            </a:lvl1pPr>
            <a:lvl2pPr marL="685800" indent="-228600">
              <a:lnSpc>
                <a:spcPct val="117000"/>
              </a:lnSpc>
              <a:buClr>
                <a:srgbClr val="F2613B"/>
              </a:buClr>
              <a:buFont typeface="Wingdings" panose="05000000000000000000" pitchFamily="2" charset="2"/>
              <a:buChar char="§"/>
              <a:defRPr/>
            </a:lvl2pPr>
            <a:lvl3pPr marL="1143000" indent="-228600">
              <a:lnSpc>
                <a:spcPct val="117000"/>
              </a:lnSpc>
              <a:buClr>
                <a:srgbClr val="F2613B"/>
              </a:buClr>
              <a:buFont typeface="Wingdings" panose="05000000000000000000" pitchFamily="2" charset="2"/>
              <a:buChar char="§"/>
              <a:defRPr/>
            </a:lvl3pPr>
            <a:lvl4pPr marL="1600200" indent="-228600">
              <a:lnSpc>
                <a:spcPct val="117000"/>
              </a:lnSpc>
              <a:buClr>
                <a:srgbClr val="F2613B"/>
              </a:buClr>
              <a:buFont typeface="Wingdings" panose="05000000000000000000" pitchFamily="2" charset="2"/>
              <a:buChar char="§"/>
              <a:defRPr/>
            </a:lvl4pPr>
            <a:lvl5pPr marL="2057400" indent="-228600">
              <a:lnSpc>
                <a:spcPct val="117000"/>
              </a:lnSpc>
              <a:buClr>
                <a:srgbClr val="F2613B"/>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0171" y="6356350"/>
            <a:ext cx="2743200" cy="365125"/>
          </a:xfrm>
        </p:spPr>
        <p:txBody>
          <a:bodyPr/>
          <a:lstStyle>
            <a:lvl1pPr algn="l">
              <a:defRPr b="1">
                <a:solidFill>
                  <a:srgbClr val="F2613B"/>
                </a:solidFill>
                <a:latin typeface="Montserrat" panose="00000500000000000000" pitchFamily="50" charset="0"/>
              </a:defRPr>
            </a:lvl1pPr>
          </a:lstStyle>
          <a:p>
            <a:fld id="{FC97EFFA-2762-4564-83D8-59D892D174D4}" type="slidenum">
              <a:rPr lang="en-US" smtClean="0"/>
              <a:pPr/>
              <a:t>‹#›</a:t>
            </a:fld>
            <a:endParaRPr lang="en-US" dirty="0"/>
          </a:p>
        </p:txBody>
      </p:sp>
    </p:spTree>
    <p:extLst>
      <p:ext uri="{BB962C8B-B14F-4D97-AF65-F5344CB8AC3E}">
        <p14:creationId xmlns:p14="http://schemas.microsoft.com/office/powerpoint/2010/main" val="26134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B27F0-DB01-4290-A73B-793811937BF0}"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96871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9B27F0-DB01-4290-A73B-793811937BF0}"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74403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9B27F0-DB01-4290-A73B-793811937BF0}"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299852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510735DE-77E1-4AB7-8DC7-C76DFF171538}"/>
              </a:ext>
            </a:extLst>
          </p:cNvPr>
          <p:cNvSpPr/>
          <p:nvPr userDrawn="1"/>
        </p:nvSpPr>
        <p:spPr>
          <a:xfrm>
            <a:off x="0" y="-84841"/>
            <a:ext cx="12192000" cy="6410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97907D-C87E-4DCD-8C5D-A637EDF1B6E0}"/>
              </a:ext>
            </a:extLst>
          </p:cNvPr>
          <p:cNvSpPr/>
          <p:nvPr userDrawn="1"/>
        </p:nvSpPr>
        <p:spPr>
          <a:xfrm>
            <a:off x="0" y="-84841"/>
            <a:ext cx="4732256" cy="6410227"/>
          </a:xfrm>
          <a:prstGeom prst="rect">
            <a:avLst/>
          </a:prstGeom>
          <a:solidFill>
            <a:srgbClr val="687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36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B27F0-DB01-4290-A73B-793811937BF0}"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3328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B27F0-DB01-4290-A73B-793811937BF0}"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389518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B27F0-DB01-4290-A73B-793811937BF0}"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7EFFA-2762-4564-83D8-59D892D174D4}" type="slidenum">
              <a:rPr lang="en-US" smtClean="0"/>
              <a:t>‹#›</a:t>
            </a:fld>
            <a:endParaRPr lang="en-US"/>
          </a:p>
        </p:txBody>
      </p:sp>
    </p:spTree>
    <p:extLst>
      <p:ext uri="{BB962C8B-B14F-4D97-AF65-F5344CB8AC3E}">
        <p14:creationId xmlns:p14="http://schemas.microsoft.com/office/powerpoint/2010/main" val="171918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showee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0911" y="173931"/>
            <a:ext cx="11401179" cy="6627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0976" y="1017917"/>
            <a:ext cx="11287868" cy="51383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27F0-DB01-4290-A73B-793811937BF0}" type="datetimeFigureOut">
              <a:rPr lang="en-US" smtClean="0"/>
              <a:t>8/12/2019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7EFFA-2762-4564-83D8-59D892D174D4}" type="slidenum">
              <a:rPr lang="en-US" smtClean="0"/>
              <a:t>‹#›</a:t>
            </a:fld>
            <a:endParaRPr lang="en-US"/>
          </a:p>
        </p:txBody>
      </p:sp>
      <p:sp>
        <p:nvSpPr>
          <p:cNvPr id="9" name="Rectangle 8">
            <a:extLst>
              <a:ext uri="{FF2B5EF4-FFF2-40B4-BE49-F238E27FC236}">
                <a16:creationId xmlns:a16="http://schemas.microsoft.com/office/drawing/2014/main" id="{7CB45046-15F2-4D54-A65B-C7B460EE86C0}"/>
              </a:ext>
            </a:extLst>
          </p:cNvPr>
          <p:cNvSpPr/>
          <p:nvPr userDrawn="1"/>
        </p:nvSpPr>
        <p:spPr>
          <a:xfrm>
            <a:off x="0" y="6310402"/>
            <a:ext cx="12192000" cy="54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3"/>
            <a:extLst>
              <a:ext uri="{FF2B5EF4-FFF2-40B4-BE49-F238E27FC236}">
                <a16:creationId xmlns:a16="http://schemas.microsoft.com/office/drawing/2014/main" id="{E7139470-F456-475F-B37F-05BE6372A2B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4646"/>
          <a:stretch/>
        </p:blipFill>
        <p:spPr>
          <a:xfrm>
            <a:off x="9652171" y="6392399"/>
            <a:ext cx="2226673" cy="311504"/>
          </a:xfrm>
          <a:prstGeom prst="rect">
            <a:avLst/>
          </a:prstGeom>
        </p:spPr>
      </p:pic>
      <p:pic>
        <p:nvPicPr>
          <p:cNvPr id="11" name="Picture 10">
            <a:extLst>
              <a:ext uri="{FF2B5EF4-FFF2-40B4-BE49-F238E27FC236}">
                <a16:creationId xmlns:a16="http://schemas.microsoft.com/office/drawing/2014/main" id="{5D90BA3D-5AD7-40D9-9EB5-F30F3AC0B84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
        <p:nvSpPr>
          <p:cNvPr id="15" name="Rectangle 14">
            <a:extLst>
              <a:ext uri="{FF2B5EF4-FFF2-40B4-BE49-F238E27FC236}">
                <a16:creationId xmlns:a16="http://schemas.microsoft.com/office/drawing/2014/main" id="{1428C047-D341-40BA-A479-CA1EFA11D8E3}"/>
              </a:ext>
            </a:extLst>
          </p:cNvPr>
          <p:cNvSpPr/>
          <p:nvPr userDrawn="1"/>
        </p:nvSpPr>
        <p:spPr>
          <a:xfrm>
            <a:off x="0" y="0"/>
            <a:ext cx="353683" cy="1690688"/>
          </a:xfrm>
          <a:prstGeom prst="rect">
            <a:avLst/>
          </a:prstGeom>
          <a:solidFill>
            <a:srgbClr val="F26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2FF7EF-3135-4668-9C4B-5F7A7A09C3A9}"/>
              </a:ext>
            </a:extLst>
          </p:cNvPr>
          <p:cNvSpPr/>
          <p:nvPr userDrawn="1"/>
        </p:nvSpPr>
        <p:spPr>
          <a:xfrm>
            <a:off x="0" y="1690688"/>
            <a:ext cx="353683" cy="440037"/>
          </a:xfrm>
          <a:prstGeom prst="rect">
            <a:avLst/>
          </a:prstGeom>
          <a:solidFill>
            <a:srgbClr val="687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2B029A79-7090-439A-BEC1-D36D1F4D66C5}"/>
              </a:ext>
            </a:extLst>
          </p:cNvPr>
          <p:cNvSpPr txBox="1">
            <a:spLocks/>
          </p:cNvSpPr>
          <p:nvPr userDrawn="1"/>
        </p:nvSpPr>
        <p:spPr>
          <a:xfrm>
            <a:off x="230171" y="6365589"/>
            <a:ext cx="2743200" cy="365125"/>
          </a:xfrm>
          <a:prstGeom prst="rect">
            <a:avLst/>
          </a:prstGeom>
        </p:spPr>
        <p:txBody>
          <a:bodyPr/>
          <a:lstStyle>
            <a:defPPr>
              <a:defRPr lang="en-US"/>
            </a:defPPr>
            <a:lvl1pPr marL="0" algn="l" defTabSz="914400" rtl="0" eaLnBrk="1" latinLnBrk="0" hangingPunct="1">
              <a:defRPr sz="1800" b="1" kern="1200">
                <a:solidFill>
                  <a:srgbClr val="F2613B"/>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97EFFA-2762-4564-83D8-59D892D174D4}" type="slidenum">
              <a:rPr lang="en-US" smtClean="0"/>
              <a:pPr/>
              <a:t>‹#›</a:t>
            </a:fld>
            <a:endParaRPr lang="en-US" dirty="0"/>
          </a:p>
        </p:txBody>
      </p:sp>
    </p:spTree>
    <p:extLst>
      <p:ext uri="{BB962C8B-B14F-4D97-AF65-F5344CB8AC3E}">
        <p14:creationId xmlns:p14="http://schemas.microsoft.com/office/powerpoint/2010/main" val="4073409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rgbClr val="F2613B"/>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07206" y="3856288"/>
            <a:ext cx="9144000" cy="640573"/>
          </a:xfrm>
        </p:spPr>
        <p:txBody>
          <a:bodyPr>
            <a:noAutofit/>
          </a:bodyPr>
          <a:lstStyle/>
          <a:p>
            <a:pPr algn="r"/>
            <a:r>
              <a:rPr lang="en-US" sz="5400" b="1" dirty="0">
                <a:effectLst>
                  <a:outerShdw blurRad="38100" dist="38100" dir="2700000" algn="tl">
                    <a:srgbClr val="000000">
                      <a:alpha val="43137"/>
                    </a:srgbClr>
                  </a:outerShdw>
                </a:effectLst>
              </a:rPr>
              <a:t>A Hybrid Model ISAO</a:t>
            </a:r>
          </a:p>
        </p:txBody>
      </p:sp>
      <p:sp>
        <p:nvSpPr>
          <p:cNvPr id="3" name="Subtitle 2"/>
          <p:cNvSpPr>
            <a:spLocks noGrp="1"/>
          </p:cNvSpPr>
          <p:nvPr>
            <p:ph type="subTitle" idx="4294967295"/>
          </p:nvPr>
        </p:nvSpPr>
        <p:spPr>
          <a:xfrm>
            <a:off x="6096000" y="5371877"/>
            <a:ext cx="2811807" cy="999241"/>
          </a:xfrm>
        </p:spPr>
        <p:txBody>
          <a:bodyPr>
            <a:normAutofit/>
          </a:bodyPr>
          <a:lstStyle/>
          <a:p>
            <a:pPr marL="0" indent="0" algn="l">
              <a:buNone/>
            </a:pPr>
            <a:r>
              <a:rPr lang="en-US" dirty="0">
                <a:solidFill>
                  <a:schemeClr val="bg1"/>
                </a:solidFill>
              </a:rPr>
              <a:t>James Jaeger</a:t>
            </a:r>
          </a:p>
          <a:p>
            <a:pPr marL="0" indent="0" algn="l">
              <a:spcBef>
                <a:spcPts val="0"/>
              </a:spcBef>
              <a:buNone/>
            </a:pPr>
            <a:r>
              <a:rPr lang="en-US" sz="1400" dirty="0">
                <a:solidFill>
                  <a:schemeClr val="bg1"/>
                </a:solidFill>
              </a:rPr>
              <a:t>Arete Advisors</a:t>
            </a:r>
          </a:p>
          <a:p>
            <a:pPr marL="0" indent="0" algn="l">
              <a:spcBef>
                <a:spcPts val="0"/>
              </a:spcBef>
              <a:buNone/>
            </a:pPr>
            <a:r>
              <a:rPr lang="en-US" sz="1400" dirty="0">
                <a:solidFill>
                  <a:schemeClr val="bg1"/>
                </a:solidFill>
              </a:rPr>
              <a:t>jjager@areteadvisorsinc.com</a:t>
            </a:r>
          </a:p>
        </p:txBody>
      </p:sp>
      <p:pic>
        <p:nvPicPr>
          <p:cNvPr id="10" name="Picture Placeholder 9" descr="A picture containing indoor, cutting, floor&#10;&#10;Description automatically generated">
            <a:extLst>
              <a:ext uri="{FF2B5EF4-FFF2-40B4-BE49-F238E27FC236}">
                <a16:creationId xmlns:a16="http://schemas.microsoft.com/office/drawing/2014/main" id="{A5A0ED7D-6CE2-4743-9361-8FA1EA81044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028" b="15028"/>
          <a:stretch>
            <a:fillRect/>
          </a:stretch>
        </p:blipFill>
        <p:spPr/>
      </p:pic>
      <p:sp>
        <p:nvSpPr>
          <p:cNvPr id="11" name="Subtitle 2">
            <a:extLst>
              <a:ext uri="{FF2B5EF4-FFF2-40B4-BE49-F238E27FC236}">
                <a16:creationId xmlns:a16="http://schemas.microsoft.com/office/drawing/2014/main" id="{6221A3FE-B188-4233-B5D6-8F96E11B3305}"/>
              </a:ext>
            </a:extLst>
          </p:cNvPr>
          <p:cNvSpPr txBox="1">
            <a:spLocks/>
          </p:cNvSpPr>
          <p:nvPr/>
        </p:nvSpPr>
        <p:spPr>
          <a:xfrm>
            <a:off x="9096866" y="5371877"/>
            <a:ext cx="2975392" cy="915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Kevin Baker</a:t>
            </a:r>
          </a:p>
          <a:p>
            <a:pPr marL="0" indent="0">
              <a:spcBef>
                <a:spcPts val="0"/>
              </a:spcBef>
              <a:buNone/>
            </a:pPr>
            <a:r>
              <a:rPr lang="en-US" sz="1400" dirty="0">
                <a:solidFill>
                  <a:schemeClr val="bg1"/>
                </a:solidFill>
              </a:rPr>
              <a:t>Westfield Insurance</a:t>
            </a:r>
            <a:br>
              <a:rPr lang="en-US" sz="1400" dirty="0">
                <a:solidFill>
                  <a:schemeClr val="bg1"/>
                </a:solidFill>
              </a:rPr>
            </a:br>
            <a:r>
              <a:rPr lang="en-US" sz="1400" dirty="0">
                <a:solidFill>
                  <a:schemeClr val="bg1"/>
                </a:solidFill>
              </a:rPr>
              <a:t>KevinBaker@westfieldgrp.com</a:t>
            </a:r>
          </a:p>
        </p:txBody>
      </p:sp>
    </p:spTree>
    <p:extLst>
      <p:ext uri="{BB962C8B-B14F-4D97-AF65-F5344CB8AC3E}">
        <p14:creationId xmlns:p14="http://schemas.microsoft.com/office/powerpoint/2010/main" val="2643842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Hybrid Model </a:t>
            </a:r>
          </a:p>
        </p:txBody>
      </p:sp>
      <p:sp>
        <p:nvSpPr>
          <p:cNvPr id="3" name="Content Placeholder 2"/>
          <p:cNvSpPr>
            <a:spLocks noGrp="1"/>
          </p:cNvSpPr>
          <p:nvPr>
            <p:ph idx="1"/>
          </p:nvPr>
        </p:nvSpPr>
        <p:spPr/>
        <p:txBody>
          <a:bodyPr>
            <a:noAutofit/>
          </a:bodyPr>
          <a:lstStyle/>
          <a:p>
            <a:pPr>
              <a:lnSpc>
                <a:spcPct val="137000"/>
              </a:lnSpc>
              <a:spcAft>
                <a:spcPts val="600"/>
              </a:spcAft>
            </a:pPr>
            <a:r>
              <a:rPr lang="en-US" sz="2000" dirty="0"/>
              <a:t>Getting buy-in by solving a common problem</a:t>
            </a:r>
          </a:p>
          <a:p>
            <a:pPr marL="461963" lvl="1" indent="-234950">
              <a:lnSpc>
                <a:spcPct val="137000"/>
              </a:lnSpc>
              <a:spcAft>
                <a:spcPts val="600"/>
              </a:spcAft>
            </a:pPr>
            <a:r>
              <a:rPr lang="en-US" sz="1600" dirty="0"/>
              <a:t>Phishing, ransomware and the normal speed of business</a:t>
            </a:r>
          </a:p>
          <a:p>
            <a:pPr marL="461963" lvl="1" indent="-234950">
              <a:lnSpc>
                <a:spcPct val="137000"/>
              </a:lnSpc>
              <a:spcAft>
                <a:spcPts val="600"/>
              </a:spcAft>
            </a:pPr>
            <a:r>
              <a:rPr lang="en-US" sz="1600" dirty="0"/>
              <a:t>New Regulatory Demands</a:t>
            </a:r>
          </a:p>
          <a:p>
            <a:pPr marL="687388" lvl="3" indent="-225425">
              <a:lnSpc>
                <a:spcPct val="137000"/>
              </a:lnSpc>
              <a:spcAft>
                <a:spcPts val="600"/>
              </a:spcAft>
            </a:pPr>
            <a:r>
              <a:rPr lang="en-US" sz="1400" dirty="0"/>
              <a:t>Third party questionnaires, written information security programs</a:t>
            </a:r>
          </a:p>
          <a:p>
            <a:pPr marL="461963" lvl="1" indent="-234950">
              <a:lnSpc>
                <a:spcPct val="137000"/>
              </a:lnSpc>
              <a:spcAft>
                <a:spcPts val="600"/>
              </a:spcAft>
            </a:pPr>
            <a:r>
              <a:rPr lang="en-US" sz="1600" dirty="0"/>
              <a:t>Gaining expertise in selling cyber-insurance as part of their risk management practice</a:t>
            </a:r>
          </a:p>
          <a:p>
            <a:pPr marL="461963" lvl="1" indent="-234950">
              <a:lnSpc>
                <a:spcPct val="137000"/>
              </a:lnSpc>
              <a:spcAft>
                <a:spcPts val="600"/>
              </a:spcAft>
            </a:pPr>
            <a:r>
              <a:rPr lang="en-US" sz="1600" dirty="0"/>
              <a:t>Possibly even extending the ISAO to their cyber customer base, reducing the risk that they will file a claim</a:t>
            </a:r>
          </a:p>
          <a:p>
            <a:pPr marL="461963" lvl="1" indent="-234950">
              <a:lnSpc>
                <a:spcPct val="137000"/>
              </a:lnSpc>
              <a:spcAft>
                <a:spcPts val="600"/>
              </a:spcAft>
            </a:pPr>
            <a:r>
              <a:rPr lang="en-US" sz="1600" dirty="0"/>
              <a:t>Using an independent Third Party to provide services &amp; an abstraction layer between Agency and Carrier – Arete Advisors</a:t>
            </a:r>
          </a:p>
          <a:p>
            <a:pPr marL="461963" lvl="1" indent="-234950">
              <a:lnSpc>
                <a:spcPct val="137000"/>
              </a:lnSpc>
              <a:spcAft>
                <a:spcPts val="600"/>
              </a:spcAft>
            </a:pPr>
            <a:r>
              <a:rPr lang="en-US" sz="1600" dirty="0"/>
              <a:t>Hybrid model ISAO provides a modified managed security service </a:t>
            </a:r>
          </a:p>
          <a:p>
            <a:pPr lvl="1"/>
            <a:endParaRPr lang="en-US" sz="2000" dirty="0"/>
          </a:p>
          <a:p>
            <a:pPr lvl="1"/>
            <a:endParaRPr lang="en-US" sz="2000" dirty="0"/>
          </a:p>
          <a:p>
            <a:pPr marL="457200" lvl="1" indent="0">
              <a:buNone/>
            </a:pPr>
            <a:r>
              <a:rPr lang="en-US" sz="2000" dirty="0"/>
              <a:t> </a:t>
            </a:r>
          </a:p>
        </p:txBody>
      </p:sp>
    </p:spTree>
    <p:extLst>
      <p:ext uri="{BB962C8B-B14F-4D97-AF65-F5344CB8AC3E}">
        <p14:creationId xmlns:p14="http://schemas.microsoft.com/office/powerpoint/2010/main" val="4209778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Possibilities?</a:t>
            </a:r>
          </a:p>
        </p:txBody>
      </p:sp>
      <p:sp>
        <p:nvSpPr>
          <p:cNvPr id="3" name="Content Placeholder 2"/>
          <p:cNvSpPr>
            <a:spLocks noGrp="1"/>
          </p:cNvSpPr>
          <p:nvPr>
            <p:ph idx="1"/>
          </p:nvPr>
        </p:nvSpPr>
        <p:spPr/>
        <p:txBody>
          <a:bodyPr>
            <a:noAutofit/>
          </a:bodyPr>
          <a:lstStyle/>
          <a:p>
            <a:r>
              <a:rPr lang="en-US" sz="2000" dirty="0"/>
              <a:t>Who is best suited to understand the needs of the group?</a:t>
            </a:r>
          </a:p>
          <a:p>
            <a:pPr lvl="1"/>
            <a:r>
              <a:rPr lang="en-US" sz="1600" dirty="0"/>
              <a:t>Generic Managed Services Providers?</a:t>
            </a:r>
          </a:p>
          <a:p>
            <a:pPr lvl="1"/>
            <a:r>
              <a:rPr lang="en-US" sz="1600" dirty="0"/>
              <a:t>Tool centric security vendors?</a:t>
            </a:r>
          </a:p>
          <a:p>
            <a:r>
              <a:rPr lang="en-US" sz="2000" dirty="0"/>
              <a:t>Stakeholders </a:t>
            </a:r>
          </a:p>
          <a:p>
            <a:pPr lvl="1"/>
            <a:r>
              <a:rPr lang="en-US" sz="1600" dirty="0"/>
              <a:t>Industries which use a non-employee workforce </a:t>
            </a:r>
          </a:p>
          <a:p>
            <a:r>
              <a:rPr lang="en-US" sz="2000" dirty="0"/>
              <a:t>Professionally based affinity groups:</a:t>
            </a:r>
          </a:p>
          <a:p>
            <a:pPr lvl="1"/>
            <a:r>
              <a:rPr lang="en-US" sz="1600" dirty="0"/>
              <a:t>Independent Distributers</a:t>
            </a:r>
          </a:p>
          <a:p>
            <a:pPr lvl="1"/>
            <a:r>
              <a:rPr lang="en-US" sz="1600" dirty="0"/>
              <a:t>Independent Financial Advisors</a:t>
            </a:r>
          </a:p>
          <a:p>
            <a:pPr lvl="1"/>
            <a:r>
              <a:rPr lang="en-US" sz="1600" dirty="0"/>
              <a:t>Medical professions</a:t>
            </a:r>
          </a:p>
          <a:p>
            <a:pPr lvl="1"/>
            <a:r>
              <a:rPr lang="en-US" sz="1600" dirty="0"/>
              <a:t>Legal professions</a:t>
            </a:r>
          </a:p>
          <a:p>
            <a:pPr marL="457200" lvl="1" indent="0">
              <a:buNone/>
            </a:pPr>
            <a:endParaRPr lang="en-US" sz="2000" dirty="0"/>
          </a:p>
        </p:txBody>
      </p:sp>
    </p:spTree>
    <p:extLst>
      <p:ext uri="{BB962C8B-B14F-4D97-AF65-F5344CB8AC3E}">
        <p14:creationId xmlns:p14="http://schemas.microsoft.com/office/powerpoint/2010/main" val="1979404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D18277-5E1D-4736-9A11-C042A6992E70}"/>
              </a:ext>
            </a:extLst>
          </p:cNvPr>
          <p:cNvPicPr>
            <a:picLocks noChangeAspect="1"/>
          </p:cNvPicPr>
          <p:nvPr/>
        </p:nvPicPr>
        <p:blipFill>
          <a:blip r:embed="rId2"/>
          <a:stretch>
            <a:fillRect/>
          </a:stretch>
        </p:blipFill>
        <p:spPr>
          <a:xfrm>
            <a:off x="1344890" y="134236"/>
            <a:ext cx="9502219" cy="5957198"/>
          </a:xfrm>
          <a:prstGeom prst="rect">
            <a:avLst/>
          </a:prstGeom>
          <a:ln w="9525">
            <a:solidFill>
              <a:srgbClr val="F2613B"/>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69400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B0B5F-5CD3-4D05-AB50-FFC59671D2DC}"/>
              </a:ext>
            </a:extLst>
          </p:cNvPr>
          <p:cNvPicPr>
            <a:picLocks noChangeAspect="1"/>
          </p:cNvPicPr>
          <p:nvPr/>
        </p:nvPicPr>
        <p:blipFill rotWithShape="1">
          <a:blip r:embed="rId2">
            <a:extLst>
              <a:ext uri="{28A0092B-C50C-407E-A947-70E740481C1C}">
                <a14:useLocalDpi xmlns:a14="http://schemas.microsoft.com/office/drawing/2010/main" val="0"/>
              </a:ext>
            </a:extLst>
          </a:blip>
          <a:srcRect r="-1" b="3905"/>
          <a:stretch/>
        </p:blipFill>
        <p:spPr>
          <a:xfrm>
            <a:off x="955340" y="359137"/>
            <a:ext cx="10281319" cy="5532616"/>
          </a:xfrm>
          <a:prstGeom prst="rect">
            <a:avLst/>
          </a:prstGeom>
          <a:ln w="9525">
            <a:solidFill>
              <a:srgbClr val="F2613B"/>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29192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0EF22-6717-478C-9B92-C6FA989623E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6252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a:t>Objectives</a:t>
            </a:r>
          </a:p>
        </p:txBody>
      </p:sp>
      <p:sp>
        <p:nvSpPr>
          <p:cNvPr id="9" name="Content Placeholder 8"/>
          <p:cNvSpPr>
            <a:spLocks noGrp="1"/>
          </p:cNvSpPr>
          <p:nvPr>
            <p:ph idx="1"/>
          </p:nvPr>
        </p:nvSpPr>
        <p:spPr/>
        <p:txBody>
          <a:bodyPr>
            <a:noAutofit/>
          </a:bodyPr>
          <a:lstStyle/>
          <a:p>
            <a:pPr>
              <a:lnSpc>
                <a:spcPct val="117000"/>
              </a:lnSpc>
              <a:spcAft>
                <a:spcPts val="600"/>
              </a:spcAft>
              <a:buClr>
                <a:srgbClr val="F2613B"/>
              </a:buClr>
              <a:buFont typeface="Wingdings" panose="05000000000000000000" pitchFamily="2" charset="2"/>
              <a:buChar char="§"/>
            </a:pPr>
            <a:r>
              <a:rPr lang="en-US" sz="2000" dirty="0"/>
              <a:t>A perspective on how industries using a non-employee workforce, in this case independent insurance agencies, can still positively affect their risk position while preserving their traditional relationships. Answers to some basic questions regarding how nontechnical work forces can provide valuable security intelligence to an ISAO in an automated fashion, as well as through manual tasks which bring immediate value to them, such as phishing sandbox services, and how that can jump start participation.</a:t>
            </a:r>
          </a:p>
          <a:p>
            <a:pPr>
              <a:lnSpc>
                <a:spcPct val="117000"/>
              </a:lnSpc>
              <a:spcAft>
                <a:spcPts val="600"/>
              </a:spcAft>
              <a:buClr>
                <a:srgbClr val="F2613B"/>
              </a:buClr>
              <a:buFont typeface="Wingdings" panose="05000000000000000000" pitchFamily="2" charset="2"/>
              <a:buChar char="§"/>
            </a:pPr>
            <a:r>
              <a:rPr lang="en-US" sz="2000" dirty="0"/>
              <a:t>Reveal the risk reduction in the industry using the independent workforce</a:t>
            </a:r>
          </a:p>
          <a:p>
            <a:pPr>
              <a:lnSpc>
                <a:spcPct val="117000"/>
              </a:lnSpc>
              <a:spcAft>
                <a:spcPts val="600"/>
              </a:spcAft>
              <a:buClr>
                <a:srgbClr val="F2613B"/>
              </a:buClr>
              <a:buFont typeface="Wingdings" panose="05000000000000000000" pitchFamily="2" charset="2"/>
              <a:buChar char="§"/>
            </a:pPr>
            <a:r>
              <a:rPr lang="en-US" sz="2000" dirty="0"/>
              <a:t>Reveal the benefits provided to the independent affinity group</a:t>
            </a:r>
          </a:p>
          <a:p>
            <a:pPr lvl="1">
              <a:lnSpc>
                <a:spcPct val="117000"/>
              </a:lnSpc>
              <a:spcAft>
                <a:spcPts val="600"/>
              </a:spcAft>
              <a:buClr>
                <a:srgbClr val="F2613B"/>
              </a:buClr>
              <a:buFont typeface="Wingdings" panose="05000000000000000000" pitchFamily="2" charset="2"/>
              <a:buChar char="§"/>
            </a:pPr>
            <a:r>
              <a:rPr lang="en-US" sz="1600" dirty="0"/>
              <a:t>The well-known benefits of information sharing</a:t>
            </a:r>
          </a:p>
          <a:p>
            <a:pPr lvl="1">
              <a:lnSpc>
                <a:spcPct val="117000"/>
              </a:lnSpc>
              <a:spcAft>
                <a:spcPts val="600"/>
              </a:spcAft>
              <a:buClr>
                <a:srgbClr val="F2613B"/>
              </a:buClr>
              <a:buFont typeface="Wingdings" panose="05000000000000000000" pitchFamily="2" charset="2"/>
              <a:buChar char="§"/>
            </a:pPr>
            <a:r>
              <a:rPr lang="en-US" sz="1600" dirty="0"/>
              <a:t>The benefits provided through the hybrid model</a:t>
            </a:r>
          </a:p>
          <a:p>
            <a:pPr lvl="1">
              <a:lnSpc>
                <a:spcPct val="117000"/>
              </a:lnSpc>
              <a:spcAft>
                <a:spcPts val="600"/>
              </a:spcAft>
              <a:buClr>
                <a:srgbClr val="F2613B"/>
              </a:buClr>
              <a:buFont typeface="Wingdings" panose="05000000000000000000" pitchFamily="2" charset="2"/>
              <a:buChar char="§"/>
            </a:pPr>
            <a:r>
              <a:rPr lang="en-US" sz="1600" dirty="0"/>
              <a:t>Hybrid model ISAO provides a modified managed security service </a:t>
            </a:r>
          </a:p>
          <a:p>
            <a:endParaRPr lang="en-US" dirty="0"/>
          </a:p>
        </p:txBody>
      </p:sp>
    </p:spTree>
    <p:extLst>
      <p:ext uri="{BB962C8B-B14F-4D97-AF65-F5344CB8AC3E}">
        <p14:creationId xmlns:p14="http://schemas.microsoft.com/office/powerpoint/2010/main" val="971723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a:t>Presentation Overview</a:t>
            </a:r>
          </a:p>
        </p:txBody>
      </p:sp>
      <p:sp>
        <p:nvSpPr>
          <p:cNvPr id="9" name="Content Placeholder 8"/>
          <p:cNvSpPr>
            <a:spLocks noGrp="1"/>
          </p:cNvSpPr>
          <p:nvPr>
            <p:ph idx="1"/>
          </p:nvPr>
        </p:nvSpPr>
        <p:spPr/>
        <p:txBody>
          <a:bodyPr>
            <a:noAutofit/>
          </a:bodyPr>
          <a:lstStyle/>
          <a:p>
            <a:pPr>
              <a:spcBef>
                <a:spcPts val="0"/>
              </a:spcBef>
              <a:spcAft>
                <a:spcPts val="600"/>
              </a:spcAft>
            </a:pPr>
            <a:r>
              <a:rPr lang="en-US" sz="2000" dirty="0"/>
              <a:t>Who we are &amp; how we got here (Westfield/WAA/Arete)</a:t>
            </a:r>
          </a:p>
          <a:p>
            <a:pPr lvl="1">
              <a:spcBef>
                <a:spcPts val="0"/>
              </a:spcBef>
              <a:spcAft>
                <a:spcPts val="600"/>
              </a:spcAft>
            </a:pPr>
            <a:r>
              <a:rPr lang="en-US" sz="1600" dirty="0"/>
              <a:t>Some situational history in the development of the hybrid model</a:t>
            </a:r>
          </a:p>
          <a:p>
            <a:pPr>
              <a:spcBef>
                <a:spcPts val="0"/>
              </a:spcBef>
              <a:spcAft>
                <a:spcPts val="600"/>
              </a:spcAft>
            </a:pPr>
            <a:r>
              <a:rPr lang="en-US" sz="2000" dirty="0"/>
              <a:t>Problem characterization of the affinity group</a:t>
            </a:r>
          </a:p>
          <a:p>
            <a:pPr lvl="1">
              <a:spcBef>
                <a:spcPts val="0"/>
              </a:spcBef>
              <a:spcAft>
                <a:spcPts val="600"/>
              </a:spcAft>
            </a:pPr>
            <a:r>
              <a:rPr lang="en-US" sz="1600" dirty="0"/>
              <a:t>Independent insurance agent (could be independent distributor, etc.)</a:t>
            </a:r>
          </a:p>
          <a:p>
            <a:pPr lvl="1">
              <a:spcBef>
                <a:spcPts val="0"/>
              </a:spcBef>
              <a:spcAft>
                <a:spcPts val="600"/>
              </a:spcAft>
            </a:pPr>
            <a:r>
              <a:rPr lang="en-US" sz="1600" dirty="0"/>
              <a:t>Overcoming the inherent business competition dynamic with anonymity</a:t>
            </a:r>
          </a:p>
          <a:p>
            <a:pPr>
              <a:spcBef>
                <a:spcPts val="0"/>
              </a:spcBef>
              <a:spcAft>
                <a:spcPts val="600"/>
              </a:spcAft>
            </a:pPr>
            <a:r>
              <a:rPr lang="en-US" sz="2000" dirty="0"/>
              <a:t>Problem of affinity group as non-technical participants</a:t>
            </a:r>
          </a:p>
          <a:p>
            <a:pPr lvl="1">
              <a:spcBef>
                <a:spcPts val="0"/>
              </a:spcBef>
              <a:spcAft>
                <a:spcPts val="600"/>
              </a:spcAft>
            </a:pPr>
            <a:r>
              <a:rPr lang="en-US" sz="1600" dirty="0"/>
              <a:t>Non-participation drivers</a:t>
            </a:r>
          </a:p>
          <a:p>
            <a:pPr lvl="1">
              <a:spcBef>
                <a:spcPts val="0"/>
              </a:spcBef>
              <a:spcAft>
                <a:spcPts val="600"/>
              </a:spcAft>
            </a:pPr>
            <a:r>
              <a:rPr lang="en-US" sz="1600" dirty="0"/>
              <a:t>How do we overcome non-participation of non-technical members</a:t>
            </a:r>
          </a:p>
          <a:p>
            <a:pPr>
              <a:spcBef>
                <a:spcPts val="0"/>
              </a:spcBef>
              <a:spcAft>
                <a:spcPts val="600"/>
              </a:spcAft>
            </a:pPr>
            <a:r>
              <a:rPr lang="en-US" sz="2000" dirty="0"/>
              <a:t>Initiating participation (priming the pump) with technical services</a:t>
            </a:r>
          </a:p>
          <a:p>
            <a:pPr lvl="1">
              <a:spcBef>
                <a:spcPts val="0"/>
              </a:spcBef>
              <a:spcAft>
                <a:spcPts val="600"/>
              </a:spcAft>
            </a:pPr>
            <a:r>
              <a:rPr lang="en-US" sz="1600" dirty="0"/>
              <a:t>Endpoint protection (transparent participation in security intelligence)</a:t>
            </a:r>
          </a:p>
          <a:p>
            <a:pPr lvl="1">
              <a:spcBef>
                <a:spcPts val="0"/>
              </a:spcBef>
              <a:spcAft>
                <a:spcPts val="600"/>
              </a:spcAft>
            </a:pPr>
            <a:r>
              <a:rPr lang="en-US" sz="1600" dirty="0"/>
              <a:t>Phishing Sandbox service (solve a business problem)</a:t>
            </a:r>
          </a:p>
          <a:p>
            <a:pPr>
              <a:spcBef>
                <a:spcPts val="0"/>
              </a:spcBef>
              <a:spcAft>
                <a:spcPts val="600"/>
              </a:spcAft>
            </a:pPr>
            <a:r>
              <a:rPr lang="en-US" sz="2000" dirty="0"/>
              <a:t>Information sharing related to the affinity group </a:t>
            </a:r>
          </a:p>
          <a:p>
            <a:pPr lvl="1">
              <a:spcBef>
                <a:spcPts val="0"/>
              </a:spcBef>
              <a:spcAft>
                <a:spcPts val="600"/>
              </a:spcAft>
            </a:pPr>
            <a:r>
              <a:rPr lang="en-US" sz="1600" dirty="0"/>
              <a:t>What has happened, what should be done, what is required, what the road ahead should look like</a:t>
            </a:r>
          </a:p>
          <a:p>
            <a:endParaRPr lang="en-US" sz="24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39975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522" y="301659"/>
            <a:ext cx="5527657" cy="1097229"/>
          </a:xfrm>
          <a:noFill/>
          <a:ln w="19050">
            <a:solidFill>
              <a:schemeClr val="bg1"/>
            </a:solidFill>
          </a:ln>
        </p:spPr>
        <p:txBody>
          <a:bodyPr wrap="square">
            <a:noAutofit/>
          </a:bodyPr>
          <a:lstStyle/>
          <a:p>
            <a:r>
              <a:rPr lang="en-US" sz="2800" b="1" dirty="0"/>
              <a:t>Jim Jaeger</a:t>
            </a:r>
            <a:br>
              <a:rPr lang="en-US" sz="2800" b="1" dirty="0"/>
            </a:br>
            <a:r>
              <a:rPr lang="en-US" sz="2000" dirty="0">
                <a:solidFill>
                  <a:schemeClr val="tx1"/>
                </a:solidFill>
              </a:rPr>
              <a:t>President and Cyber Security Strategist</a:t>
            </a:r>
            <a:br>
              <a:rPr lang="en-US" sz="2000" dirty="0">
                <a:solidFill>
                  <a:schemeClr val="tx1"/>
                </a:solidFill>
              </a:rPr>
            </a:br>
            <a:r>
              <a:rPr lang="en-US" sz="2000" dirty="0">
                <a:solidFill>
                  <a:schemeClr val="tx1"/>
                </a:solidFill>
              </a:rPr>
              <a:t>Arete Advisors</a:t>
            </a:r>
          </a:p>
        </p:txBody>
      </p:sp>
      <p:sp>
        <p:nvSpPr>
          <p:cNvPr id="3" name="Content Placeholder 2"/>
          <p:cNvSpPr>
            <a:spLocks noGrp="1"/>
          </p:cNvSpPr>
          <p:nvPr>
            <p:ph idx="4294967295"/>
          </p:nvPr>
        </p:nvSpPr>
        <p:spPr>
          <a:xfrm>
            <a:off x="4945522" y="1544010"/>
            <a:ext cx="7048515" cy="4238508"/>
          </a:xfrm>
        </p:spPr>
        <p:txBody>
          <a:bodyPr>
            <a:noAutofit/>
          </a:bodyPr>
          <a:lstStyle/>
          <a:p>
            <a:pPr>
              <a:lnSpc>
                <a:spcPct val="117000"/>
              </a:lnSpc>
              <a:buClr>
                <a:srgbClr val="F2613B"/>
              </a:buClr>
              <a:buFont typeface="Wingdings" panose="05000000000000000000" pitchFamily="2" charset="2"/>
              <a:buChar char="§"/>
            </a:pPr>
            <a:r>
              <a:rPr lang="en-US" sz="1300" dirty="0"/>
              <a:t>Former Brigadier General, US Air Force. Military service includes: Dir. of Intelligence (J2) U.S. Atlantic Command, Assist. Deputy Dir. of Ops at the National Security Agency, and Commander of the Air Force Technical Applications Center</a:t>
            </a:r>
          </a:p>
          <a:p>
            <a:pPr>
              <a:lnSpc>
                <a:spcPct val="117000"/>
              </a:lnSpc>
              <a:buClr>
                <a:srgbClr val="F2613B"/>
              </a:buClr>
              <a:buFont typeface="Wingdings" panose="05000000000000000000" pitchFamily="2" charset="2"/>
              <a:buChar char="§"/>
            </a:pPr>
            <a:r>
              <a:rPr lang="en-US" sz="1300" dirty="0"/>
              <a:t>Previously Vice President of Cyber Services and Chief Cyber Strategist for Fidelis</a:t>
            </a:r>
          </a:p>
          <a:p>
            <a:pPr>
              <a:lnSpc>
                <a:spcPct val="117000"/>
              </a:lnSpc>
              <a:buClr>
                <a:srgbClr val="F2613B"/>
              </a:buClr>
              <a:buFont typeface="Wingdings" panose="05000000000000000000" pitchFamily="2" charset="2"/>
              <a:buChar char="§"/>
            </a:pPr>
            <a:r>
              <a:rPr lang="en-US" sz="1300" dirty="0"/>
              <a:t>Managed the Network Defense and Forensics business at General Dynamics, including the Digital Forensics Lab</a:t>
            </a:r>
          </a:p>
          <a:p>
            <a:pPr>
              <a:lnSpc>
                <a:spcPct val="117000"/>
              </a:lnSpc>
              <a:buClr>
                <a:srgbClr val="F2613B"/>
              </a:buClr>
              <a:buFont typeface="Wingdings" panose="05000000000000000000" pitchFamily="2" charset="2"/>
              <a:buChar char="§"/>
            </a:pPr>
            <a:r>
              <a:rPr lang="en-US" sz="1300" dirty="0"/>
              <a:t>Supported the DoD Cyber Crime Center (DC3), the Defense Computer Forensics Lab and the Defense Cyber Crime Institute</a:t>
            </a:r>
          </a:p>
          <a:p>
            <a:pPr>
              <a:lnSpc>
                <a:spcPct val="117000"/>
              </a:lnSpc>
              <a:buClr>
                <a:srgbClr val="F2613B"/>
              </a:buClr>
              <a:buFont typeface="Wingdings" panose="05000000000000000000" pitchFamily="2" charset="2"/>
              <a:buChar char="§"/>
            </a:pPr>
            <a:r>
              <a:rPr lang="en-US" sz="1300" dirty="0"/>
              <a:t>Created GD information assurance and critical infrastructure protection group, which developed a wide variety of information assurance tools, including the Air Force’s intrusion detection infrastructure</a:t>
            </a:r>
          </a:p>
          <a:p>
            <a:pPr>
              <a:lnSpc>
                <a:spcPct val="117000"/>
              </a:lnSpc>
              <a:buClr>
                <a:srgbClr val="F2613B"/>
              </a:buClr>
              <a:buFont typeface="Wingdings" panose="05000000000000000000" pitchFamily="2" charset="2"/>
              <a:buChar char="§"/>
            </a:pPr>
            <a:r>
              <a:rPr lang="en-US" sz="1300" dirty="0"/>
              <a:t>Rhode Island Governor Gina Raimondo recently appointed Jim to the state’s Cyber Commission</a:t>
            </a:r>
          </a:p>
          <a:p>
            <a:endParaRPr lang="en-US" sz="1300" dirty="0">
              <a:solidFill>
                <a:srgbClr val="F2613B"/>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97963" y="360722"/>
            <a:ext cx="4238508" cy="4238508"/>
          </a:xfrm>
          <a:prstGeom prst="rect">
            <a:avLst/>
          </a:prstGeom>
          <a:ln>
            <a:noFill/>
          </a:ln>
          <a:effectLst>
            <a:softEdge rad="112500"/>
          </a:effectLst>
        </p:spPr>
      </p:pic>
    </p:spTree>
    <p:extLst>
      <p:ext uri="{BB962C8B-B14F-4D97-AF65-F5344CB8AC3E}">
        <p14:creationId xmlns:p14="http://schemas.microsoft.com/office/powerpoint/2010/main" val="808227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5522" y="301659"/>
            <a:ext cx="5527657" cy="1097229"/>
          </a:xfrm>
          <a:noFill/>
          <a:ln w="19050">
            <a:solidFill>
              <a:schemeClr val="bg1"/>
            </a:solidFill>
          </a:ln>
        </p:spPr>
        <p:txBody>
          <a:bodyPr wrap="square">
            <a:noAutofit/>
          </a:bodyPr>
          <a:lstStyle/>
          <a:p>
            <a:r>
              <a:rPr lang="en-US" sz="2800" b="1" dirty="0"/>
              <a:t>Kevin Baker</a:t>
            </a:r>
            <a:br>
              <a:rPr lang="en-US" sz="2800" b="1" dirty="0"/>
            </a:br>
            <a:r>
              <a:rPr lang="en-US" sz="2000" dirty="0">
                <a:solidFill>
                  <a:schemeClr val="tx1"/>
                </a:solidFill>
              </a:rPr>
              <a:t>CISSP-ISSMP, CRISC, CISA</a:t>
            </a:r>
            <a:br>
              <a:rPr lang="en-US" sz="2000" dirty="0">
                <a:solidFill>
                  <a:schemeClr val="tx1"/>
                </a:solidFill>
              </a:rPr>
            </a:br>
            <a:r>
              <a:rPr lang="en-US" sz="2000" dirty="0">
                <a:solidFill>
                  <a:schemeClr val="tx1"/>
                </a:solidFill>
              </a:rPr>
              <a:t>Westfield Insurance</a:t>
            </a:r>
          </a:p>
        </p:txBody>
      </p:sp>
      <p:sp>
        <p:nvSpPr>
          <p:cNvPr id="3" name="Content Placeholder 2"/>
          <p:cNvSpPr>
            <a:spLocks noGrp="1"/>
          </p:cNvSpPr>
          <p:nvPr>
            <p:ph idx="4294967295"/>
          </p:nvPr>
        </p:nvSpPr>
        <p:spPr>
          <a:xfrm>
            <a:off x="4945522" y="1625130"/>
            <a:ext cx="6686561" cy="3414713"/>
          </a:xfrm>
        </p:spPr>
        <p:txBody>
          <a:bodyPr>
            <a:noAutofit/>
          </a:bodyPr>
          <a:lstStyle/>
          <a:p>
            <a:pPr>
              <a:lnSpc>
                <a:spcPct val="117000"/>
              </a:lnSpc>
              <a:buClr>
                <a:srgbClr val="F2613B"/>
              </a:buClr>
              <a:buFont typeface="Wingdings" panose="05000000000000000000" pitchFamily="2" charset="2"/>
              <a:buChar char="§"/>
            </a:pPr>
            <a:r>
              <a:rPr lang="en-US" sz="1300" dirty="0"/>
              <a:t>A 20-year veteran of the security industry, Kevin Baker has been a leader in the technical aspects of information security. Currently, Westfield’s Chief Information Security Officer, Baker integrates necessary toolsets managing security architecture and operations, providing business focused solutions for identity and access governance, regulatory compliance, and third-party risk.</a:t>
            </a:r>
          </a:p>
          <a:p>
            <a:endParaRPr lang="en-US" sz="1700" dirty="0">
              <a:solidFill>
                <a:srgbClr val="F2613B"/>
              </a:solidFill>
            </a:endParaRPr>
          </a:p>
        </p:txBody>
      </p:sp>
      <p:pic>
        <p:nvPicPr>
          <p:cNvPr id="4" name="Picture 3"/>
          <p:cNvPicPr>
            <a:picLocks noChangeAspect="1"/>
          </p:cNvPicPr>
          <p:nvPr/>
        </p:nvPicPr>
        <p:blipFill>
          <a:blip r:embed="rId2"/>
          <a:stretch>
            <a:fillRect/>
          </a:stretch>
        </p:blipFill>
        <p:spPr>
          <a:xfrm>
            <a:off x="373520" y="94268"/>
            <a:ext cx="4053524" cy="6080289"/>
          </a:xfrm>
          <a:prstGeom prst="rect">
            <a:avLst/>
          </a:prstGeom>
          <a:ln>
            <a:noFill/>
          </a:ln>
          <a:effectLst>
            <a:softEdge rad="112500"/>
          </a:effectLst>
        </p:spPr>
      </p:pic>
    </p:spTree>
    <p:extLst>
      <p:ext uri="{BB962C8B-B14F-4D97-AF65-F5344CB8AC3E}">
        <p14:creationId xmlns:p14="http://schemas.microsoft.com/office/powerpoint/2010/main" val="754070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Westfield Had a Risk Problem to Solve…</a:t>
            </a:r>
          </a:p>
        </p:txBody>
      </p:sp>
      <p:sp>
        <p:nvSpPr>
          <p:cNvPr id="3" name="Content Placeholder 2"/>
          <p:cNvSpPr>
            <a:spLocks noGrp="1"/>
          </p:cNvSpPr>
          <p:nvPr>
            <p:ph idx="1"/>
          </p:nvPr>
        </p:nvSpPr>
        <p:spPr>
          <a:xfrm>
            <a:off x="590976" y="1017917"/>
            <a:ext cx="11287868" cy="4949250"/>
          </a:xfrm>
        </p:spPr>
        <p:txBody>
          <a:bodyPr>
            <a:noAutofit/>
          </a:bodyPr>
          <a:lstStyle/>
          <a:p>
            <a:pPr>
              <a:spcAft>
                <a:spcPts val="600"/>
              </a:spcAft>
            </a:pPr>
            <a:r>
              <a:rPr lang="en-US" sz="2000" dirty="0"/>
              <a:t>Exclusive use of Independent Agents, non-employees, yet they have credentials to sensitive internal systems</a:t>
            </a:r>
          </a:p>
          <a:p>
            <a:pPr>
              <a:spcAft>
                <a:spcPts val="600"/>
              </a:spcAft>
            </a:pPr>
            <a:r>
              <a:rPr lang="en-US" sz="2000" dirty="0"/>
              <a:t>We recognized the precarious position of our independent agents</a:t>
            </a:r>
          </a:p>
          <a:p>
            <a:pPr lvl="1">
              <a:spcAft>
                <a:spcPts val="600"/>
              </a:spcAft>
            </a:pPr>
            <a:r>
              <a:rPr lang="en-US" sz="1600" dirty="0"/>
              <a:t>Very basic or non-existent security program and little expertise</a:t>
            </a:r>
          </a:p>
          <a:p>
            <a:pPr lvl="1">
              <a:spcAft>
                <a:spcPts val="600"/>
              </a:spcAft>
            </a:pPr>
            <a:r>
              <a:rPr lang="en-US" sz="1600" dirty="0"/>
              <a:t>Six security incidents at agent locations, some difficult conversations</a:t>
            </a:r>
          </a:p>
          <a:p>
            <a:pPr>
              <a:spcAft>
                <a:spcPts val="600"/>
              </a:spcAft>
            </a:pPr>
            <a:r>
              <a:rPr lang="en-US" sz="2000" dirty="0"/>
              <a:t>We began thinking about how to affect our agents positively</a:t>
            </a:r>
          </a:p>
          <a:p>
            <a:pPr lvl="1">
              <a:spcAft>
                <a:spcPts val="600"/>
              </a:spcAft>
            </a:pPr>
            <a:r>
              <a:rPr lang="en-US" sz="1600" dirty="0"/>
              <a:t>Education, particularly on social engineering</a:t>
            </a:r>
          </a:p>
          <a:p>
            <a:pPr lvl="1">
              <a:spcAft>
                <a:spcPts val="600"/>
              </a:spcAft>
            </a:pPr>
            <a:r>
              <a:rPr lang="en-US" sz="1600" dirty="0"/>
              <a:t>We got in front of them whenever we could to begin the security conversation</a:t>
            </a:r>
          </a:p>
          <a:p>
            <a:pPr lvl="1">
              <a:spcAft>
                <a:spcPts val="600"/>
              </a:spcAft>
            </a:pPr>
            <a:r>
              <a:rPr lang="en-US" sz="1600" dirty="0"/>
              <a:t>We are publishing articles with security viewpoints and practical advice</a:t>
            </a:r>
          </a:p>
          <a:p>
            <a:pPr>
              <a:spcAft>
                <a:spcPts val="600"/>
              </a:spcAft>
            </a:pPr>
            <a:r>
              <a:rPr lang="en-US" sz="2000" dirty="0"/>
              <a:t>How could we make the best security resources available to our agents in a cost-effective way?</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254811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from the Agents Perspective</a:t>
            </a:r>
          </a:p>
        </p:txBody>
      </p:sp>
      <p:sp>
        <p:nvSpPr>
          <p:cNvPr id="3" name="Content Placeholder 2"/>
          <p:cNvSpPr>
            <a:spLocks noGrp="1"/>
          </p:cNvSpPr>
          <p:nvPr>
            <p:ph idx="1"/>
          </p:nvPr>
        </p:nvSpPr>
        <p:spPr>
          <a:xfrm>
            <a:off x="590976" y="1017917"/>
            <a:ext cx="11287868" cy="4996384"/>
          </a:xfrm>
        </p:spPr>
        <p:txBody>
          <a:bodyPr>
            <a:noAutofit/>
          </a:bodyPr>
          <a:lstStyle/>
          <a:p>
            <a:r>
              <a:rPr lang="en-US" sz="2000" dirty="0"/>
              <a:t>Some may be resistant to the message that cybersecurity is important</a:t>
            </a:r>
          </a:p>
          <a:p>
            <a:r>
              <a:rPr lang="en-US" sz="2000" dirty="0"/>
              <a:t>If this is such a problem, why don’t I hear about it from other agents?</a:t>
            </a:r>
          </a:p>
          <a:p>
            <a:pPr lvl="1"/>
            <a:r>
              <a:rPr lang="en-US" sz="1600" dirty="0"/>
              <a:t>Independent agents sell for multiple carriers and are not inclined to share any bad experiences regarding security problems with any one carrier</a:t>
            </a:r>
          </a:p>
          <a:p>
            <a:pPr lvl="1"/>
            <a:r>
              <a:rPr lang="en-US" sz="1600" dirty="0"/>
              <a:t>Independent agents are in competition with one another and are not inclined to share bad experiences with one another</a:t>
            </a:r>
          </a:p>
          <a:p>
            <a:pPr lvl="1"/>
            <a:r>
              <a:rPr lang="en-US" sz="1600" dirty="0"/>
              <a:t>This results in a conspiracy of silence that obfuscates the peril</a:t>
            </a:r>
          </a:p>
          <a:p>
            <a:r>
              <a:rPr lang="en-US" sz="2000" dirty="0"/>
              <a:t>Overcoming the inherent mistrust of the Carrier and other Agents by providing anonymity within the ISAO</a:t>
            </a:r>
          </a:p>
          <a:p>
            <a:pPr lvl="1"/>
            <a:endParaRPr lang="en-US" sz="2000" dirty="0"/>
          </a:p>
          <a:p>
            <a:endParaRPr lang="en-US" sz="2000" dirty="0"/>
          </a:p>
        </p:txBody>
      </p:sp>
    </p:spTree>
    <p:extLst>
      <p:ext uri="{BB962C8B-B14F-4D97-AF65-F5344CB8AC3E}">
        <p14:creationId xmlns:p14="http://schemas.microsoft.com/office/powerpoint/2010/main" val="3363373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from the Agents Perspective</a:t>
            </a:r>
          </a:p>
        </p:txBody>
      </p:sp>
      <p:sp>
        <p:nvSpPr>
          <p:cNvPr id="3" name="Content Placeholder 2"/>
          <p:cNvSpPr>
            <a:spLocks noGrp="1"/>
          </p:cNvSpPr>
          <p:nvPr>
            <p:ph idx="1"/>
          </p:nvPr>
        </p:nvSpPr>
        <p:spPr/>
        <p:txBody>
          <a:bodyPr>
            <a:noAutofit/>
          </a:bodyPr>
          <a:lstStyle/>
          <a:p>
            <a:pPr marL="274320" lvl="1" indent="-282575">
              <a:spcBef>
                <a:spcPts val="0"/>
              </a:spcBef>
              <a:spcAft>
                <a:spcPts val="600"/>
              </a:spcAft>
            </a:pPr>
            <a:r>
              <a:rPr lang="en-US" sz="2000" dirty="0"/>
              <a:t>Adoption of an information sharing economy is challenging, particularly in a start up situation</a:t>
            </a:r>
          </a:p>
          <a:p>
            <a:pPr marL="274320" lvl="1" indent="-282575">
              <a:spcBef>
                <a:spcPts val="0"/>
              </a:spcBef>
              <a:spcAft>
                <a:spcPts val="600"/>
              </a:spcAft>
            </a:pPr>
            <a:r>
              <a:rPr lang="en-US" sz="2000" dirty="0"/>
              <a:t>Even when sensitive to the need for good cybersecurity agents struggled with believing they have something of value to share</a:t>
            </a:r>
          </a:p>
          <a:p>
            <a:pPr marL="274320" lvl="1" indent="-282575">
              <a:spcBef>
                <a:spcPts val="0"/>
              </a:spcBef>
              <a:spcAft>
                <a:spcPts val="600"/>
              </a:spcAft>
            </a:pPr>
            <a:r>
              <a:rPr lang="en-US" sz="2000" dirty="0"/>
              <a:t>Lack of understanding of cybersecurity clouds the value proposition</a:t>
            </a:r>
          </a:p>
          <a:p>
            <a:pPr marL="274320" lvl="1" indent="-282575">
              <a:spcBef>
                <a:spcPts val="0"/>
              </a:spcBef>
              <a:spcAft>
                <a:spcPts val="600"/>
              </a:spcAft>
            </a:pPr>
            <a:r>
              <a:rPr lang="en-US" sz="2000" dirty="0"/>
              <a:t>Solving the tendency for non-participation with actions that provide immediate value </a:t>
            </a:r>
          </a:p>
          <a:p>
            <a:pPr lvl="2"/>
            <a:endParaRPr lang="en-US" sz="2400" dirty="0"/>
          </a:p>
          <a:p>
            <a:pPr lvl="1"/>
            <a:endParaRPr lang="en-US" sz="2800" dirty="0"/>
          </a:p>
          <a:p>
            <a:endParaRPr lang="en-US" dirty="0"/>
          </a:p>
        </p:txBody>
      </p:sp>
    </p:spTree>
    <p:extLst>
      <p:ext uri="{BB962C8B-B14F-4D97-AF65-F5344CB8AC3E}">
        <p14:creationId xmlns:p14="http://schemas.microsoft.com/office/powerpoint/2010/main" val="4084410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Hybrid Model </a:t>
            </a:r>
          </a:p>
        </p:txBody>
      </p:sp>
      <p:sp>
        <p:nvSpPr>
          <p:cNvPr id="3" name="Content Placeholder 2"/>
          <p:cNvSpPr>
            <a:spLocks noGrp="1"/>
          </p:cNvSpPr>
          <p:nvPr>
            <p:ph idx="1"/>
          </p:nvPr>
        </p:nvSpPr>
        <p:spPr/>
        <p:txBody>
          <a:bodyPr>
            <a:noAutofit/>
          </a:bodyPr>
          <a:lstStyle/>
          <a:p>
            <a:r>
              <a:rPr lang="en-US" sz="2000" dirty="0"/>
              <a:t>ISAO as a 501 c 6 non-profit with a tax-deductible membership fee</a:t>
            </a:r>
          </a:p>
          <a:p>
            <a:r>
              <a:rPr lang="en-US" sz="2000" dirty="0"/>
              <a:t>All services are provided by a qualified third-party</a:t>
            </a:r>
          </a:p>
          <a:p>
            <a:r>
              <a:rPr lang="en-US" sz="2000" dirty="0"/>
              <a:t>Proactive Security Services that provide security intelligence and solve problems</a:t>
            </a:r>
          </a:p>
          <a:p>
            <a:pPr lvl="1"/>
            <a:r>
              <a:rPr lang="en-US" sz="1600" dirty="0"/>
              <a:t>Cloud based AI driven end point security</a:t>
            </a:r>
          </a:p>
          <a:p>
            <a:pPr lvl="1"/>
            <a:r>
              <a:rPr lang="en-US" sz="1600" dirty="0"/>
              <a:t>Phishing sandbox</a:t>
            </a:r>
          </a:p>
          <a:p>
            <a:r>
              <a:rPr lang="en-US" sz="2000" dirty="0"/>
              <a:t>Standard Information Sharing Services</a:t>
            </a:r>
          </a:p>
          <a:p>
            <a:r>
              <a:rPr lang="en-US" sz="2000" dirty="0"/>
              <a:t>Compliance &amp; Regulatory Guidance</a:t>
            </a:r>
          </a:p>
          <a:p>
            <a:r>
              <a:rPr lang="en-US" sz="2000" dirty="0"/>
              <a:t>Security Help Desk</a:t>
            </a:r>
          </a:p>
          <a:p>
            <a:r>
              <a:rPr lang="en-US" sz="2000" dirty="0"/>
              <a:t>Incident Response Hotline</a:t>
            </a:r>
          </a:p>
          <a:p>
            <a:endParaRPr lang="en-US" sz="2000" dirty="0"/>
          </a:p>
          <a:p>
            <a:pPr marL="457200" lvl="1" indent="0">
              <a:buNone/>
            </a:pPr>
            <a:r>
              <a:rPr lang="en-US" sz="2000" dirty="0"/>
              <a:t> </a:t>
            </a:r>
          </a:p>
        </p:txBody>
      </p:sp>
    </p:spTree>
    <p:extLst>
      <p:ext uri="{BB962C8B-B14F-4D97-AF65-F5344CB8AC3E}">
        <p14:creationId xmlns:p14="http://schemas.microsoft.com/office/powerpoint/2010/main" val="2578061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931</Words>
  <Application>Microsoft Office PowerPoint</Application>
  <PresentationFormat>Widescreen</PresentationFormat>
  <Paragraphs>100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Montserrat</vt:lpstr>
      <vt:lpstr>Wingdings</vt:lpstr>
      <vt:lpstr>Office Theme</vt:lpstr>
      <vt:lpstr>A Hybrid Model ISAO</vt:lpstr>
      <vt:lpstr>Objectives</vt:lpstr>
      <vt:lpstr>Presentation Overview</vt:lpstr>
      <vt:lpstr>Jim Jaeger President and Cyber Security Strategist Arete Advisors</vt:lpstr>
      <vt:lpstr>Kevin Baker CISSP-ISSMP, CRISC, CISA Westfield Insurance</vt:lpstr>
      <vt:lpstr>Westfield Had a Risk Problem to Solve…</vt:lpstr>
      <vt:lpstr>The Problem from the Agents Perspective</vt:lpstr>
      <vt:lpstr>The Problem from the Agents Perspective</vt:lpstr>
      <vt:lpstr>A Hybrid Model </vt:lpstr>
      <vt:lpstr>A Hybrid Model </vt:lpstr>
      <vt:lpstr>What are the Possibilities?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Model ISAO</dc:title>
  <dc:creator>Baker.Kevin.L</dc:creator>
  <cp:lastModifiedBy>Greg Mahoney</cp:lastModifiedBy>
  <cp:revision>39</cp:revision>
  <dcterms:created xsi:type="dcterms:W3CDTF">2019-07-29T15:23:58Z</dcterms:created>
  <dcterms:modified xsi:type="dcterms:W3CDTF">2019-08-12T19:41:05Z</dcterms:modified>
</cp:coreProperties>
</file>