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media/image15.jpg" ContentType="image/jpg"/>
  <Override PartName="/ppt/media/image16.jpg" ContentType="image/jpg"/>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1" r:id="rId1"/>
  </p:sldMasterIdLst>
  <p:notesMasterIdLst>
    <p:notesMasterId r:id="rId23"/>
  </p:notesMasterIdLst>
  <p:sldIdLst>
    <p:sldId id="537" r:id="rId2"/>
    <p:sldId id="693" r:id="rId3"/>
    <p:sldId id="688" r:id="rId4"/>
    <p:sldId id="689" r:id="rId5"/>
    <p:sldId id="690" r:id="rId6"/>
    <p:sldId id="691" r:id="rId7"/>
    <p:sldId id="692" r:id="rId8"/>
    <p:sldId id="694" r:id="rId9"/>
    <p:sldId id="704" r:id="rId10"/>
    <p:sldId id="698" r:id="rId11"/>
    <p:sldId id="697" r:id="rId12"/>
    <p:sldId id="687" r:id="rId13"/>
    <p:sldId id="699" r:id="rId14"/>
    <p:sldId id="679" r:id="rId15"/>
    <p:sldId id="681" r:id="rId16"/>
    <p:sldId id="682" r:id="rId17"/>
    <p:sldId id="701" r:id="rId18"/>
    <p:sldId id="702" r:id="rId19"/>
    <p:sldId id="703" r:id="rId20"/>
    <p:sldId id="675" r:id="rId21"/>
    <p:sldId id="6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tson, Kimberly K." initials="WKK" lastIdx="5" clrIdx="0">
    <p:extLst>
      <p:ext uri="{19B8F6BF-5375-455C-9EA6-DF929625EA0E}">
        <p15:presenceInfo xmlns:p15="http://schemas.microsoft.com/office/powerpoint/2012/main" userId="S-1-5-21-17504556-1539073906-17591369-274867" providerId="AD"/>
      </p:ext>
    </p:extLst>
  </p:cmAuthor>
  <p:cmAuthor id="2" name="Waldman, Brett M." initials="WBM" lastIdx="1" clrIdx="1">
    <p:extLst>
      <p:ext uri="{19B8F6BF-5375-455C-9EA6-DF929625EA0E}">
        <p15:presenceInfo xmlns:p15="http://schemas.microsoft.com/office/powerpoint/2012/main" userId="S-1-5-21-17504556-1539073906-17591369-269698" providerId="AD"/>
      </p:ext>
    </p:extLst>
  </p:cmAuthor>
  <p:cmAuthor id="3" name="Mike Yoo" initials="MHY" lastIdx="12" clrIdx="2">
    <p:extLst>
      <p:ext uri="{19B8F6BF-5375-455C-9EA6-DF929625EA0E}">
        <p15:presenceInfo xmlns:p15="http://schemas.microsoft.com/office/powerpoint/2012/main" userId="Mike Yoo" providerId="None"/>
      </p:ext>
    </p:extLst>
  </p:cmAuthor>
  <p:cmAuthor id="4" name="Lee, Alexander P." initials="LAP" lastIdx="3" clrIdx="3">
    <p:extLst>
      <p:ext uri="{19B8F6BF-5375-455C-9EA6-DF929625EA0E}">
        <p15:presenceInfo xmlns:p15="http://schemas.microsoft.com/office/powerpoint/2012/main" userId="S-1-5-21-17504556-1539073906-17591369-275895" providerId="AD"/>
      </p:ext>
    </p:extLst>
  </p:cmAuthor>
  <p:cmAuthor id="5" name="Marr, Karin W." initials="MKW" lastIdx="2" clrIdx="4">
    <p:extLst>
      <p:ext uri="{19B8F6BF-5375-455C-9EA6-DF929625EA0E}">
        <p15:presenceInfo xmlns:p15="http://schemas.microsoft.com/office/powerpoint/2012/main" userId="S-1-5-21-17504556-1539073906-17591369-2597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FF3399"/>
    <a:srgbClr val="FF3300"/>
    <a:srgbClr val="9E0008"/>
    <a:srgbClr val="FF777D"/>
    <a:srgbClr val="F02034"/>
    <a:srgbClr val="292E8B"/>
    <a:srgbClr val="6F181A"/>
    <a:srgbClr val="560608"/>
    <a:srgbClr val="B0C0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254" autoAdjust="0"/>
    <p:restoredTop sz="92791" autoAdjust="0"/>
  </p:normalViewPr>
  <p:slideViewPr>
    <p:cSldViewPr snapToGrid="0" snapToObjects="1">
      <p:cViewPr varScale="1">
        <p:scale>
          <a:sx n="114" d="100"/>
          <a:sy n="114" d="100"/>
        </p:scale>
        <p:origin x="952" y="80"/>
      </p:cViewPr>
      <p:guideLst>
        <p:guide orient="horz" pos="2160"/>
        <p:guide pos="3840"/>
      </p:guideLst>
    </p:cSldViewPr>
  </p:slideViewPr>
  <p:notesTextViewPr>
    <p:cViewPr>
      <p:scale>
        <a:sx n="3" d="2"/>
        <a:sy n="3" d="2"/>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B4D8E5-C7CD-4D9A-A838-1D4A128F2BA2}" type="doc">
      <dgm:prSet loTypeId="urn:microsoft.com/office/officeart/2005/8/layout/arrow2" loCatId="" qsTypeId="urn:microsoft.com/office/officeart/2005/8/quickstyle/simple1" qsCatId="simple" csTypeId="urn:microsoft.com/office/officeart/2005/8/colors/accent1_2" csCatId="accent1" phldr="1"/>
      <dgm:spPr/>
    </dgm:pt>
    <dgm:pt modelId="{E8FF055E-A39E-4445-B8B8-A70ABA9D59AE}">
      <dgm:prSet phldrT="[Text]" custT="1"/>
      <dgm:spPr/>
      <dgm:t>
        <a:bodyPr/>
        <a:lstStyle/>
        <a:p>
          <a:pPr algn="ctr"/>
          <a:r>
            <a:rPr lang="en-US" sz="1600" b="1" dirty="0">
              <a:solidFill>
                <a:srgbClr val="36327E"/>
              </a:solidFill>
            </a:rPr>
            <a:t>Experimentation &amp; Prototyping</a:t>
          </a:r>
        </a:p>
        <a:p>
          <a:pPr algn="ctr"/>
          <a:r>
            <a:rPr lang="en-US" sz="1200" b="1" cap="small" baseline="0" dirty="0">
              <a:solidFill>
                <a:srgbClr val="FF0000"/>
              </a:solidFill>
            </a:rPr>
            <a:t>“Prove it </a:t>
          </a:r>
          <a:r>
            <a:rPr lang="en-US" sz="1200" b="1" u="sng" cap="small" baseline="0" dirty="0">
              <a:solidFill>
                <a:srgbClr val="FF0000"/>
              </a:solidFill>
            </a:rPr>
            <a:t>Works</a:t>
          </a:r>
          <a:r>
            <a:rPr lang="en-US" sz="1200" b="1" cap="small" baseline="0" dirty="0">
              <a:solidFill>
                <a:srgbClr val="FF0000"/>
              </a:solidFill>
            </a:rPr>
            <a:t>”</a:t>
          </a:r>
        </a:p>
      </dgm:t>
    </dgm:pt>
    <dgm:pt modelId="{5E42567B-FE7E-4281-BDFB-2836E1E42C7A}" type="parTrans" cxnId="{70A483B9-3510-4102-83C1-1F937FD901AA}">
      <dgm:prSet/>
      <dgm:spPr/>
      <dgm:t>
        <a:bodyPr/>
        <a:lstStyle/>
        <a:p>
          <a:endParaRPr lang="en-US"/>
        </a:p>
      </dgm:t>
    </dgm:pt>
    <dgm:pt modelId="{4D6E208F-EE7D-438D-BC2B-D1696DD971AF}" type="sibTrans" cxnId="{70A483B9-3510-4102-83C1-1F937FD901AA}">
      <dgm:prSet/>
      <dgm:spPr/>
      <dgm:t>
        <a:bodyPr/>
        <a:lstStyle/>
        <a:p>
          <a:endParaRPr lang="en-US"/>
        </a:p>
      </dgm:t>
    </dgm:pt>
    <dgm:pt modelId="{F8D1484B-F58C-4F74-AED9-B79C797A5061}">
      <dgm:prSet phldrT="[Text]" custT="1"/>
      <dgm:spPr/>
      <dgm:t>
        <a:bodyPr/>
        <a:lstStyle/>
        <a:p>
          <a:pPr algn="ctr"/>
          <a:r>
            <a:rPr lang="en-US" sz="1600" b="1" dirty="0">
              <a:solidFill>
                <a:srgbClr val="36327E"/>
              </a:solidFill>
            </a:rPr>
            <a:t>Interoperability Specifications &amp; Adoption Support</a:t>
          </a:r>
        </a:p>
        <a:p>
          <a:pPr algn="ctr"/>
          <a:r>
            <a:rPr lang="en-US" sz="1200" b="1" cap="small" baseline="0" dirty="0">
              <a:solidFill>
                <a:srgbClr val="FF0000"/>
              </a:solidFill>
            </a:rPr>
            <a:t>“Make It Work For </a:t>
          </a:r>
          <a:r>
            <a:rPr lang="en-US" sz="1200" b="1" u="sng" cap="small" baseline="0" dirty="0">
              <a:solidFill>
                <a:srgbClr val="FF0000"/>
              </a:solidFill>
            </a:rPr>
            <a:t>Vendors</a:t>
          </a:r>
          <a:r>
            <a:rPr lang="en-US" sz="1200" b="1" cap="small" baseline="0" dirty="0">
              <a:solidFill>
                <a:srgbClr val="FF0000"/>
              </a:solidFill>
            </a:rPr>
            <a:t>”</a:t>
          </a:r>
          <a:endParaRPr lang="en-US" sz="1200" b="1" dirty="0">
            <a:solidFill>
              <a:srgbClr val="FF0000"/>
            </a:solidFill>
          </a:endParaRPr>
        </a:p>
      </dgm:t>
    </dgm:pt>
    <dgm:pt modelId="{9814EB1F-180F-4814-83C1-9B9038C7D658}" type="parTrans" cxnId="{8929BB1E-1A2D-4BE6-AEE3-9DD5B04ECB74}">
      <dgm:prSet/>
      <dgm:spPr/>
      <dgm:t>
        <a:bodyPr/>
        <a:lstStyle/>
        <a:p>
          <a:endParaRPr lang="en-US"/>
        </a:p>
      </dgm:t>
    </dgm:pt>
    <dgm:pt modelId="{D887B040-82C9-4A64-9215-8EBFEA6A3E47}" type="sibTrans" cxnId="{8929BB1E-1A2D-4BE6-AEE3-9DD5B04ECB74}">
      <dgm:prSet/>
      <dgm:spPr/>
      <dgm:t>
        <a:bodyPr/>
        <a:lstStyle/>
        <a:p>
          <a:endParaRPr lang="en-US"/>
        </a:p>
      </dgm:t>
    </dgm:pt>
    <dgm:pt modelId="{71071635-5451-4587-87E7-B7AA4BE3CF00}">
      <dgm:prSet phldrT="[Text]" custT="1"/>
      <dgm:spPr/>
      <dgm:t>
        <a:bodyPr/>
        <a:lstStyle/>
        <a:p>
          <a:pPr algn="ctr"/>
          <a:r>
            <a:rPr lang="en-US" sz="1600" b="1" dirty="0">
              <a:solidFill>
                <a:srgbClr val="36327E"/>
              </a:solidFill>
            </a:rPr>
            <a:t>Shareable Playbooks &amp; Implementation Guides</a:t>
          </a:r>
        </a:p>
        <a:p>
          <a:pPr algn="ctr"/>
          <a:r>
            <a:rPr lang="en-US" sz="1200" b="1" cap="small" baseline="0" dirty="0">
              <a:solidFill>
                <a:srgbClr val="FF0000"/>
              </a:solidFill>
            </a:rPr>
            <a:t>“Make It Work For </a:t>
          </a:r>
          <a:r>
            <a:rPr lang="en-US" sz="1200" b="1" u="sng" cap="small" baseline="0" dirty="0">
              <a:solidFill>
                <a:srgbClr val="FF0000"/>
              </a:solidFill>
            </a:rPr>
            <a:t>Defenders</a:t>
          </a:r>
          <a:r>
            <a:rPr lang="en-US" sz="1200" b="1" cap="small" baseline="0" dirty="0">
              <a:solidFill>
                <a:srgbClr val="FF0000"/>
              </a:solidFill>
            </a:rPr>
            <a:t>”</a:t>
          </a:r>
          <a:endParaRPr lang="en-US" sz="1200" b="1" dirty="0">
            <a:solidFill>
              <a:srgbClr val="FF0000"/>
            </a:solidFill>
          </a:endParaRPr>
        </a:p>
        <a:p>
          <a:pPr algn="ctr"/>
          <a:endParaRPr lang="en-US" sz="1600" b="1" dirty="0">
            <a:solidFill>
              <a:srgbClr val="36327E"/>
            </a:solidFill>
          </a:endParaRPr>
        </a:p>
      </dgm:t>
    </dgm:pt>
    <dgm:pt modelId="{1A26E319-5140-42A9-96AB-837D5DC3D032}" type="parTrans" cxnId="{94638B08-D642-4207-A604-EA341AD86C9B}">
      <dgm:prSet/>
      <dgm:spPr/>
      <dgm:t>
        <a:bodyPr/>
        <a:lstStyle/>
        <a:p>
          <a:endParaRPr lang="en-US"/>
        </a:p>
      </dgm:t>
    </dgm:pt>
    <dgm:pt modelId="{3E98947A-732C-422E-8E21-A562273AEA21}" type="sibTrans" cxnId="{94638B08-D642-4207-A604-EA341AD86C9B}">
      <dgm:prSet/>
      <dgm:spPr/>
      <dgm:t>
        <a:bodyPr/>
        <a:lstStyle/>
        <a:p>
          <a:endParaRPr lang="en-US"/>
        </a:p>
      </dgm:t>
    </dgm:pt>
    <dgm:pt modelId="{74CD6284-10F7-43A9-BCB9-97132A85663E}">
      <dgm:prSet custT="1"/>
      <dgm:spPr/>
      <dgm:t>
        <a:bodyPr/>
        <a:lstStyle/>
        <a:p>
          <a:pPr algn="ctr"/>
          <a:r>
            <a:rPr lang="en-US" sz="1600" b="1" dirty="0">
              <a:solidFill>
                <a:srgbClr val="36327E"/>
              </a:solidFill>
            </a:rPr>
            <a:t>Pilots &amp; Deployments</a:t>
          </a:r>
        </a:p>
        <a:p>
          <a:pPr algn="ctr"/>
          <a:r>
            <a:rPr lang="en-US" sz="1200" b="1" cap="small" baseline="0" dirty="0">
              <a:solidFill>
                <a:srgbClr val="FF0000"/>
              </a:solidFill>
            </a:rPr>
            <a:t>“Prove it </a:t>
          </a:r>
          <a:r>
            <a:rPr lang="en-US" sz="1200" b="1" u="sng" cap="small" baseline="0" dirty="0">
              <a:solidFill>
                <a:srgbClr val="FF0000"/>
              </a:solidFill>
            </a:rPr>
            <a:t>Scales</a:t>
          </a:r>
          <a:r>
            <a:rPr lang="en-US" sz="1200" b="1" cap="small" baseline="0" dirty="0">
              <a:solidFill>
                <a:srgbClr val="FF0000"/>
              </a:solidFill>
            </a:rPr>
            <a:t>”</a:t>
          </a:r>
          <a:endParaRPr lang="en-US" sz="1200" b="1" dirty="0">
            <a:solidFill>
              <a:srgbClr val="FF0000"/>
            </a:solidFill>
          </a:endParaRPr>
        </a:p>
      </dgm:t>
    </dgm:pt>
    <dgm:pt modelId="{8E9972F5-626D-42CA-A168-EAE1747C43D9}" type="parTrans" cxnId="{F0627259-54C2-48BC-8134-F670BF0CCD34}">
      <dgm:prSet/>
      <dgm:spPr/>
      <dgm:t>
        <a:bodyPr/>
        <a:lstStyle/>
        <a:p>
          <a:endParaRPr lang="en-US"/>
        </a:p>
      </dgm:t>
    </dgm:pt>
    <dgm:pt modelId="{835C08DE-510E-40F5-ADC5-65711E73DAFE}" type="sibTrans" cxnId="{F0627259-54C2-48BC-8134-F670BF0CCD34}">
      <dgm:prSet/>
      <dgm:spPr/>
      <dgm:t>
        <a:bodyPr/>
        <a:lstStyle/>
        <a:p>
          <a:endParaRPr lang="en-US"/>
        </a:p>
      </dgm:t>
    </dgm:pt>
    <dgm:pt modelId="{DF07F559-F181-4535-BB3C-23A5EA80BA13}" type="pres">
      <dgm:prSet presAssocID="{65B4D8E5-C7CD-4D9A-A838-1D4A128F2BA2}" presName="arrowDiagram" presStyleCnt="0">
        <dgm:presLayoutVars>
          <dgm:chMax val="5"/>
          <dgm:dir/>
          <dgm:resizeHandles val="exact"/>
        </dgm:presLayoutVars>
      </dgm:prSet>
      <dgm:spPr/>
    </dgm:pt>
    <dgm:pt modelId="{667B29E8-D5F2-4801-8003-C7EDB8AEAC04}" type="pres">
      <dgm:prSet presAssocID="{65B4D8E5-C7CD-4D9A-A838-1D4A128F2BA2}" presName="arrow" presStyleLbl="bgShp" presStyleIdx="0" presStyleCnt="1" custScaleX="71934" custScaleY="92708" custLinFactNeighborX="-11778" custLinFactNeighborY="-4328"/>
      <dgm:spPr>
        <a:solidFill>
          <a:srgbClr val="A1CDE3"/>
        </a:solidFill>
        <a:ln>
          <a:noFill/>
        </a:ln>
        <a:effectLst>
          <a:outerShdw blurRad="184150" dist="241300" dir="11520000" sx="110000" sy="110000" algn="ctr">
            <a:srgbClr val="000000">
              <a:alpha val="18000"/>
            </a:srgbClr>
          </a:outerShdw>
        </a:effectLst>
      </dgm:spPr>
    </dgm:pt>
    <dgm:pt modelId="{89955089-B998-4976-AD77-FDD4F8D5BB5F}" type="pres">
      <dgm:prSet presAssocID="{65B4D8E5-C7CD-4D9A-A838-1D4A128F2BA2}" presName="arrowDiagram4" presStyleCnt="0"/>
      <dgm:spPr/>
    </dgm:pt>
    <dgm:pt modelId="{9AC94CE2-70A1-49DC-B166-89E1AADE34E1}" type="pres">
      <dgm:prSet presAssocID="{E8FF055E-A39E-4445-B8B8-A70ABA9D59AE}" presName="bullet4a" presStyleLbl="node1" presStyleIdx="0" presStyleCnt="4" custLinFactY="-100000" custLinFactNeighborX="69135" custLinFactNeighborY="-112721"/>
      <dgm:spPr>
        <a:solidFill>
          <a:srgbClr val="002060"/>
        </a:solidFill>
        <a:ln>
          <a:noFill/>
        </a:ln>
        <a:effectLst/>
        <a:scene3d>
          <a:camera prst="orthographicFront">
            <a:rot lat="0" lon="0" rev="0"/>
          </a:camera>
          <a:lightRig rig="contrasting" dir="t">
            <a:rot lat="0" lon="0" rev="7800000"/>
          </a:lightRig>
        </a:scene3d>
        <a:sp3d>
          <a:bevelT w="139700" h="139700"/>
        </a:sp3d>
      </dgm:spPr>
    </dgm:pt>
    <dgm:pt modelId="{55739752-A0C5-4F3A-9BA1-622B6EA12CDA}" type="pres">
      <dgm:prSet presAssocID="{E8FF055E-A39E-4445-B8B8-A70ABA9D59AE}" presName="textBox4a" presStyleLbl="revTx" presStyleIdx="0" presStyleCnt="4" custScaleX="138168" custScaleY="59052" custLinFactNeighborX="28602" custLinFactNeighborY="-35358">
        <dgm:presLayoutVars>
          <dgm:bulletEnabled val="1"/>
        </dgm:presLayoutVars>
      </dgm:prSet>
      <dgm:spPr/>
      <dgm:t>
        <a:bodyPr/>
        <a:lstStyle/>
        <a:p>
          <a:endParaRPr lang="en-US"/>
        </a:p>
      </dgm:t>
    </dgm:pt>
    <dgm:pt modelId="{0AEDC6DF-A4EA-499C-84E4-860828AF8F68}" type="pres">
      <dgm:prSet presAssocID="{74CD6284-10F7-43A9-BCB9-97132A85663E}" presName="bullet4b" presStyleLbl="node1" presStyleIdx="1" presStyleCnt="4" custLinFactX="-77355" custLinFactNeighborX="-100000" custLinFactNeighborY="-21404"/>
      <dgm:spPr>
        <a:solidFill>
          <a:srgbClr val="002060"/>
        </a:solidFill>
        <a:ln>
          <a:noFill/>
        </a:ln>
        <a:effectLst/>
        <a:scene3d>
          <a:camera prst="orthographicFront">
            <a:rot lat="0" lon="0" rev="0"/>
          </a:camera>
          <a:lightRig rig="contrasting" dir="t">
            <a:rot lat="0" lon="0" rev="7800000"/>
          </a:lightRig>
        </a:scene3d>
        <a:sp3d>
          <a:bevelT w="139700" h="139700"/>
        </a:sp3d>
      </dgm:spPr>
    </dgm:pt>
    <dgm:pt modelId="{161AFA98-C084-4A05-9CBB-397EEACB1920}" type="pres">
      <dgm:prSet presAssocID="{74CD6284-10F7-43A9-BCB9-97132A85663E}" presName="textBox4b" presStyleLbl="revTx" presStyleIdx="1" presStyleCnt="4" custScaleY="44439" custLinFactNeighborX="-18096" custLinFactNeighborY="-32152">
        <dgm:presLayoutVars>
          <dgm:bulletEnabled val="1"/>
        </dgm:presLayoutVars>
      </dgm:prSet>
      <dgm:spPr/>
      <dgm:t>
        <a:bodyPr/>
        <a:lstStyle/>
        <a:p>
          <a:endParaRPr lang="en-US"/>
        </a:p>
      </dgm:t>
    </dgm:pt>
    <dgm:pt modelId="{B62432D8-D3A1-41D6-9104-237B0179B8E6}" type="pres">
      <dgm:prSet presAssocID="{F8D1484B-F58C-4F74-AED9-B79C797A5061}" presName="bullet4c" presStyleLbl="node1" presStyleIdx="2" presStyleCnt="4" custLinFactX="-102324" custLinFactNeighborX="-200000" custLinFactNeighborY="16155"/>
      <dgm:spPr>
        <a:solidFill>
          <a:srgbClr val="002060"/>
        </a:solidFill>
        <a:ln>
          <a:noFill/>
        </a:ln>
        <a:effectLst/>
        <a:scene3d>
          <a:camera prst="orthographicFront">
            <a:rot lat="0" lon="0" rev="0"/>
          </a:camera>
          <a:lightRig rig="contrasting" dir="t">
            <a:rot lat="0" lon="0" rev="7800000"/>
          </a:lightRig>
        </a:scene3d>
        <a:sp3d>
          <a:bevelT w="139700" h="139700"/>
        </a:sp3d>
      </dgm:spPr>
    </dgm:pt>
    <dgm:pt modelId="{2D0AAF6F-B160-4206-BD59-152181F5DAF4}" type="pres">
      <dgm:prSet presAssocID="{F8D1484B-F58C-4F74-AED9-B79C797A5061}" presName="textBox4c" presStyleLbl="revTx" presStyleIdx="2" presStyleCnt="4" custScaleX="119643" custScaleY="37003" custLinFactX="-100000" custLinFactNeighborX="-107585" custLinFactNeighborY="-62558">
        <dgm:presLayoutVars>
          <dgm:bulletEnabled val="1"/>
        </dgm:presLayoutVars>
      </dgm:prSet>
      <dgm:spPr/>
      <dgm:t>
        <a:bodyPr/>
        <a:lstStyle/>
        <a:p>
          <a:endParaRPr lang="en-US"/>
        </a:p>
      </dgm:t>
    </dgm:pt>
    <dgm:pt modelId="{07D99BAE-08DA-4317-B17D-6D66D8E6C03A}" type="pres">
      <dgm:prSet presAssocID="{71071635-5451-4587-87E7-B7AA4BE3CF00}" presName="bullet4d" presStyleLbl="node1" presStyleIdx="3" presStyleCnt="4" custLinFactX="-151438" custLinFactNeighborX="-200000" custLinFactNeighborY="12059"/>
      <dgm:spPr>
        <a:solidFill>
          <a:srgbClr val="002060"/>
        </a:solidFill>
        <a:ln>
          <a:noFill/>
        </a:ln>
        <a:effectLst/>
        <a:scene3d>
          <a:camera prst="orthographicFront">
            <a:rot lat="0" lon="0" rev="0"/>
          </a:camera>
          <a:lightRig rig="contrasting" dir="t">
            <a:rot lat="0" lon="0" rev="7800000"/>
          </a:lightRig>
        </a:scene3d>
        <a:sp3d>
          <a:bevelT w="139700" h="139700"/>
        </a:sp3d>
      </dgm:spPr>
    </dgm:pt>
    <dgm:pt modelId="{A6AC7ECE-4DCB-486D-9399-FEC452F63A44}" type="pres">
      <dgm:prSet presAssocID="{71071635-5451-4587-87E7-B7AA4BE3CF00}" presName="textBox4d" presStyleLbl="revTx" presStyleIdx="3" presStyleCnt="4" custScaleX="156692" custScaleY="23920" custLinFactX="-100000" custLinFactNeighborX="-138804" custLinFactNeighborY="-75706">
        <dgm:presLayoutVars>
          <dgm:bulletEnabled val="1"/>
        </dgm:presLayoutVars>
      </dgm:prSet>
      <dgm:spPr/>
      <dgm:t>
        <a:bodyPr/>
        <a:lstStyle/>
        <a:p>
          <a:endParaRPr lang="en-US"/>
        </a:p>
      </dgm:t>
    </dgm:pt>
  </dgm:ptLst>
  <dgm:cxnLst>
    <dgm:cxn modelId="{69F65FE9-649F-4FCF-A329-3314EDAFC4B9}" type="presOf" srcId="{F8D1484B-F58C-4F74-AED9-B79C797A5061}" destId="{2D0AAF6F-B160-4206-BD59-152181F5DAF4}" srcOrd="0" destOrd="0" presId="urn:microsoft.com/office/officeart/2005/8/layout/arrow2"/>
    <dgm:cxn modelId="{70A483B9-3510-4102-83C1-1F937FD901AA}" srcId="{65B4D8E5-C7CD-4D9A-A838-1D4A128F2BA2}" destId="{E8FF055E-A39E-4445-B8B8-A70ABA9D59AE}" srcOrd="0" destOrd="0" parTransId="{5E42567B-FE7E-4281-BDFB-2836E1E42C7A}" sibTransId="{4D6E208F-EE7D-438D-BC2B-D1696DD971AF}"/>
    <dgm:cxn modelId="{F0627259-54C2-48BC-8134-F670BF0CCD34}" srcId="{65B4D8E5-C7CD-4D9A-A838-1D4A128F2BA2}" destId="{74CD6284-10F7-43A9-BCB9-97132A85663E}" srcOrd="1" destOrd="0" parTransId="{8E9972F5-626D-42CA-A168-EAE1747C43D9}" sibTransId="{835C08DE-510E-40F5-ADC5-65711E73DAFE}"/>
    <dgm:cxn modelId="{8929BB1E-1A2D-4BE6-AEE3-9DD5B04ECB74}" srcId="{65B4D8E5-C7CD-4D9A-A838-1D4A128F2BA2}" destId="{F8D1484B-F58C-4F74-AED9-B79C797A5061}" srcOrd="2" destOrd="0" parTransId="{9814EB1F-180F-4814-83C1-9B9038C7D658}" sibTransId="{D887B040-82C9-4A64-9215-8EBFEA6A3E47}"/>
    <dgm:cxn modelId="{3C540929-F593-412E-94FB-DE9D496E150E}" type="presOf" srcId="{E8FF055E-A39E-4445-B8B8-A70ABA9D59AE}" destId="{55739752-A0C5-4F3A-9BA1-622B6EA12CDA}" srcOrd="0" destOrd="0" presId="urn:microsoft.com/office/officeart/2005/8/layout/arrow2"/>
    <dgm:cxn modelId="{94638B08-D642-4207-A604-EA341AD86C9B}" srcId="{65B4D8E5-C7CD-4D9A-A838-1D4A128F2BA2}" destId="{71071635-5451-4587-87E7-B7AA4BE3CF00}" srcOrd="3" destOrd="0" parTransId="{1A26E319-5140-42A9-96AB-837D5DC3D032}" sibTransId="{3E98947A-732C-422E-8E21-A562273AEA21}"/>
    <dgm:cxn modelId="{2E4C4DE5-7BC7-4F12-A0B7-40D642FE46CE}" type="presOf" srcId="{74CD6284-10F7-43A9-BCB9-97132A85663E}" destId="{161AFA98-C084-4A05-9CBB-397EEACB1920}" srcOrd="0" destOrd="0" presId="urn:microsoft.com/office/officeart/2005/8/layout/arrow2"/>
    <dgm:cxn modelId="{47107956-FFC8-41F5-B4D5-70285D207B01}" type="presOf" srcId="{71071635-5451-4587-87E7-B7AA4BE3CF00}" destId="{A6AC7ECE-4DCB-486D-9399-FEC452F63A44}" srcOrd="0" destOrd="0" presId="urn:microsoft.com/office/officeart/2005/8/layout/arrow2"/>
    <dgm:cxn modelId="{46C18231-3AB3-4214-9746-AD1808B78EC5}" type="presOf" srcId="{65B4D8E5-C7CD-4D9A-A838-1D4A128F2BA2}" destId="{DF07F559-F181-4535-BB3C-23A5EA80BA13}" srcOrd="0" destOrd="0" presId="urn:microsoft.com/office/officeart/2005/8/layout/arrow2"/>
    <dgm:cxn modelId="{BF80896B-8C6D-4C3C-827B-A1D7B051A576}" type="presParOf" srcId="{DF07F559-F181-4535-BB3C-23A5EA80BA13}" destId="{667B29E8-D5F2-4801-8003-C7EDB8AEAC04}" srcOrd="0" destOrd="0" presId="urn:microsoft.com/office/officeart/2005/8/layout/arrow2"/>
    <dgm:cxn modelId="{B2760CAA-76B8-4E92-B861-36E8FFE9520F}" type="presParOf" srcId="{DF07F559-F181-4535-BB3C-23A5EA80BA13}" destId="{89955089-B998-4976-AD77-FDD4F8D5BB5F}" srcOrd="1" destOrd="0" presId="urn:microsoft.com/office/officeart/2005/8/layout/arrow2"/>
    <dgm:cxn modelId="{143A9941-C3A8-449C-9B83-BDF6ECB747BF}" type="presParOf" srcId="{89955089-B998-4976-AD77-FDD4F8D5BB5F}" destId="{9AC94CE2-70A1-49DC-B166-89E1AADE34E1}" srcOrd="0" destOrd="0" presId="urn:microsoft.com/office/officeart/2005/8/layout/arrow2"/>
    <dgm:cxn modelId="{315B9573-6F9D-4121-BD89-1EBF99DA5660}" type="presParOf" srcId="{89955089-B998-4976-AD77-FDD4F8D5BB5F}" destId="{55739752-A0C5-4F3A-9BA1-622B6EA12CDA}" srcOrd="1" destOrd="0" presId="urn:microsoft.com/office/officeart/2005/8/layout/arrow2"/>
    <dgm:cxn modelId="{DF74DFAD-F683-4BC9-B637-988D5B0A8AEB}" type="presParOf" srcId="{89955089-B998-4976-AD77-FDD4F8D5BB5F}" destId="{0AEDC6DF-A4EA-499C-84E4-860828AF8F68}" srcOrd="2" destOrd="0" presId="urn:microsoft.com/office/officeart/2005/8/layout/arrow2"/>
    <dgm:cxn modelId="{7AA693E2-9DDD-409E-B523-A67C245E0969}" type="presParOf" srcId="{89955089-B998-4976-AD77-FDD4F8D5BB5F}" destId="{161AFA98-C084-4A05-9CBB-397EEACB1920}" srcOrd="3" destOrd="0" presId="urn:microsoft.com/office/officeart/2005/8/layout/arrow2"/>
    <dgm:cxn modelId="{4EE77191-A2C7-4113-B7B6-CF23020C03BB}" type="presParOf" srcId="{89955089-B998-4976-AD77-FDD4F8D5BB5F}" destId="{B62432D8-D3A1-41D6-9104-237B0179B8E6}" srcOrd="4" destOrd="0" presId="urn:microsoft.com/office/officeart/2005/8/layout/arrow2"/>
    <dgm:cxn modelId="{0A6FE7D5-CB04-4870-AD53-6D87003CF4D9}" type="presParOf" srcId="{89955089-B998-4976-AD77-FDD4F8D5BB5F}" destId="{2D0AAF6F-B160-4206-BD59-152181F5DAF4}" srcOrd="5" destOrd="0" presId="urn:microsoft.com/office/officeart/2005/8/layout/arrow2"/>
    <dgm:cxn modelId="{7D2CD167-7616-440B-ABA3-6177BB7EC422}" type="presParOf" srcId="{89955089-B998-4976-AD77-FDD4F8D5BB5F}" destId="{07D99BAE-08DA-4317-B17D-6D66D8E6C03A}" srcOrd="6" destOrd="0" presId="urn:microsoft.com/office/officeart/2005/8/layout/arrow2"/>
    <dgm:cxn modelId="{A578D83F-2F31-49E6-B1D5-FA2726DB69CE}" type="presParOf" srcId="{89955089-B998-4976-AD77-FDD4F8D5BB5F}" destId="{A6AC7ECE-4DCB-486D-9399-FEC452F63A44}"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7B29E8-D5F2-4801-8003-C7EDB8AEAC04}">
      <dsp:nvSpPr>
        <dsp:cNvPr id="0" name=""/>
        <dsp:cNvSpPr/>
      </dsp:nvSpPr>
      <dsp:spPr>
        <a:xfrm>
          <a:off x="0" y="0"/>
          <a:ext cx="6177138" cy="4975655"/>
        </a:xfrm>
        <a:prstGeom prst="swooshArrow">
          <a:avLst>
            <a:gd name="adj1" fmla="val 25000"/>
            <a:gd name="adj2" fmla="val 25000"/>
          </a:avLst>
        </a:prstGeom>
        <a:solidFill>
          <a:srgbClr val="A1CDE3"/>
        </a:solidFill>
        <a:ln>
          <a:noFill/>
        </a:ln>
        <a:effectLst>
          <a:outerShdw blurRad="184150" dist="241300" dir="11520000" sx="110000" sy="110000" algn="ctr" rotWithShape="0">
            <a:srgbClr val="000000">
              <a:alpha val="18000"/>
            </a:srgbClr>
          </a:outerShdw>
        </a:effectLst>
      </dsp:spPr>
      <dsp:style>
        <a:lnRef idx="0">
          <a:scrgbClr r="0" g="0" b="0"/>
        </a:lnRef>
        <a:fillRef idx="1">
          <a:scrgbClr r="0" g="0" b="0"/>
        </a:fillRef>
        <a:effectRef idx="0">
          <a:scrgbClr r="0" g="0" b="0"/>
        </a:effectRef>
        <a:fontRef idx="minor"/>
      </dsp:style>
    </dsp:sp>
    <dsp:sp modelId="{9AC94CE2-70A1-49DC-B166-89E1AADE34E1}">
      <dsp:nvSpPr>
        <dsp:cNvPr id="0" name=""/>
        <dsp:cNvSpPr/>
      </dsp:nvSpPr>
      <dsp:spPr>
        <a:xfrm>
          <a:off x="652239" y="3595896"/>
          <a:ext cx="197506" cy="197506"/>
        </a:xfrm>
        <a:prstGeom prst="ellipse">
          <a:avLst/>
        </a:prstGeom>
        <a:solidFill>
          <a:srgbClr val="002060"/>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sp>
    <dsp:sp modelId="{55739752-A0C5-4F3A-9BA1-622B6EA12CDA}">
      <dsp:nvSpPr>
        <dsp:cNvPr id="0" name=""/>
        <dsp:cNvSpPr/>
      </dsp:nvSpPr>
      <dsp:spPr>
        <a:xfrm>
          <a:off x="754210" y="3924666"/>
          <a:ext cx="2028881" cy="754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654" tIns="0" rIns="0" bIns="0" numCol="1" spcCol="1270" anchor="t" anchorCtr="0">
          <a:noAutofit/>
        </a:bodyPr>
        <a:lstStyle/>
        <a:p>
          <a:pPr lvl="0" algn="ctr" defTabSz="711200">
            <a:lnSpc>
              <a:spcPct val="90000"/>
            </a:lnSpc>
            <a:spcBef>
              <a:spcPct val="0"/>
            </a:spcBef>
            <a:spcAft>
              <a:spcPct val="35000"/>
            </a:spcAft>
          </a:pPr>
          <a:r>
            <a:rPr lang="en-US" sz="1600" b="1" kern="1200" dirty="0">
              <a:solidFill>
                <a:srgbClr val="36327E"/>
              </a:solidFill>
            </a:rPr>
            <a:t>Experimentation &amp; Prototyping</a:t>
          </a:r>
        </a:p>
        <a:p>
          <a:pPr lvl="0" algn="ctr" defTabSz="711200">
            <a:lnSpc>
              <a:spcPct val="90000"/>
            </a:lnSpc>
            <a:spcBef>
              <a:spcPct val="0"/>
            </a:spcBef>
            <a:spcAft>
              <a:spcPct val="35000"/>
            </a:spcAft>
          </a:pPr>
          <a:r>
            <a:rPr lang="en-US" sz="1200" b="1" kern="1200" cap="small" baseline="0" dirty="0">
              <a:solidFill>
                <a:srgbClr val="FF0000"/>
              </a:solidFill>
            </a:rPr>
            <a:t>“Prove it </a:t>
          </a:r>
          <a:r>
            <a:rPr lang="en-US" sz="1200" b="1" u="sng" kern="1200" cap="small" baseline="0" dirty="0">
              <a:solidFill>
                <a:srgbClr val="FF0000"/>
              </a:solidFill>
            </a:rPr>
            <a:t>Works</a:t>
          </a:r>
          <a:r>
            <a:rPr lang="en-US" sz="1200" b="1" kern="1200" cap="small" baseline="0" dirty="0">
              <a:solidFill>
                <a:srgbClr val="FF0000"/>
              </a:solidFill>
            </a:rPr>
            <a:t>”</a:t>
          </a:r>
        </a:p>
      </dsp:txBody>
      <dsp:txXfrm>
        <a:off x="754210" y="3924666"/>
        <a:ext cx="2028881" cy="754300"/>
      </dsp:txXfrm>
    </dsp:sp>
    <dsp:sp modelId="{0AEDC6DF-A4EA-499C-84E4-860828AF8F68}">
      <dsp:nvSpPr>
        <dsp:cNvPr id="0" name=""/>
        <dsp:cNvSpPr/>
      </dsp:nvSpPr>
      <dsp:spPr>
        <a:xfrm>
          <a:off x="1301922" y="2694144"/>
          <a:ext cx="343489" cy="343489"/>
        </a:xfrm>
        <a:prstGeom prst="ellipse">
          <a:avLst/>
        </a:prstGeom>
        <a:solidFill>
          <a:srgbClr val="002060"/>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sp>
    <dsp:sp modelId="{161AFA98-C084-4A05-9CBB-397EEACB1920}">
      <dsp:nvSpPr>
        <dsp:cNvPr id="0" name=""/>
        <dsp:cNvSpPr/>
      </dsp:nvSpPr>
      <dsp:spPr>
        <a:xfrm>
          <a:off x="1756534" y="2832188"/>
          <a:ext cx="1803318" cy="1089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008" tIns="0" rIns="0" bIns="0" numCol="1" spcCol="1270" anchor="t" anchorCtr="0">
          <a:noAutofit/>
        </a:bodyPr>
        <a:lstStyle/>
        <a:p>
          <a:pPr lvl="0" algn="ctr" defTabSz="711200">
            <a:lnSpc>
              <a:spcPct val="90000"/>
            </a:lnSpc>
            <a:spcBef>
              <a:spcPct val="0"/>
            </a:spcBef>
            <a:spcAft>
              <a:spcPct val="35000"/>
            </a:spcAft>
          </a:pPr>
          <a:r>
            <a:rPr lang="en-US" sz="1600" b="1" kern="1200" dirty="0">
              <a:solidFill>
                <a:srgbClr val="36327E"/>
              </a:solidFill>
            </a:rPr>
            <a:t>Pilots &amp; Deployments</a:t>
          </a:r>
        </a:p>
        <a:p>
          <a:pPr lvl="0" algn="ctr" defTabSz="711200">
            <a:lnSpc>
              <a:spcPct val="90000"/>
            </a:lnSpc>
            <a:spcBef>
              <a:spcPct val="0"/>
            </a:spcBef>
            <a:spcAft>
              <a:spcPct val="35000"/>
            </a:spcAft>
          </a:pPr>
          <a:r>
            <a:rPr lang="en-US" sz="1200" b="1" kern="1200" cap="small" baseline="0" dirty="0">
              <a:solidFill>
                <a:srgbClr val="FF0000"/>
              </a:solidFill>
            </a:rPr>
            <a:t>“Prove it </a:t>
          </a:r>
          <a:r>
            <a:rPr lang="en-US" sz="1200" b="1" u="sng" kern="1200" cap="small" baseline="0" dirty="0">
              <a:solidFill>
                <a:srgbClr val="FF0000"/>
              </a:solidFill>
            </a:rPr>
            <a:t>Scales</a:t>
          </a:r>
          <a:r>
            <a:rPr lang="en-US" sz="1200" b="1" kern="1200" cap="small" baseline="0" dirty="0">
              <a:solidFill>
                <a:srgbClr val="FF0000"/>
              </a:solidFill>
            </a:rPr>
            <a:t>”</a:t>
          </a:r>
          <a:endParaRPr lang="en-US" sz="1200" b="1" kern="1200" dirty="0">
            <a:solidFill>
              <a:srgbClr val="FF0000"/>
            </a:solidFill>
          </a:endParaRPr>
        </a:p>
      </dsp:txBody>
      <dsp:txXfrm>
        <a:off x="1756534" y="2832188"/>
        <a:ext cx="1803318" cy="1089967"/>
      </dsp:txXfrm>
    </dsp:sp>
    <dsp:sp modelId="{B62432D8-D3A1-41D6-9104-237B0179B8E6}">
      <dsp:nvSpPr>
        <dsp:cNvPr id="0" name=""/>
        <dsp:cNvSpPr/>
      </dsp:nvSpPr>
      <dsp:spPr>
        <a:xfrm>
          <a:off x="2317021" y="1921283"/>
          <a:ext cx="455123" cy="455123"/>
        </a:xfrm>
        <a:prstGeom prst="ellipse">
          <a:avLst/>
        </a:prstGeom>
        <a:solidFill>
          <a:srgbClr val="002060"/>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sp>
    <dsp:sp modelId="{2D0AAF6F-B160-4206-BD59-152181F5DAF4}">
      <dsp:nvSpPr>
        <dsp:cNvPr id="0" name=""/>
        <dsp:cNvSpPr/>
      </dsp:nvSpPr>
      <dsp:spPr>
        <a:xfrm>
          <a:off x="0" y="1045132"/>
          <a:ext cx="2157544" cy="1227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160" tIns="0" rIns="0" bIns="0" numCol="1" spcCol="1270" anchor="t" anchorCtr="0">
          <a:noAutofit/>
        </a:bodyPr>
        <a:lstStyle/>
        <a:p>
          <a:pPr lvl="0" algn="ctr" defTabSz="711200">
            <a:lnSpc>
              <a:spcPct val="90000"/>
            </a:lnSpc>
            <a:spcBef>
              <a:spcPct val="0"/>
            </a:spcBef>
            <a:spcAft>
              <a:spcPct val="35000"/>
            </a:spcAft>
          </a:pPr>
          <a:r>
            <a:rPr lang="en-US" sz="1600" b="1" kern="1200" dirty="0">
              <a:solidFill>
                <a:srgbClr val="36327E"/>
              </a:solidFill>
            </a:rPr>
            <a:t>Interoperability Specifications &amp; Adoption Support</a:t>
          </a:r>
        </a:p>
        <a:p>
          <a:pPr lvl="0" algn="ctr" defTabSz="711200">
            <a:lnSpc>
              <a:spcPct val="90000"/>
            </a:lnSpc>
            <a:spcBef>
              <a:spcPct val="0"/>
            </a:spcBef>
            <a:spcAft>
              <a:spcPct val="35000"/>
            </a:spcAft>
          </a:pPr>
          <a:r>
            <a:rPr lang="en-US" sz="1200" b="1" kern="1200" cap="small" baseline="0" dirty="0">
              <a:solidFill>
                <a:srgbClr val="FF0000"/>
              </a:solidFill>
            </a:rPr>
            <a:t>“Make It Work For </a:t>
          </a:r>
          <a:r>
            <a:rPr lang="en-US" sz="1200" b="1" u="sng" kern="1200" cap="small" baseline="0" dirty="0">
              <a:solidFill>
                <a:srgbClr val="FF0000"/>
              </a:solidFill>
            </a:rPr>
            <a:t>Vendors</a:t>
          </a:r>
          <a:r>
            <a:rPr lang="en-US" sz="1200" b="1" kern="1200" cap="small" baseline="0" dirty="0">
              <a:solidFill>
                <a:srgbClr val="FF0000"/>
              </a:solidFill>
            </a:rPr>
            <a:t>”</a:t>
          </a:r>
          <a:endParaRPr lang="en-US" sz="1200" b="1" kern="1200" dirty="0">
            <a:solidFill>
              <a:srgbClr val="FF0000"/>
            </a:solidFill>
          </a:endParaRPr>
        </a:p>
      </dsp:txBody>
      <dsp:txXfrm>
        <a:off x="0" y="1045132"/>
        <a:ext cx="2157544" cy="1227322"/>
      </dsp:txXfrm>
    </dsp:sp>
    <dsp:sp modelId="{07D99BAE-08DA-4317-B17D-6D66D8E6C03A}">
      <dsp:nvSpPr>
        <dsp:cNvPr id="0" name=""/>
        <dsp:cNvSpPr/>
      </dsp:nvSpPr>
      <dsp:spPr>
        <a:xfrm>
          <a:off x="3490988" y="1312661"/>
          <a:ext cx="609693" cy="609693"/>
        </a:xfrm>
        <a:prstGeom prst="ellipse">
          <a:avLst/>
        </a:prstGeom>
        <a:solidFill>
          <a:srgbClr val="002060"/>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sp>
    <dsp:sp modelId="{A6AC7ECE-4DCB-486D-9399-FEC452F63A44}">
      <dsp:nvSpPr>
        <dsp:cNvPr id="0" name=""/>
        <dsp:cNvSpPr/>
      </dsp:nvSpPr>
      <dsp:spPr>
        <a:xfrm>
          <a:off x="1120964" y="94539"/>
          <a:ext cx="2825655" cy="920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064" tIns="0" rIns="0" bIns="0" numCol="1" spcCol="1270" anchor="t" anchorCtr="0">
          <a:noAutofit/>
        </a:bodyPr>
        <a:lstStyle/>
        <a:p>
          <a:pPr lvl="0" algn="ctr" defTabSz="711200">
            <a:lnSpc>
              <a:spcPct val="90000"/>
            </a:lnSpc>
            <a:spcBef>
              <a:spcPct val="0"/>
            </a:spcBef>
            <a:spcAft>
              <a:spcPct val="35000"/>
            </a:spcAft>
          </a:pPr>
          <a:r>
            <a:rPr lang="en-US" sz="1600" b="1" kern="1200" dirty="0">
              <a:solidFill>
                <a:srgbClr val="36327E"/>
              </a:solidFill>
            </a:rPr>
            <a:t>Shareable Playbooks &amp; Implementation Guides</a:t>
          </a:r>
        </a:p>
        <a:p>
          <a:pPr lvl="0" algn="ctr" defTabSz="711200">
            <a:lnSpc>
              <a:spcPct val="90000"/>
            </a:lnSpc>
            <a:spcBef>
              <a:spcPct val="0"/>
            </a:spcBef>
            <a:spcAft>
              <a:spcPct val="35000"/>
            </a:spcAft>
          </a:pPr>
          <a:r>
            <a:rPr lang="en-US" sz="1200" b="1" kern="1200" cap="small" baseline="0" dirty="0">
              <a:solidFill>
                <a:srgbClr val="FF0000"/>
              </a:solidFill>
            </a:rPr>
            <a:t>“Make It Work For </a:t>
          </a:r>
          <a:r>
            <a:rPr lang="en-US" sz="1200" b="1" u="sng" kern="1200" cap="small" baseline="0" dirty="0">
              <a:solidFill>
                <a:srgbClr val="FF0000"/>
              </a:solidFill>
            </a:rPr>
            <a:t>Defenders</a:t>
          </a:r>
          <a:r>
            <a:rPr lang="en-US" sz="1200" b="1" kern="1200" cap="small" baseline="0" dirty="0">
              <a:solidFill>
                <a:srgbClr val="FF0000"/>
              </a:solidFill>
            </a:rPr>
            <a:t>”</a:t>
          </a:r>
          <a:endParaRPr lang="en-US" sz="1200" b="1" kern="1200" dirty="0">
            <a:solidFill>
              <a:srgbClr val="FF0000"/>
            </a:solidFill>
          </a:endParaRPr>
        </a:p>
        <a:p>
          <a:pPr lvl="0" algn="ctr" defTabSz="711200">
            <a:lnSpc>
              <a:spcPct val="90000"/>
            </a:lnSpc>
            <a:spcBef>
              <a:spcPct val="0"/>
            </a:spcBef>
            <a:spcAft>
              <a:spcPct val="35000"/>
            </a:spcAft>
          </a:pPr>
          <a:endParaRPr lang="en-US" sz="1600" b="1" kern="1200" dirty="0">
            <a:solidFill>
              <a:srgbClr val="36327E"/>
            </a:solidFill>
          </a:endParaRPr>
        </a:p>
      </dsp:txBody>
      <dsp:txXfrm>
        <a:off x="1120964" y="94539"/>
        <a:ext cx="2825655" cy="920478"/>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C73766-B08B-4007-82BA-3512822F656D}" type="datetimeFigureOut">
              <a:rPr lang="en-US" smtClean="0"/>
              <a:t>8/14/2019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DC3BF6-A64C-4153-8EBB-CC56C72894E0}" type="slidenum">
              <a:rPr lang="en-US" smtClean="0"/>
              <a:t>‹#›</a:t>
            </a:fld>
            <a:endParaRPr lang="en-US" dirty="0"/>
          </a:p>
        </p:txBody>
      </p:sp>
    </p:spTree>
    <p:extLst>
      <p:ext uri="{BB962C8B-B14F-4D97-AF65-F5344CB8AC3E}">
        <p14:creationId xmlns:p14="http://schemas.microsoft.com/office/powerpoint/2010/main" val="4126523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dirty="0">
              <a:solidFill>
                <a:srgbClr val="FF0000"/>
              </a:solidFill>
            </a:endParaRPr>
          </a:p>
        </p:txBody>
      </p:sp>
      <p:sp>
        <p:nvSpPr>
          <p:cNvPr id="4" name="Slide Number Placeholder 3"/>
          <p:cNvSpPr>
            <a:spLocks noGrp="1"/>
          </p:cNvSpPr>
          <p:nvPr>
            <p:ph type="sldNum" sz="quarter" idx="10"/>
          </p:nvPr>
        </p:nvSpPr>
        <p:spPr/>
        <p:txBody>
          <a:bodyPr/>
          <a:lstStyle/>
          <a:p>
            <a:pPr>
              <a:defRPr/>
            </a:pPr>
            <a:fld id="{69C971FF-EF28-4195-A575-329446EFAA55}" type="slidenum">
              <a:rPr lang="en-US" smtClean="0">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4002197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CA0A3-8FA0-8946-B0DB-35A9B68B67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24234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s://twitter.com/IACD_automate" TargetMode="External"/><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hyperlink" Target="https://www.linkedin.com/groups/8608114" TargetMode="External"/><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hyperlink" Target="mailto:icd@jhuapl.edu" TargetMode="External"/><Relationship Id="rId4" Type="http://schemas.openxmlformats.org/officeDocument/2006/relationships/hyperlink" Target="https://secwww.jhuapl.edu/iacd" TargetMode="External"/><Relationship Id="rId9"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0" name="Group 9"/>
          <p:cNvGrpSpPr/>
          <p:nvPr userDrawn="1"/>
        </p:nvGrpSpPr>
        <p:grpSpPr>
          <a:xfrm>
            <a:off x="-104775" y="0"/>
            <a:ext cx="12296772" cy="6858000"/>
            <a:chOff x="-104775" y="0"/>
            <a:chExt cx="12296772" cy="6858000"/>
          </a:xfrm>
        </p:grpSpPr>
        <p:pic>
          <p:nvPicPr>
            <p:cNvPr id="8" name="Picture 2"/>
            <p:cNvPicPr>
              <a:picLocks noChangeAspect="1" noChangeArrowheads="1"/>
            </p:cNvPicPr>
            <p:nvPr userDrawn="1"/>
          </p:nvPicPr>
          <p:blipFill rotWithShape="1">
            <a:blip r:embed="rId2">
              <a:duotone>
                <a:prstClr val="black"/>
                <a:schemeClr val="accent1">
                  <a:tint val="45000"/>
                  <a:satMod val="400000"/>
                </a:schemeClr>
              </a:duotone>
              <a:extLst>
                <a:ext uri="{28A0092B-C50C-407E-A947-70E740481C1C}">
                  <a14:useLocalDpi xmlns:a14="http://schemas.microsoft.com/office/drawing/2010/main" val="0"/>
                </a:ext>
              </a:extLst>
            </a:blip>
            <a:srcRect l="51001" t="1" r="1307" b="83651"/>
            <a:stretch/>
          </p:blipFill>
          <p:spPr bwMode="auto">
            <a:xfrm flipH="1">
              <a:off x="-104775" y="0"/>
              <a:ext cx="1229677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userDrawn="1"/>
          </p:nvPicPr>
          <p:blipFill rotWithShape="1">
            <a:blip r:embed="rId2">
              <a:duotone>
                <a:prstClr val="black"/>
                <a:schemeClr val="accent1">
                  <a:tint val="45000"/>
                  <a:satMod val="400000"/>
                </a:schemeClr>
              </a:duotone>
              <a:extLst>
                <a:ext uri="{28A0092B-C50C-407E-A947-70E740481C1C}">
                  <a14:useLocalDpi xmlns:a14="http://schemas.microsoft.com/office/drawing/2010/main" val="0"/>
                </a:ext>
              </a:extLst>
            </a:blip>
            <a:srcRect l="19950" t="1" r="860" b="84972"/>
            <a:stretch/>
          </p:blipFill>
          <p:spPr bwMode="auto">
            <a:xfrm flipH="1">
              <a:off x="-3" y="2590801"/>
              <a:ext cx="12191993" cy="1581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15249" y="1867659"/>
              <a:ext cx="2919990" cy="2779782"/>
            </a:xfrm>
            <a:prstGeom prst="rect">
              <a:avLst/>
            </a:prstGeom>
          </p:spPr>
        </p:pic>
      </p:grpSp>
      <p:sp>
        <p:nvSpPr>
          <p:cNvPr id="2" name="Title 1"/>
          <p:cNvSpPr>
            <a:spLocks noGrp="1"/>
          </p:cNvSpPr>
          <p:nvPr>
            <p:ph type="ctrTitle" hasCustomPrompt="1"/>
          </p:nvPr>
        </p:nvSpPr>
        <p:spPr>
          <a:xfrm>
            <a:off x="152400" y="1484313"/>
            <a:ext cx="7562849" cy="2387600"/>
          </a:xfrm>
        </p:spPr>
        <p:txBody>
          <a:bodyPr anchor="ctr">
            <a:normAutofit/>
          </a:bodyPr>
          <a:lstStyle>
            <a:lvl1pPr algn="l">
              <a:defRPr sz="4800" baseline="0">
                <a:solidFill>
                  <a:schemeClr val="bg1"/>
                </a:solidFill>
                <a:effectLst>
                  <a:outerShdw blurRad="50800" dist="38100" dir="8100000" algn="tr" rotWithShape="0">
                    <a:prstClr val="black">
                      <a:alpha val="40000"/>
                    </a:prstClr>
                  </a:outerShdw>
                </a:effectLst>
                <a:latin typeface="Helvetica Neue LT Std 73 Bold Extended"/>
              </a:defRPr>
            </a:lvl1pPr>
          </a:lstStyle>
          <a:p>
            <a:r>
              <a:rPr lang="en-US" dirty="0"/>
              <a:t>Master Title Style</a:t>
            </a:r>
          </a:p>
        </p:txBody>
      </p:sp>
      <p:sp>
        <p:nvSpPr>
          <p:cNvPr id="3" name="Subtitle 2"/>
          <p:cNvSpPr>
            <a:spLocks noGrp="1"/>
          </p:cNvSpPr>
          <p:nvPr>
            <p:ph type="subTitle" idx="1" hasCustomPrompt="1"/>
          </p:nvPr>
        </p:nvSpPr>
        <p:spPr>
          <a:xfrm>
            <a:off x="752475" y="4010025"/>
            <a:ext cx="6962774" cy="1655762"/>
          </a:xfrm>
        </p:spPr>
        <p:txBody>
          <a:bodyPr/>
          <a:lstStyle>
            <a:lvl1pPr marL="0" indent="0" algn="l">
              <a:buNone/>
              <a:defRPr sz="2400">
                <a:solidFill>
                  <a:schemeClr val="bg1">
                    <a:lumMod val="75000"/>
                  </a:schemeClr>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a:t>
            </a:r>
          </a:p>
        </p:txBody>
      </p:sp>
      <p:sp>
        <p:nvSpPr>
          <p:cNvPr id="6" name="Slide Number Placeholder 5"/>
          <p:cNvSpPr>
            <a:spLocks noGrp="1"/>
          </p:cNvSpPr>
          <p:nvPr>
            <p:ph type="sldNum" sz="quarter" idx="12"/>
          </p:nvPr>
        </p:nvSpPr>
        <p:spPr>
          <a:xfrm>
            <a:off x="8496299" y="6553200"/>
            <a:ext cx="3457575" cy="168275"/>
          </a:xfrm>
        </p:spPr>
        <p:txBody>
          <a:bodyPr/>
          <a:lstStyle>
            <a:lvl1pPr>
              <a:defRPr>
                <a:solidFill>
                  <a:schemeClr val="bg1">
                    <a:lumMod val="85000"/>
                  </a:schemeClr>
                </a:solidFill>
              </a:defRPr>
            </a:lvl1pPr>
          </a:lstStyle>
          <a:p>
            <a:fld id="{CDA72DA4-F48F-F840-B913-DFDA30412E37}" type="slidenum">
              <a:rPr lang="en-US" smtClean="0"/>
              <a:pPr/>
              <a:t>‹#›</a:t>
            </a:fld>
            <a:endParaRPr lang="en-US" dirty="0"/>
          </a:p>
        </p:txBody>
      </p:sp>
    </p:spTree>
    <p:extLst>
      <p:ext uri="{BB962C8B-B14F-4D97-AF65-F5344CB8AC3E}">
        <p14:creationId xmlns:p14="http://schemas.microsoft.com/office/powerpoint/2010/main" val="882246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CDA72DA4-F48F-F840-B913-DFDA30412E37}" type="slidenum">
              <a:rPr lang="en-US" smtClean="0"/>
              <a:pPr/>
              <a:t>‹#›</a:t>
            </a:fld>
            <a:endParaRPr lang="en-US" dirty="0"/>
          </a:p>
        </p:txBody>
      </p:sp>
    </p:spTree>
    <p:extLst>
      <p:ext uri="{BB962C8B-B14F-4D97-AF65-F5344CB8AC3E}">
        <p14:creationId xmlns:p14="http://schemas.microsoft.com/office/powerpoint/2010/main" val="2559808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2676525"/>
            <a:ext cx="10515600" cy="1457325"/>
          </a:xfrm>
        </p:spPr>
        <p:txBody>
          <a:bodyPr anchor="b">
            <a:normAutofit/>
          </a:bodyPr>
          <a:lstStyle>
            <a:lvl1pPr>
              <a:defRPr sz="4800">
                <a:solidFill>
                  <a:srgbClr val="002060"/>
                </a:solidFill>
              </a:defRPr>
            </a:lvl1pPr>
          </a:lstStyle>
          <a:p>
            <a:r>
              <a:rPr lang="en-US"/>
              <a:t>Click to edit Master title style</a:t>
            </a:r>
          </a:p>
        </p:txBody>
      </p:sp>
    </p:spTree>
    <p:extLst>
      <p:ext uri="{BB962C8B-B14F-4D97-AF65-F5344CB8AC3E}">
        <p14:creationId xmlns:p14="http://schemas.microsoft.com/office/powerpoint/2010/main" val="13411772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9100" y="1352550"/>
            <a:ext cx="5600700" cy="4824413"/>
          </a:xfr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199" y="1352550"/>
            <a:ext cx="5572125" cy="4824413"/>
          </a:xfr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r>
              <a:rPr lang="en-US" dirty="0"/>
              <a:t>Integrated Adaptive Cyber Defense  </a:t>
            </a:r>
            <a:fld id="{CDA72DA4-F48F-F840-B913-DFDA30412E37}" type="slidenum">
              <a:rPr lang="en-US" smtClean="0"/>
              <a:pPr/>
              <a:t>‹#›</a:t>
            </a:fld>
            <a:endParaRPr lang="en-US" dirty="0"/>
          </a:p>
        </p:txBody>
      </p:sp>
    </p:spTree>
    <p:extLst>
      <p:ext uri="{BB962C8B-B14F-4D97-AF65-F5344CB8AC3E}">
        <p14:creationId xmlns:p14="http://schemas.microsoft.com/office/powerpoint/2010/main" val="2792757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r>
              <a:rPr lang="en-US" dirty="0"/>
              <a:t>Integrated Adaptive Cyber Defense  </a:t>
            </a:r>
            <a:fld id="{CDA72DA4-F48F-F840-B913-DFDA30412E37}" type="slidenum">
              <a:rPr lang="en-US" smtClean="0"/>
              <a:pPr/>
              <a:t>‹#›</a:t>
            </a:fld>
            <a:endParaRPr lang="en-US" dirty="0"/>
          </a:p>
        </p:txBody>
      </p:sp>
    </p:spTree>
    <p:extLst>
      <p:ext uri="{BB962C8B-B14F-4D97-AF65-F5344CB8AC3E}">
        <p14:creationId xmlns:p14="http://schemas.microsoft.com/office/powerpoint/2010/main" val="1046928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dirty="0"/>
              <a:t>Integrated Adaptive Cyber Defense  </a:t>
            </a:r>
            <a:fld id="{CDA72DA4-F48F-F840-B913-DFDA30412E37}" type="slidenum">
              <a:rPr lang="en-US" smtClean="0"/>
              <a:pPr/>
              <a:t>‹#›</a:t>
            </a:fld>
            <a:endParaRPr lang="en-US" dirty="0"/>
          </a:p>
        </p:txBody>
      </p:sp>
    </p:spTree>
    <p:extLst>
      <p:ext uri="{BB962C8B-B14F-4D97-AF65-F5344CB8AC3E}">
        <p14:creationId xmlns:p14="http://schemas.microsoft.com/office/powerpoint/2010/main" val="3109844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181100"/>
            <a:ext cx="3932237" cy="1314450"/>
          </a:xfrm>
        </p:spPr>
        <p:txBody>
          <a:bodyPr anchor="b"/>
          <a:lstStyle>
            <a:lvl1pPr>
              <a:defRPr sz="3200">
                <a:solidFill>
                  <a:srgbClr val="002060"/>
                </a:solidFill>
              </a:defRPr>
            </a:lvl1pPr>
          </a:lstStyle>
          <a:p>
            <a:r>
              <a:rPr lang="en-US" dirty="0"/>
              <a:t>Click to edit Master title style</a:t>
            </a:r>
          </a:p>
        </p:txBody>
      </p:sp>
      <p:sp>
        <p:nvSpPr>
          <p:cNvPr id="3" name="Picture Placeholder 2"/>
          <p:cNvSpPr>
            <a:spLocks noGrp="1"/>
          </p:cNvSpPr>
          <p:nvPr>
            <p:ph type="pic" idx="1"/>
          </p:nvPr>
        </p:nvSpPr>
        <p:spPr>
          <a:xfrm>
            <a:off x="5183188" y="1181100"/>
            <a:ext cx="6172200" cy="4679950"/>
          </a:xfrm>
        </p:spPr>
        <p:txBody>
          <a:bodyPr/>
          <a:lstStyle>
            <a:lvl1pPr marL="0" indent="0">
              <a:buNone/>
              <a:defRPr sz="3200">
                <a:solidFill>
                  <a:srgbClr val="00206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495550"/>
            <a:ext cx="3932237" cy="3373438"/>
          </a:xfrm>
        </p:spPr>
        <p:txBody>
          <a:bodyPr/>
          <a:lstStyle>
            <a:lvl1pPr marL="0" indent="0">
              <a:buNone/>
              <a:defRPr sz="1600">
                <a:solidFill>
                  <a:srgbClr val="00206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r>
              <a:rPr lang="en-US" dirty="0"/>
              <a:t>Integrated Adaptive Cyber Defense  </a:t>
            </a:r>
            <a:fld id="{CDA72DA4-F48F-F840-B913-DFDA30412E37}" type="slidenum">
              <a:rPr lang="en-US" smtClean="0"/>
              <a:pPr/>
              <a:t>‹#›</a:t>
            </a:fld>
            <a:endParaRPr lang="en-US" dirty="0"/>
          </a:p>
        </p:txBody>
      </p:sp>
    </p:spTree>
    <p:extLst>
      <p:ext uri="{BB962C8B-B14F-4D97-AF65-F5344CB8AC3E}">
        <p14:creationId xmlns:p14="http://schemas.microsoft.com/office/powerpoint/2010/main" val="2979688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10" name="Group 9"/>
          <p:cNvGrpSpPr/>
          <p:nvPr userDrawn="1"/>
        </p:nvGrpSpPr>
        <p:grpSpPr>
          <a:xfrm>
            <a:off x="-104775" y="0"/>
            <a:ext cx="12296772" cy="6858000"/>
            <a:chOff x="-104775" y="0"/>
            <a:chExt cx="12296772" cy="6858000"/>
          </a:xfrm>
        </p:grpSpPr>
        <p:pic>
          <p:nvPicPr>
            <p:cNvPr id="8" name="Picture 2"/>
            <p:cNvPicPr>
              <a:picLocks noChangeAspect="1" noChangeArrowheads="1"/>
            </p:cNvPicPr>
            <p:nvPr userDrawn="1"/>
          </p:nvPicPr>
          <p:blipFill rotWithShape="1">
            <a:blip r:embed="rId2">
              <a:duotone>
                <a:prstClr val="black"/>
                <a:schemeClr val="accent1">
                  <a:tint val="45000"/>
                  <a:satMod val="400000"/>
                </a:schemeClr>
              </a:duotone>
              <a:extLst>
                <a:ext uri="{28A0092B-C50C-407E-A947-70E740481C1C}">
                  <a14:useLocalDpi xmlns:a14="http://schemas.microsoft.com/office/drawing/2010/main" val="0"/>
                </a:ext>
              </a:extLst>
            </a:blip>
            <a:srcRect l="51001" t="1" r="1307" b="83651"/>
            <a:stretch/>
          </p:blipFill>
          <p:spPr bwMode="auto">
            <a:xfrm flipH="1">
              <a:off x="-104775" y="0"/>
              <a:ext cx="1229677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userDrawn="1"/>
          </p:nvPicPr>
          <p:blipFill rotWithShape="1">
            <a:blip r:embed="rId2">
              <a:duotone>
                <a:prstClr val="black"/>
                <a:schemeClr val="accent1">
                  <a:tint val="45000"/>
                  <a:satMod val="400000"/>
                </a:schemeClr>
              </a:duotone>
              <a:extLst>
                <a:ext uri="{28A0092B-C50C-407E-A947-70E740481C1C}">
                  <a14:useLocalDpi xmlns:a14="http://schemas.microsoft.com/office/drawing/2010/main" val="0"/>
                </a:ext>
              </a:extLst>
            </a:blip>
            <a:srcRect l="19950" t="1" r="860" b="84972"/>
            <a:stretch/>
          </p:blipFill>
          <p:spPr bwMode="auto">
            <a:xfrm flipH="1">
              <a:off x="-3" y="2590801"/>
              <a:ext cx="12191993" cy="1581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15249" y="1867659"/>
              <a:ext cx="2919990" cy="2779782"/>
            </a:xfrm>
            <a:prstGeom prst="rect">
              <a:avLst/>
            </a:prstGeom>
          </p:spPr>
        </p:pic>
      </p:grpSp>
      <p:sp>
        <p:nvSpPr>
          <p:cNvPr id="6" name="Slide Number Placeholder 5"/>
          <p:cNvSpPr>
            <a:spLocks noGrp="1"/>
          </p:cNvSpPr>
          <p:nvPr>
            <p:ph type="sldNum" sz="quarter" idx="12"/>
          </p:nvPr>
        </p:nvSpPr>
        <p:spPr>
          <a:xfrm>
            <a:off x="8496299" y="6553200"/>
            <a:ext cx="3457575" cy="168275"/>
          </a:xfrm>
        </p:spPr>
        <p:txBody>
          <a:bodyPr/>
          <a:lstStyle>
            <a:lvl1pPr>
              <a:defRPr>
                <a:solidFill>
                  <a:schemeClr val="bg1">
                    <a:lumMod val="85000"/>
                  </a:schemeClr>
                </a:solidFill>
              </a:defRPr>
            </a:lvl1pPr>
          </a:lstStyle>
          <a:p>
            <a:r>
              <a:rPr lang="en-US" dirty="0"/>
              <a:t>Integrated Adaptive Cyber Defense  </a:t>
            </a:r>
            <a:fld id="{CDA72DA4-F48F-F840-B913-DFDA30412E37}" type="slidenum">
              <a:rPr lang="en-US" smtClean="0"/>
              <a:pPr/>
              <a:t>‹#›</a:t>
            </a:fld>
            <a:endParaRPr lang="en-US" dirty="0"/>
          </a:p>
        </p:txBody>
      </p:sp>
      <p:pic>
        <p:nvPicPr>
          <p:cNvPr id="2050" name="Picture 2" descr="Image result for website icon">
            <a:hlinkClick r:id="rId4"/>
          </p:cNvPr>
          <p:cNvPicPr>
            <a:picLocks noChangeAspect="1" noChangeArrowheads="1"/>
          </p:cNvPicPr>
          <p:nvPr userDrawn="1"/>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2343" y="5118718"/>
            <a:ext cx="613947" cy="613947"/>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Image result for linkedin">
            <a:hlinkClick r:id="rId6"/>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79862" y="5808778"/>
            <a:ext cx="438909" cy="438909"/>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Image result for twitter">
            <a:hlinkClick r:id="rId8"/>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4961695" y="5125463"/>
            <a:ext cx="600457" cy="600457"/>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Image result for email icon">
            <a:hlinkClick r:id="rId10"/>
          </p:cNvPr>
          <p:cNvPicPr>
            <a:picLocks noChangeAspect="1" noChangeArrowheads="1"/>
          </p:cNvPicPr>
          <p:nvPr userDrawn="1"/>
        </p:nvPicPr>
        <p:blipFill>
          <a:blip r:embed="rId11">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5042054" y="5808363"/>
            <a:ext cx="439738" cy="4397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userDrawn="1"/>
        </p:nvSpPr>
        <p:spPr>
          <a:xfrm>
            <a:off x="1293812" y="5271803"/>
            <a:ext cx="2040880" cy="307777"/>
          </a:xfrm>
          <a:prstGeom prst="rect">
            <a:avLst/>
          </a:prstGeom>
          <a:noFill/>
        </p:spPr>
        <p:txBody>
          <a:bodyPr wrap="none" rtlCol="0">
            <a:spAutoFit/>
          </a:bodyPr>
          <a:lstStyle/>
          <a:p>
            <a:pPr algn="l"/>
            <a:r>
              <a:rPr lang="en-US" sz="1400" dirty="0">
                <a:solidFill>
                  <a:schemeClr val="accent5">
                    <a:lumMod val="75000"/>
                  </a:schemeClr>
                </a:solidFill>
              </a:rPr>
              <a:t>https://iacdautomate.org</a:t>
            </a:r>
          </a:p>
        </p:txBody>
      </p:sp>
      <p:sp>
        <p:nvSpPr>
          <p:cNvPr id="15" name="TextBox 14"/>
          <p:cNvSpPr txBox="1"/>
          <p:nvPr userDrawn="1"/>
        </p:nvSpPr>
        <p:spPr>
          <a:xfrm>
            <a:off x="1293812" y="5874344"/>
            <a:ext cx="3369384" cy="307777"/>
          </a:xfrm>
          <a:prstGeom prst="rect">
            <a:avLst/>
          </a:prstGeom>
          <a:noFill/>
        </p:spPr>
        <p:txBody>
          <a:bodyPr wrap="none" rtlCol="0">
            <a:spAutoFit/>
          </a:bodyPr>
          <a:lstStyle/>
          <a:p>
            <a:pPr algn="l"/>
            <a:r>
              <a:rPr lang="en-US" sz="1400" dirty="0">
                <a:solidFill>
                  <a:schemeClr val="accent5">
                    <a:lumMod val="75000"/>
                  </a:schemeClr>
                </a:solidFill>
              </a:rPr>
              <a:t>https://www.linkedin.com/groups/8608114</a:t>
            </a:r>
          </a:p>
        </p:txBody>
      </p:sp>
      <p:sp>
        <p:nvSpPr>
          <p:cNvPr id="16" name="TextBox 15"/>
          <p:cNvSpPr txBox="1"/>
          <p:nvPr userDrawn="1"/>
        </p:nvSpPr>
        <p:spPr>
          <a:xfrm>
            <a:off x="5562152" y="5271803"/>
            <a:ext cx="1500475" cy="307777"/>
          </a:xfrm>
          <a:prstGeom prst="rect">
            <a:avLst/>
          </a:prstGeom>
          <a:noFill/>
        </p:spPr>
        <p:txBody>
          <a:bodyPr wrap="none" rtlCol="0">
            <a:spAutoFit/>
          </a:bodyPr>
          <a:lstStyle/>
          <a:p>
            <a:pPr algn="l"/>
            <a:r>
              <a:rPr lang="en-US" sz="1400" dirty="0">
                <a:solidFill>
                  <a:schemeClr val="accent5">
                    <a:lumMod val="75000"/>
                  </a:schemeClr>
                </a:solidFill>
              </a:rPr>
              <a:t>@IACD_automate</a:t>
            </a:r>
          </a:p>
        </p:txBody>
      </p:sp>
      <p:sp>
        <p:nvSpPr>
          <p:cNvPr id="17" name="TextBox 16"/>
          <p:cNvSpPr txBox="1"/>
          <p:nvPr userDrawn="1"/>
        </p:nvSpPr>
        <p:spPr>
          <a:xfrm>
            <a:off x="5562152" y="5874344"/>
            <a:ext cx="1335622" cy="307777"/>
          </a:xfrm>
          <a:prstGeom prst="rect">
            <a:avLst/>
          </a:prstGeom>
          <a:noFill/>
        </p:spPr>
        <p:txBody>
          <a:bodyPr wrap="none" rtlCol="0">
            <a:spAutoFit/>
          </a:bodyPr>
          <a:lstStyle/>
          <a:p>
            <a:pPr algn="l"/>
            <a:r>
              <a:rPr lang="en-US" sz="1400" dirty="0">
                <a:solidFill>
                  <a:schemeClr val="accent5">
                    <a:lumMod val="75000"/>
                  </a:schemeClr>
                </a:solidFill>
              </a:rPr>
              <a:t>icd@jhuapl.edu</a:t>
            </a:r>
          </a:p>
        </p:txBody>
      </p:sp>
      <p:pic>
        <p:nvPicPr>
          <p:cNvPr id="2058" name="Picture 10"/>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732404" y="1584325"/>
            <a:ext cx="7078663" cy="334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0060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10">
            <a:extLst>
              <a:ext uri="{28A0092B-C50C-407E-A947-70E740481C1C}">
                <a14:useLocalDpi xmlns:a14="http://schemas.microsoft.com/office/drawing/2010/main" val="0"/>
              </a:ext>
            </a:extLst>
          </a:blip>
          <a:srcRect l="-1" t="17917" r="-1"/>
          <a:stretch/>
        </p:blipFill>
        <p:spPr>
          <a:xfrm flipV="1">
            <a:off x="0" y="922186"/>
            <a:ext cx="12191997" cy="5935811"/>
          </a:xfrm>
          <a:prstGeom prst="rect">
            <a:avLst/>
          </a:prstGeom>
        </p:spPr>
      </p:pic>
      <p:pic>
        <p:nvPicPr>
          <p:cNvPr id="7" name="Picture 2"/>
          <p:cNvPicPr>
            <a:picLocks noChangeAspect="1" noChangeArrowheads="1"/>
          </p:cNvPicPr>
          <p:nvPr userDrawn="1"/>
        </p:nvPicPr>
        <p:blipFill rotWithShape="1">
          <a:blip r:embed="rId11">
            <a:duotone>
              <a:prstClr val="black"/>
              <a:schemeClr val="accent1">
                <a:tint val="45000"/>
                <a:satMod val="400000"/>
              </a:schemeClr>
            </a:duotone>
            <a:extLst>
              <a:ext uri="{28A0092B-C50C-407E-A947-70E740481C1C}">
                <a14:useLocalDpi xmlns:a14="http://schemas.microsoft.com/office/drawing/2010/main" val="0"/>
              </a:ext>
            </a:extLst>
          </a:blip>
          <a:srcRect l="19950" b="86087"/>
          <a:stretch/>
        </p:blipFill>
        <p:spPr bwMode="auto">
          <a:xfrm flipH="1">
            <a:off x="-4" y="1589"/>
            <a:ext cx="12192001" cy="92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116378" y="124690"/>
            <a:ext cx="11237422" cy="79749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71475" y="1076324"/>
            <a:ext cx="11325225" cy="53625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96299" y="6553200"/>
            <a:ext cx="3457575" cy="168275"/>
          </a:xfrm>
          <a:prstGeom prst="rect">
            <a:avLst/>
          </a:prstGeom>
        </p:spPr>
        <p:txBody>
          <a:bodyPr vert="horz" lIns="91440" tIns="45720" rIns="91440" bIns="45720" rtlCol="0" anchor="ctr"/>
          <a:lstStyle>
            <a:lvl1pPr algn="r">
              <a:defRPr sz="1050">
                <a:solidFill>
                  <a:schemeClr val="tx1">
                    <a:tint val="75000"/>
                  </a:schemeClr>
                </a:solidFill>
                <a:latin typeface="Helvetica Neue LT Std 73 Bold Extended"/>
              </a:defRPr>
            </a:lvl1pPr>
          </a:lstStyle>
          <a:p>
            <a:r>
              <a:rPr lang="en-US" dirty="0"/>
              <a:t>Integrated Adaptive Cyber Defense  </a:t>
            </a:r>
            <a:fld id="{CDA72DA4-F48F-F840-B913-DFDA30412E37}" type="slidenum">
              <a:rPr lang="en-US" smtClean="0"/>
              <a:pPr/>
              <a:t>‹#›</a:t>
            </a:fld>
            <a:endParaRPr lang="en-US" dirty="0"/>
          </a:p>
        </p:txBody>
      </p:sp>
      <p:pic>
        <p:nvPicPr>
          <p:cNvPr id="8" name="Picture 7"/>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1201400" y="-29321"/>
            <a:ext cx="990600" cy="943035"/>
          </a:xfrm>
          <a:prstGeom prst="rect">
            <a:avLst/>
          </a:prstGeom>
        </p:spPr>
      </p:pic>
    </p:spTree>
    <p:extLst>
      <p:ext uri="{BB962C8B-B14F-4D97-AF65-F5344CB8AC3E}">
        <p14:creationId xmlns:p14="http://schemas.microsoft.com/office/powerpoint/2010/main" val="2115790873"/>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Lst>
  <p:hf hdr="0" ftr="0" dt="0"/>
  <p:txStyles>
    <p:titleStyle>
      <a:lvl1pPr algn="l" defTabSz="914400" rtl="0" eaLnBrk="1" latinLnBrk="0" hangingPunct="1">
        <a:lnSpc>
          <a:spcPct val="90000"/>
        </a:lnSpc>
        <a:spcBef>
          <a:spcPct val="0"/>
        </a:spcBef>
        <a:buNone/>
        <a:defRPr sz="3600" kern="1200">
          <a:solidFill>
            <a:schemeClr val="bg1"/>
          </a:solidFill>
          <a:latin typeface="Helvetica Neue LT Std 73 Bold Extended"/>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rgbClr val="002060"/>
          </a:solidFill>
          <a:latin typeface="Helvetica Neue LT Std 73 Bold Extended"/>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002060"/>
          </a:solidFill>
          <a:latin typeface="Helvetica Neue LT Std 73 Bold Extended"/>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002060"/>
          </a:solidFill>
          <a:latin typeface="Helvetica Neue LT Std 73 Bold Extended"/>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002060"/>
          </a:solidFill>
          <a:latin typeface="Helvetica Neue LT Std 73 Bold Extended"/>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002060"/>
          </a:solidFill>
          <a:latin typeface="Helvetica Neue LT Std 73 Bold Extended"/>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hyperlink" Target="https://www.iacdautomate.org/playbook-and-workflow-examples" TargetMode="Externa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creativecommons.org/licenses/by/4.0"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Shareable </a:t>
            </a:r>
            <a:r>
              <a:rPr lang="en-US" dirty="0"/>
              <a:t>Workflows</a:t>
            </a:r>
          </a:p>
        </p:txBody>
      </p:sp>
      <p:sp>
        <p:nvSpPr>
          <p:cNvPr id="5" name="Subtitle 4"/>
          <p:cNvSpPr>
            <a:spLocks noGrp="1"/>
          </p:cNvSpPr>
          <p:nvPr>
            <p:ph type="subTitle" idx="1"/>
          </p:nvPr>
        </p:nvSpPr>
        <p:spPr>
          <a:xfrm>
            <a:off x="752474" y="3345180"/>
            <a:ext cx="8798545" cy="2330547"/>
          </a:xfrm>
        </p:spPr>
        <p:txBody>
          <a:bodyPr>
            <a:normAutofit/>
          </a:bodyPr>
          <a:lstStyle/>
          <a:p>
            <a:r>
              <a:rPr lang="en-US" dirty="0"/>
              <a:t>August 22, 2019</a:t>
            </a:r>
          </a:p>
          <a:p>
            <a:endParaRPr lang="en-US" dirty="0"/>
          </a:p>
          <a:p>
            <a:r>
              <a:rPr lang="en-US" u="sng" dirty="0" smtClean="0"/>
              <a:t>Presenters from The Johns </a:t>
            </a:r>
            <a:r>
              <a:rPr lang="en-US" u="sng" dirty="0"/>
              <a:t>Hopkins Applied Physics Laboratory: </a:t>
            </a:r>
          </a:p>
          <a:p>
            <a:pPr marL="457200"/>
            <a:r>
              <a:rPr lang="en-US" sz="2100" dirty="0"/>
              <a:t>	</a:t>
            </a:r>
            <a:r>
              <a:rPr lang="en-US" sz="2100" dirty="0" smtClean="0"/>
              <a:t>Mr. Nam Le, IACD Integration Team </a:t>
            </a:r>
            <a:r>
              <a:rPr lang="en-US" sz="2100" dirty="0"/>
              <a:t>L</a:t>
            </a:r>
            <a:r>
              <a:rPr lang="en-US" sz="2100" dirty="0" smtClean="0"/>
              <a:t>ead</a:t>
            </a:r>
          </a:p>
          <a:p>
            <a:pPr marL="457200"/>
            <a:r>
              <a:rPr lang="en-US" sz="2100" dirty="0"/>
              <a:t>	</a:t>
            </a:r>
            <a:r>
              <a:rPr lang="en-US" sz="2100" dirty="0" smtClean="0"/>
              <a:t>Ms. Karin Marr, Shareable Defense Measures Task Lead</a:t>
            </a:r>
            <a:endParaRPr lang="en-US" sz="2100" dirty="0"/>
          </a:p>
          <a:p>
            <a:endParaRPr lang="en-US" sz="2100" dirty="0"/>
          </a:p>
        </p:txBody>
      </p:sp>
      <p:sp>
        <p:nvSpPr>
          <p:cNvPr id="3" name="Slide Number Placeholder 2"/>
          <p:cNvSpPr>
            <a:spLocks noGrp="1"/>
          </p:cNvSpPr>
          <p:nvPr>
            <p:ph type="sldNum" sz="quarter" idx="12"/>
          </p:nvPr>
        </p:nvSpPr>
        <p:spPr>
          <a:xfrm>
            <a:off x="8496299" y="6544914"/>
            <a:ext cx="3457575" cy="168275"/>
          </a:xfrm>
        </p:spPr>
        <p:txBody>
          <a:bodyPr/>
          <a:lstStyle/>
          <a:p>
            <a:fld id="{CDA72DA4-F48F-F840-B913-DFDA30412E37}" type="slidenum">
              <a:rPr lang="en-US" smtClean="0"/>
              <a:pPr/>
              <a:t>1</a:t>
            </a:fld>
            <a:endParaRPr lang="en-US" dirty="0"/>
          </a:p>
        </p:txBody>
      </p:sp>
    </p:spTree>
    <p:extLst>
      <p:ext uri="{BB962C8B-B14F-4D97-AF65-F5344CB8AC3E}">
        <p14:creationId xmlns:p14="http://schemas.microsoft.com/office/powerpoint/2010/main" val="31863343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Maturation of Automation with SOAR Platforms</a:t>
            </a:r>
          </a:p>
        </p:txBody>
      </p:sp>
      <p:sp>
        <p:nvSpPr>
          <p:cNvPr id="3" name="Content Placeholder 2"/>
          <p:cNvSpPr>
            <a:spLocks noGrp="1"/>
          </p:cNvSpPr>
          <p:nvPr>
            <p:ph idx="1"/>
          </p:nvPr>
        </p:nvSpPr>
        <p:spPr>
          <a:xfrm>
            <a:off x="139040" y="2326379"/>
            <a:ext cx="3657600" cy="4360898"/>
          </a:xfrm>
        </p:spPr>
        <p:txBody>
          <a:bodyPr>
            <a:normAutofit/>
          </a:bodyPr>
          <a:lstStyle/>
          <a:p>
            <a:pPr marL="0" indent="0" algn="ctr">
              <a:buNone/>
            </a:pPr>
            <a:r>
              <a:rPr lang="en-US" sz="2400" dirty="0"/>
              <a:t>Maturation of SOAR platform marketplace is increasing the speed that organizations can respond to IOCs and manage their IT environments.</a:t>
            </a:r>
          </a:p>
        </p:txBody>
      </p:sp>
      <p:pic>
        <p:nvPicPr>
          <p:cNvPr id="5" name="Picture 4"/>
          <p:cNvPicPr>
            <a:picLocks noChangeAspect="1"/>
          </p:cNvPicPr>
          <p:nvPr/>
        </p:nvPicPr>
        <p:blipFill>
          <a:blip r:embed="rId2">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flipH="1">
            <a:off x="228078" y="1011722"/>
            <a:ext cx="1005840" cy="1005840"/>
          </a:xfrm>
          <a:prstGeom prst="rect">
            <a:avLst/>
          </a:prstGeom>
        </p:spPr>
      </p:pic>
      <p:pic>
        <p:nvPicPr>
          <p:cNvPr id="6" name="Picture 5"/>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flipH="1">
            <a:off x="2351437" y="1066690"/>
            <a:ext cx="1378312" cy="895903"/>
          </a:xfrm>
          <a:prstGeom prst="rect">
            <a:avLst/>
          </a:prstGeom>
        </p:spPr>
      </p:pic>
      <p:pic>
        <p:nvPicPr>
          <p:cNvPr id="10" name="Picture 9"/>
          <p:cNvPicPr>
            <a:picLocks noChangeAspect="1"/>
          </p:cNvPicPr>
          <p:nvPr/>
        </p:nvPicPr>
        <p:blipFill>
          <a:blip r:embed="rId4"/>
          <a:stretch>
            <a:fillRect/>
          </a:stretch>
        </p:blipFill>
        <p:spPr>
          <a:xfrm>
            <a:off x="5126162" y="1009413"/>
            <a:ext cx="2065856" cy="1008149"/>
          </a:xfrm>
          <a:prstGeom prst="rect">
            <a:avLst/>
          </a:prstGeom>
          <a:ln w="28575">
            <a:solidFill>
              <a:schemeClr val="tx1"/>
            </a:solidFill>
          </a:ln>
        </p:spPr>
      </p:pic>
      <p:sp>
        <p:nvSpPr>
          <p:cNvPr id="12" name="Content Placeholder 2"/>
          <p:cNvSpPr txBox="1">
            <a:spLocks/>
          </p:cNvSpPr>
          <p:nvPr/>
        </p:nvSpPr>
        <p:spPr>
          <a:xfrm>
            <a:off x="4330290" y="2326379"/>
            <a:ext cx="3657600" cy="40005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002060"/>
                </a:solidFill>
                <a:latin typeface="Helvetica Neue LT Std 73 Bold Extended"/>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002060"/>
                </a:solidFill>
                <a:latin typeface="Helvetica Neue LT Std 73 Bold Extended"/>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002060"/>
                </a:solidFill>
                <a:latin typeface="Helvetica Neue LT Std 73 Bold Extended"/>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002060"/>
                </a:solidFill>
                <a:latin typeface="Helvetica Neue LT Std 73 Bold Extended"/>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002060"/>
                </a:solidFill>
                <a:latin typeface="Helvetica Neue LT Std 73 Bold Extended"/>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2400" dirty="0"/>
              <a:t>SOAR platforms operate by running documented processes. </a:t>
            </a:r>
          </a:p>
          <a:p>
            <a:pPr marL="0" indent="0" algn="ctr">
              <a:buNone/>
            </a:pPr>
            <a:r>
              <a:rPr lang="en-US" sz="2400" dirty="0"/>
              <a:t>They allow for consistent and repeatable application of an organization’s policy and procedures in response to a trigger.</a:t>
            </a:r>
          </a:p>
        </p:txBody>
      </p:sp>
      <p:sp>
        <p:nvSpPr>
          <p:cNvPr id="11" name="Content Placeholder 2"/>
          <p:cNvSpPr txBox="1">
            <a:spLocks/>
          </p:cNvSpPr>
          <p:nvPr/>
        </p:nvSpPr>
        <p:spPr>
          <a:xfrm>
            <a:off x="8318882" y="2326379"/>
            <a:ext cx="3657600" cy="40005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002060"/>
                </a:solidFill>
                <a:latin typeface="Helvetica Neue LT Std 73 Bold Extended"/>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002060"/>
                </a:solidFill>
                <a:latin typeface="Helvetica Neue LT Std 73 Bold Extended"/>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002060"/>
                </a:solidFill>
                <a:latin typeface="Helvetica Neue LT Std 73 Bold Extended"/>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002060"/>
                </a:solidFill>
                <a:latin typeface="Helvetica Neue LT Std 73 Bold Extended"/>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002060"/>
                </a:solidFill>
                <a:latin typeface="Helvetica Neue LT Std 73 Bold Extended"/>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2400" dirty="0"/>
              <a:t>Many SOAR platforms utilize workflow formats that are proprietary. Shareable workflows lead to greater adoption of community best practices as well as reductions in the time and financial capital to implement and maintain orchestration operation.</a:t>
            </a:r>
          </a:p>
        </p:txBody>
      </p:sp>
      <p:sp>
        <p:nvSpPr>
          <p:cNvPr id="4" name="TextBox 3"/>
          <p:cNvSpPr txBox="1"/>
          <p:nvPr/>
        </p:nvSpPr>
        <p:spPr>
          <a:xfrm>
            <a:off x="8318882" y="1101892"/>
            <a:ext cx="1562158" cy="400110"/>
          </a:xfrm>
          <a:prstGeom prst="rect">
            <a:avLst/>
          </a:prstGeom>
          <a:noFill/>
        </p:spPr>
        <p:txBody>
          <a:bodyPr wrap="none" rtlCol="0">
            <a:spAutoFit/>
          </a:bodyPr>
          <a:lstStyle/>
          <a:p>
            <a:pPr algn="ctr"/>
            <a:r>
              <a:rPr lang="en-US" sz="2000" b="1" dirty="0">
                <a:solidFill>
                  <a:srgbClr val="7030A0"/>
                </a:solidFill>
              </a:rPr>
              <a:t>PLATFORM A</a:t>
            </a:r>
          </a:p>
        </p:txBody>
      </p:sp>
      <p:sp>
        <p:nvSpPr>
          <p:cNvPr id="13" name="TextBox 12"/>
          <p:cNvSpPr txBox="1"/>
          <p:nvPr/>
        </p:nvSpPr>
        <p:spPr>
          <a:xfrm>
            <a:off x="10394621" y="1101892"/>
            <a:ext cx="1550937" cy="400110"/>
          </a:xfrm>
          <a:prstGeom prst="rect">
            <a:avLst/>
          </a:prstGeom>
          <a:noFill/>
        </p:spPr>
        <p:txBody>
          <a:bodyPr wrap="none" rtlCol="0">
            <a:spAutoFit/>
          </a:bodyPr>
          <a:lstStyle/>
          <a:p>
            <a:pPr algn="ctr"/>
            <a:r>
              <a:rPr lang="en-US" sz="2000" b="1" dirty="0">
                <a:solidFill>
                  <a:schemeClr val="accent6"/>
                </a:solidFill>
              </a:rPr>
              <a:t>PLATFORM B</a:t>
            </a:r>
          </a:p>
        </p:txBody>
      </p:sp>
      <p:pic>
        <p:nvPicPr>
          <p:cNvPr id="14" name="Picture 13"/>
          <p:cNvPicPr>
            <a:picLocks noChangeAspect="1"/>
          </p:cNvPicPr>
          <p:nvPr/>
        </p:nvPicPr>
        <p:blipFill>
          <a:blip r:embed="rId4"/>
          <a:stretch>
            <a:fillRect/>
          </a:stretch>
        </p:blipFill>
        <p:spPr>
          <a:xfrm>
            <a:off x="8549875" y="1451287"/>
            <a:ext cx="1100162" cy="536885"/>
          </a:xfrm>
          <a:prstGeom prst="rect">
            <a:avLst/>
          </a:prstGeom>
          <a:ln w="28575">
            <a:solidFill>
              <a:srgbClr val="7030A0"/>
            </a:solidFill>
          </a:ln>
        </p:spPr>
      </p:pic>
      <p:pic>
        <p:nvPicPr>
          <p:cNvPr id="15" name="Picture 14"/>
          <p:cNvPicPr>
            <a:picLocks noChangeAspect="1"/>
          </p:cNvPicPr>
          <p:nvPr/>
        </p:nvPicPr>
        <p:blipFill>
          <a:blip r:embed="rId4"/>
          <a:stretch>
            <a:fillRect/>
          </a:stretch>
        </p:blipFill>
        <p:spPr>
          <a:xfrm>
            <a:off x="10620007" y="1451287"/>
            <a:ext cx="1100162" cy="536885"/>
          </a:xfrm>
          <a:prstGeom prst="rect">
            <a:avLst/>
          </a:prstGeom>
          <a:ln w="28575">
            <a:solidFill>
              <a:schemeClr val="accent6">
                <a:lumMod val="75000"/>
              </a:schemeClr>
            </a:solidFill>
          </a:ln>
        </p:spPr>
      </p:pic>
      <p:cxnSp>
        <p:nvCxnSpPr>
          <p:cNvPr id="16" name="Straight Arrow Connector 15"/>
          <p:cNvCxnSpPr/>
          <p:nvPr/>
        </p:nvCxnSpPr>
        <p:spPr>
          <a:xfrm>
            <a:off x="9665047" y="1616204"/>
            <a:ext cx="954960" cy="0"/>
          </a:xfrm>
          <a:prstGeom prst="straightConnector1">
            <a:avLst/>
          </a:prstGeom>
          <a:ln w="38100">
            <a:solidFill>
              <a:srgbClr val="7030A0"/>
            </a:solidFill>
            <a:tailEnd type="triangle"/>
          </a:ln>
        </p:spPr>
        <p:style>
          <a:lnRef idx="3">
            <a:schemeClr val="accent1"/>
          </a:lnRef>
          <a:fillRef idx="0">
            <a:schemeClr val="accent1"/>
          </a:fillRef>
          <a:effectRef idx="2">
            <a:schemeClr val="accent1"/>
          </a:effectRef>
          <a:fontRef idx="minor">
            <a:schemeClr val="tx1"/>
          </a:fontRef>
        </p:style>
      </p:cxnSp>
      <p:cxnSp>
        <p:nvCxnSpPr>
          <p:cNvPr id="17" name="Straight Arrow Connector 16"/>
          <p:cNvCxnSpPr/>
          <p:nvPr/>
        </p:nvCxnSpPr>
        <p:spPr>
          <a:xfrm flipH="1">
            <a:off x="9665047" y="1842523"/>
            <a:ext cx="954960" cy="0"/>
          </a:xfrm>
          <a:prstGeom prst="straightConnector1">
            <a:avLst/>
          </a:prstGeom>
          <a:ln w="38100">
            <a:solidFill>
              <a:schemeClr val="accent6">
                <a:lumMod val="75000"/>
              </a:schemeClr>
            </a:solidFill>
            <a:tailEnd type="triangle"/>
          </a:ln>
        </p:spPr>
        <p:style>
          <a:lnRef idx="3">
            <a:schemeClr val="accent1"/>
          </a:lnRef>
          <a:fillRef idx="0">
            <a:schemeClr val="accent1"/>
          </a:fillRef>
          <a:effectRef idx="2">
            <a:schemeClr val="accent1"/>
          </a:effectRef>
          <a:fontRef idx="minor">
            <a:schemeClr val="tx1"/>
          </a:fontRef>
        </p:style>
      </p:cxnSp>
      <p:sp>
        <p:nvSpPr>
          <p:cNvPr id="19" name="Rectangle 18"/>
          <p:cNvSpPr/>
          <p:nvPr/>
        </p:nvSpPr>
        <p:spPr>
          <a:xfrm>
            <a:off x="9843334" y="1258064"/>
            <a:ext cx="566181"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X</a:t>
            </a:r>
          </a:p>
        </p:txBody>
      </p:sp>
      <p:cxnSp>
        <p:nvCxnSpPr>
          <p:cNvPr id="18" name="Straight Connector 17"/>
          <p:cNvCxnSpPr/>
          <p:nvPr/>
        </p:nvCxnSpPr>
        <p:spPr>
          <a:xfrm>
            <a:off x="4114800" y="2261062"/>
            <a:ext cx="0" cy="3966894"/>
          </a:xfrm>
          <a:prstGeom prst="line">
            <a:avLst/>
          </a:prstGeom>
          <a:ln w="57150"/>
        </p:spPr>
        <p:style>
          <a:lnRef idx="3">
            <a:schemeClr val="accent1"/>
          </a:lnRef>
          <a:fillRef idx="0">
            <a:schemeClr val="accent1"/>
          </a:fillRef>
          <a:effectRef idx="2">
            <a:schemeClr val="accent1"/>
          </a:effectRef>
          <a:fontRef idx="minor">
            <a:schemeClr val="tx1"/>
          </a:fontRef>
        </p:style>
      </p:cxnSp>
      <p:cxnSp>
        <p:nvCxnSpPr>
          <p:cNvPr id="21" name="Straight Connector 20"/>
          <p:cNvCxnSpPr/>
          <p:nvPr/>
        </p:nvCxnSpPr>
        <p:spPr>
          <a:xfrm>
            <a:off x="8197838" y="2261062"/>
            <a:ext cx="8313" cy="3888836"/>
          </a:xfrm>
          <a:prstGeom prst="line">
            <a:avLst/>
          </a:prstGeom>
          <a:ln w="57150"/>
        </p:spPr>
        <p:style>
          <a:lnRef idx="3">
            <a:schemeClr val="accent1"/>
          </a:lnRef>
          <a:fillRef idx="0">
            <a:schemeClr val="accent1"/>
          </a:fillRef>
          <a:effectRef idx="2">
            <a:schemeClr val="accent1"/>
          </a:effectRef>
          <a:fontRef idx="minor">
            <a:schemeClr val="tx1"/>
          </a:fontRef>
        </p:style>
      </p:cxnSp>
      <p:sp>
        <p:nvSpPr>
          <p:cNvPr id="23" name="Slide Number Placeholder 22"/>
          <p:cNvSpPr>
            <a:spLocks noGrp="1"/>
          </p:cNvSpPr>
          <p:nvPr>
            <p:ph type="sldNum" sz="quarter" idx="12"/>
          </p:nvPr>
        </p:nvSpPr>
        <p:spPr/>
        <p:txBody>
          <a:bodyPr/>
          <a:lstStyle/>
          <a:p>
            <a:fld id="{CDA72DA4-F48F-F840-B913-DFDA30412E37}" type="slidenum">
              <a:rPr lang="en-US" smtClean="0"/>
              <a:pPr/>
              <a:t>10</a:t>
            </a:fld>
            <a:endParaRPr lang="en-US" dirty="0"/>
          </a:p>
        </p:txBody>
      </p:sp>
      <p:sp>
        <p:nvSpPr>
          <p:cNvPr id="27" name="Right Arrow 26"/>
          <p:cNvSpPr/>
          <p:nvPr/>
        </p:nvSpPr>
        <p:spPr>
          <a:xfrm>
            <a:off x="1146511" y="1212936"/>
            <a:ext cx="1117518" cy="677741"/>
          </a:xfrm>
          <a:prstGeom prst="rightArrow">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p:cNvSpPr/>
          <p:nvPr/>
        </p:nvSpPr>
        <p:spPr>
          <a:xfrm>
            <a:off x="1149002" y="1399406"/>
            <a:ext cx="528959" cy="152400"/>
          </a:xfrm>
          <a:prstGeom prst="rightArrow">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a:off x="1703361" y="1475606"/>
            <a:ext cx="528959" cy="152400"/>
          </a:xfrm>
          <a:prstGeom prst="rightArrow">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Arrow 29"/>
          <p:cNvSpPr/>
          <p:nvPr/>
        </p:nvSpPr>
        <p:spPr>
          <a:xfrm>
            <a:off x="1149002" y="1566317"/>
            <a:ext cx="528959" cy="152400"/>
          </a:xfrm>
          <a:prstGeom prst="rightArrow">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55144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921F3-65CB-CC4C-BE18-94471420633F}"/>
              </a:ext>
            </a:extLst>
          </p:cNvPr>
          <p:cNvSpPr>
            <a:spLocks noGrp="1"/>
          </p:cNvSpPr>
          <p:nvPr>
            <p:ph type="title"/>
          </p:nvPr>
        </p:nvSpPr>
        <p:spPr/>
        <p:txBody>
          <a:bodyPr>
            <a:noAutofit/>
          </a:bodyPr>
          <a:lstStyle/>
          <a:p>
            <a:r>
              <a:rPr lang="en-US" sz="2800" dirty="0">
                <a:solidFill>
                  <a:schemeClr val="bg1"/>
                </a:solidFill>
              </a:rPr>
              <a:t>Objectives for Shareable Workflows</a:t>
            </a:r>
          </a:p>
        </p:txBody>
      </p:sp>
      <p:sp>
        <p:nvSpPr>
          <p:cNvPr id="3" name="Slide Number Placeholder 2">
            <a:extLst>
              <a:ext uri="{FF2B5EF4-FFF2-40B4-BE49-F238E27FC236}">
                <a16:creationId xmlns:a16="http://schemas.microsoft.com/office/drawing/2014/main" id="{9202E235-6CCA-244A-B590-4593708F452C}"/>
              </a:ext>
            </a:extLst>
          </p:cNvPr>
          <p:cNvSpPr>
            <a:spLocks noGrp="1"/>
          </p:cNvSpPr>
          <p:nvPr>
            <p:ph type="sldNum" sz="quarter" idx="12"/>
          </p:nvPr>
        </p:nvSpPr>
        <p:spPr/>
        <p:txBody>
          <a:bodyPr/>
          <a:lstStyle/>
          <a:p>
            <a:fld id="{CDA72DA4-F48F-F840-B913-DFDA30412E37}" type="slidenum">
              <a:rPr lang="en-US" smtClean="0"/>
              <a:pPr/>
              <a:t>11</a:t>
            </a:fld>
            <a:endParaRPr lang="en-US" dirty="0"/>
          </a:p>
        </p:txBody>
      </p:sp>
      <p:sp>
        <p:nvSpPr>
          <p:cNvPr id="4" name="Content Placeholder 4">
            <a:extLst>
              <a:ext uri="{FF2B5EF4-FFF2-40B4-BE49-F238E27FC236}">
                <a16:creationId xmlns:a16="http://schemas.microsoft.com/office/drawing/2014/main" id="{5796E8FF-8F03-2E44-BF27-636CD66D7D53}"/>
              </a:ext>
            </a:extLst>
          </p:cNvPr>
          <p:cNvSpPr txBox="1">
            <a:spLocks/>
          </p:cNvSpPr>
          <p:nvPr/>
        </p:nvSpPr>
        <p:spPr>
          <a:xfrm>
            <a:off x="345687" y="2719326"/>
            <a:ext cx="11718925" cy="3285606"/>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rgbClr val="002060"/>
                </a:solidFill>
                <a:latin typeface="Helvetica Neue LT Std 73 Bold Extended"/>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002060"/>
                </a:solidFill>
                <a:latin typeface="Helvetica Neue LT Std 73 Bold Extended"/>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002060"/>
                </a:solidFill>
                <a:latin typeface="Helvetica Neue LT Std 73 Bold Extended"/>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002060"/>
                </a:solidFill>
                <a:latin typeface="Helvetica Neue LT Std 73 Bold Extended"/>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002060"/>
                </a:solidFill>
                <a:latin typeface="Helvetica Neue LT Std 73 Bold Extended"/>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20000"/>
              </a:lnSpc>
              <a:spcBef>
                <a:spcPts val="0"/>
              </a:spcBef>
              <a:buFont typeface="Arial" panose="020B0604020202020204" pitchFamily="34" charset="0"/>
              <a:buChar char="•"/>
            </a:pPr>
            <a:endParaRPr lang="en-US" dirty="0">
              <a:solidFill>
                <a:schemeClr val="tx1"/>
              </a:solidFill>
            </a:endParaRPr>
          </a:p>
        </p:txBody>
      </p:sp>
      <p:sp>
        <p:nvSpPr>
          <p:cNvPr id="6" name="Horizontal Scroll 5"/>
          <p:cNvSpPr/>
          <p:nvPr/>
        </p:nvSpPr>
        <p:spPr>
          <a:xfrm>
            <a:off x="401443" y="1022126"/>
            <a:ext cx="11346366" cy="1477537"/>
          </a:xfrm>
          <a:prstGeom prst="horizontalScroll">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0"/>
              </a:spcBef>
            </a:pPr>
            <a:r>
              <a:rPr lang="en-US" dirty="0"/>
              <a:t>Demonstrate shareable defense measures using today’s capability that makes the information provided more actionable by default and the content more valuable and usable for the network defenders </a:t>
            </a:r>
          </a:p>
        </p:txBody>
      </p:sp>
      <p:sp>
        <p:nvSpPr>
          <p:cNvPr id="8" name="Content Placeholder 2"/>
          <p:cNvSpPr txBox="1">
            <a:spLocks/>
          </p:cNvSpPr>
          <p:nvPr/>
        </p:nvSpPr>
        <p:spPr>
          <a:xfrm>
            <a:off x="179514" y="2589446"/>
            <a:ext cx="11774359" cy="3339790"/>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a:buChar char="•"/>
              <a:defRPr sz="2800" kern="1200">
                <a:solidFill>
                  <a:srgbClr val="002060"/>
                </a:solidFill>
                <a:latin typeface="Helvetica Neue LT Std 73 Bold Extended"/>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002060"/>
                </a:solidFill>
                <a:latin typeface="Helvetica Neue LT Std 73 Bold Extended"/>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002060"/>
                </a:solidFill>
                <a:latin typeface="Helvetica Neue LT Std 73 Bold Extended"/>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002060"/>
                </a:solidFill>
                <a:latin typeface="Helvetica Neue LT Std 73 Bold Extended"/>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002060"/>
                </a:solidFill>
                <a:latin typeface="Helvetica Neue LT Std 73 Bold Extended"/>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20000"/>
              </a:lnSpc>
              <a:spcBef>
                <a:spcPts val="0"/>
              </a:spcBef>
              <a:buFont typeface="Arial" panose="020B0604020202020204" pitchFamily="34" charset="0"/>
              <a:buChar char="•"/>
            </a:pPr>
            <a:r>
              <a:rPr lang="en-US" dirty="0">
                <a:solidFill>
                  <a:schemeClr val="tx1"/>
                </a:solidFill>
              </a:rPr>
              <a:t>What does Shareable Workflows promote?</a:t>
            </a:r>
          </a:p>
          <a:p>
            <a:pPr lvl="1">
              <a:lnSpc>
                <a:spcPct val="120000"/>
              </a:lnSpc>
              <a:spcBef>
                <a:spcPts val="0"/>
              </a:spcBef>
              <a:buFont typeface="Arial" panose="020B0604020202020204" pitchFamily="34" charset="0"/>
              <a:buChar char="•"/>
            </a:pPr>
            <a:r>
              <a:rPr lang="en-US" dirty="0">
                <a:solidFill>
                  <a:schemeClr val="tx1"/>
                </a:solidFill>
              </a:rPr>
              <a:t>Machine to machine exchange of reusable defense measures</a:t>
            </a:r>
          </a:p>
          <a:p>
            <a:pPr lvl="1">
              <a:lnSpc>
                <a:spcPct val="120000"/>
              </a:lnSpc>
              <a:spcBef>
                <a:spcPts val="0"/>
              </a:spcBef>
              <a:buFont typeface="Arial" panose="020B0604020202020204" pitchFamily="34" charset="0"/>
              <a:buChar char="•"/>
            </a:pPr>
            <a:r>
              <a:rPr lang="en-US" dirty="0">
                <a:solidFill>
                  <a:schemeClr val="tx1"/>
                </a:solidFill>
              </a:rPr>
              <a:t>Internal organizational technology deployment to support orchestration and automation</a:t>
            </a:r>
          </a:p>
          <a:p>
            <a:pPr lvl="1">
              <a:lnSpc>
                <a:spcPct val="120000"/>
              </a:lnSpc>
              <a:spcBef>
                <a:spcPts val="0"/>
              </a:spcBef>
              <a:buFont typeface="Arial" panose="020B0604020202020204" pitchFamily="34" charset="0"/>
              <a:buChar char="•"/>
            </a:pPr>
            <a:r>
              <a:rPr lang="en-US" dirty="0">
                <a:solidFill>
                  <a:schemeClr val="tx1"/>
                </a:solidFill>
              </a:rPr>
              <a:t>Organizational operations and governance structure updates to enable tailoring </a:t>
            </a:r>
          </a:p>
          <a:p>
            <a:pPr lvl="1">
              <a:lnSpc>
                <a:spcPct val="120000"/>
              </a:lnSpc>
              <a:spcBef>
                <a:spcPts val="0"/>
              </a:spcBef>
              <a:buFont typeface="Arial" panose="020B0604020202020204" pitchFamily="34" charset="0"/>
              <a:buChar char="•"/>
            </a:pPr>
            <a:r>
              <a:rPr lang="en-US" dirty="0">
                <a:solidFill>
                  <a:schemeClr val="tx1"/>
                </a:solidFill>
              </a:rPr>
              <a:t>Trust in automation</a:t>
            </a:r>
          </a:p>
          <a:p>
            <a:pPr lvl="1">
              <a:lnSpc>
                <a:spcPct val="120000"/>
              </a:lnSpc>
              <a:spcBef>
                <a:spcPts val="0"/>
              </a:spcBef>
              <a:buFont typeface="Arial" panose="020B0604020202020204" pitchFamily="34" charset="0"/>
              <a:buChar char="•"/>
            </a:pPr>
            <a:r>
              <a:rPr lang="en-US" dirty="0">
                <a:solidFill>
                  <a:schemeClr val="tx1"/>
                </a:solidFill>
              </a:rPr>
              <a:t>Non-proprietary open source standards (ultimately vendor independent of IT cyber systems)</a:t>
            </a:r>
          </a:p>
          <a:p>
            <a:pPr lvl="1">
              <a:lnSpc>
                <a:spcPct val="120000"/>
              </a:lnSpc>
              <a:spcBef>
                <a:spcPts val="0"/>
              </a:spcBef>
              <a:buFont typeface="Arial" panose="020B0604020202020204" pitchFamily="34" charset="0"/>
              <a:buChar char="•"/>
            </a:pPr>
            <a:endParaRPr lang="en-US" dirty="0">
              <a:solidFill>
                <a:schemeClr val="tx1"/>
              </a:solidFill>
            </a:endParaRPr>
          </a:p>
          <a:p>
            <a:endParaRPr lang="en-US" dirty="0"/>
          </a:p>
        </p:txBody>
      </p:sp>
    </p:spTree>
    <p:extLst>
      <p:ext uri="{BB962C8B-B14F-4D97-AF65-F5344CB8AC3E}">
        <p14:creationId xmlns:p14="http://schemas.microsoft.com/office/powerpoint/2010/main" val="33862855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for This Brief</a:t>
            </a:r>
          </a:p>
        </p:txBody>
      </p:sp>
      <p:sp>
        <p:nvSpPr>
          <p:cNvPr id="3" name="Content Placeholder 2"/>
          <p:cNvSpPr>
            <a:spLocks noGrp="1"/>
          </p:cNvSpPr>
          <p:nvPr>
            <p:ph idx="1"/>
          </p:nvPr>
        </p:nvSpPr>
        <p:spPr/>
        <p:txBody>
          <a:bodyPr>
            <a:normAutofit/>
          </a:bodyPr>
          <a:lstStyle/>
          <a:p>
            <a:r>
              <a:rPr lang="en-US" sz="2000" dirty="0"/>
              <a:t>These definitions are defined by IACD and can be found at: </a:t>
            </a:r>
            <a:r>
              <a:rPr lang="en-US" sz="2000" dirty="0">
                <a:hlinkClick r:id="rId2"/>
              </a:rPr>
              <a:t>https://www.iacdautomate.org/playbook-and-workflow-examples</a:t>
            </a:r>
            <a:endParaRPr lang="en-US" sz="2000" dirty="0"/>
          </a:p>
          <a:p>
            <a:endParaRPr lang="en-US" dirty="0"/>
          </a:p>
          <a:p>
            <a:endParaRPr lang="en-US" dirty="0"/>
          </a:p>
        </p:txBody>
      </p:sp>
      <p:sp>
        <p:nvSpPr>
          <p:cNvPr id="4" name="Slide Number Placeholder 3"/>
          <p:cNvSpPr>
            <a:spLocks noGrp="1"/>
          </p:cNvSpPr>
          <p:nvPr>
            <p:ph type="sldNum" sz="quarter" idx="12"/>
          </p:nvPr>
        </p:nvSpPr>
        <p:spPr/>
        <p:txBody>
          <a:bodyPr/>
          <a:lstStyle/>
          <a:p>
            <a:fld id="{CDA72DA4-F48F-F840-B913-DFDA30412E37}" type="slidenum">
              <a:rPr lang="en-US" smtClean="0"/>
              <a:pPr/>
              <a:t>12</a:t>
            </a:fld>
            <a:endParaRPr lang="en-US" dirty="0"/>
          </a:p>
        </p:txBody>
      </p:sp>
      <p:sp>
        <p:nvSpPr>
          <p:cNvPr id="5" name="Content Placeholder 2"/>
          <p:cNvSpPr txBox="1">
            <a:spLocks/>
          </p:cNvSpPr>
          <p:nvPr/>
        </p:nvSpPr>
        <p:spPr>
          <a:xfrm>
            <a:off x="371475" y="1892223"/>
            <a:ext cx="8231691" cy="34959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002060"/>
                </a:solidFill>
                <a:latin typeface="Helvetica Neue LT Std 73 Bold Extended"/>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002060"/>
                </a:solidFill>
                <a:latin typeface="Helvetica Neue LT Std 73 Bold Extended"/>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002060"/>
                </a:solidFill>
                <a:latin typeface="Helvetica Neue LT Std 73 Bold Extended"/>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002060"/>
                </a:solidFill>
                <a:latin typeface="Helvetica Neue LT Std 73 Bold Extended"/>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002060"/>
                </a:solidFill>
                <a:latin typeface="Helvetica Neue LT Std 73 Bold Extended"/>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000" dirty="0"/>
              <a:t>Playbook </a:t>
            </a:r>
          </a:p>
          <a:p>
            <a:pPr lvl="1"/>
            <a:r>
              <a:rPr lang="en-US" sz="1600" dirty="0"/>
              <a:t>Process oriented steps with human understandable actions</a:t>
            </a:r>
          </a:p>
          <a:p>
            <a:pPr lvl="1"/>
            <a:r>
              <a:rPr lang="en-US" sz="1600" dirty="0"/>
              <a:t>Defines possible responses to cyber-event or other defined trigger conditions (e.g., best practices)</a:t>
            </a:r>
          </a:p>
          <a:p>
            <a:pPr lvl="1"/>
            <a:r>
              <a:rPr lang="en-US" sz="1600" dirty="0"/>
              <a:t>Generic for broad applicability while detailed enough to meet specific situations</a:t>
            </a:r>
            <a:endParaRPr lang="en-US" sz="1800" dirty="0"/>
          </a:p>
          <a:p>
            <a:r>
              <a:rPr lang="en-US" sz="2000" dirty="0"/>
              <a:t>Workflow</a:t>
            </a:r>
          </a:p>
          <a:p>
            <a:pPr lvl="1"/>
            <a:r>
              <a:rPr lang="en-US" sz="1600" dirty="0"/>
              <a:t>Originates from a playbook enabling automation of the procedures</a:t>
            </a:r>
          </a:p>
          <a:p>
            <a:pPr lvl="1"/>
            <a:r>
              <a:rPr lang="en-US" sz="1600" dirty="0"/>
              <a:t>Machine understandable codification of playbooks including conditional  statements </a:t>
            </a:r>
          </a:p>
          <a:p>
            <a:pPr lvl="1"/>
            <a:r>
              <a:rPr lang="en-US" sz="1600" dirty="0"/>
              <a:t>Orchestration services execute workflows, interfacing with the other orchestration services and humans as necessary </a:t>
            </a:r>
          </a:p>
          <a:p>
            <a:pPr lvl="1"/>
            <a:r>
              <a:rPr lang="en-US" sz="1600" dirty="0"/>
              <a:t>Workflows are machine-to-machine shareable and human editable</a:t>
            </a:r>
          </a:p>
        </p:txBody>
      </p:sp>
      <p:pic>
        <p:nvPicPr>
          <p:cNvPr id="6" name="Picture 5"/>
          <p:cNvPicPr>
            <a:picLocks noChangeAspect="1"/>
          </p:cNvPicPr>
          <p:nvPr/>
        </p:nvPicPr>
        <p:blipFill>
          <a:blip r:embed="rId3"/>
          <a:stretch>
            <a:fillRect/>
          </a:stretch>
        </p:blipFill>
        <p:spPr>
          <a:xfrm>
            <a:off x="9069781" y="2003122"/>
            <a:ext cx="2310610" cy="1582846"/>
          </a:xfrm>
          <a:prstGeom prst="rect">
            <a:avLst/>
          </a:prstGeom>
          <a:ln>
            <a:solidFill>
              <a:schemeClr val="accent1"/>
            </a:solid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63604" y="3886092"/>
            <a:ext cx="2774308" cy="1374834"/>
          </a:xfrm>
          <a:prstGeom prst="rect">
            <a:avLst/>
          </a:prstGeom>
          <a:ln>
            <a:solidFill>
              <a:schemeClr val="accent1"/>
            </a:solidFill>
          </a:ln>
        </p:spPr>
      </p:pic>
      <p:sp>
        <p:nvSpPr>
          <p:cNvPr id="8" name="Content Placeholder 2"/>
          <p:cNvSpPr txBox="1">
            <a:spLocks/>
          </p:cNvSpPr>
          <p:nvPr/>
        </p:nvSpPr>
        <p:spPr>
          <a:xfrm>
            <a:off x="413430" y="5472266"/>
            <a:ext cx="11526876" cy="116507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a:buChar char="•"/>
              <a:defRPr sz="2800" kern="1200">
                <a:solidFill>
                  <a:srgbClr val="002060"/>
                </a:solidFill>
                <a:latin typeface="Helvetica Neue LT Std 73 Bold Extended"/>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002060"/>
                </a:solidFill>
                <a:latin typeface="Helvetica Neue LT Std 73 Bold Extended"/>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002060"/>
                </a:solidFill>
                <a:latin typeface="Helvetica Neue LT Std 73 Bold Extended"/>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002060"/>
                </a:solidFill>
                <a:latin typeface="Helvetica Neue LT Std 73 Bold Extended"/>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002060"/>
                </a:solidFill>
                <a:latin typeface="Helvetica Neue LT Std 73 Bold Extended"/>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200" dirty="0"/>
              <a:t>SOAR Platforms often refer to their local instance workflows as Playbooks</a:t>
            </a:r>
          </a:p>
          <a:p>
            <a:r>
              <a:rPr lang="en-US" sz="2200" dirty="0"/>
              <a:t>This brief calls them workflows (as per IACD definition)</a:t>
            </a:r>
          </a:p>
          <a:p>
            <a:r>
              <a:rPr lang="en-US" sz="2200" dirty="0"/>
              <a:t>We will not be talking about IACD Playbooks (per IACD definition)</a:t>
            </a:r>
            <a:endParaRPr lang="en-US" dirty="0"/>
          </a:p>
          <a:p>
            <a:endParaRPr lang="en-US" dirty="0"/>
          </a:p>
        </p:txBody>
      </p:sp>
    </p:spTree>
    <p:extLst>
      <p:ext uri="{BB962C8B-B14F-4D97-AF65-F5344CB8AC3E}">
        <p14:creationId xmlns:p14="http://schemas.microsoft.com/office/powerpoint/2010/main" val="5923982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Development of Shared Workflows</a:t>
            </a:r>
          </a:p>
        </p:txBody>
      </p:sp>
      <p:sp>
        <p:nvSpPr>
          <p:cNvPr id="3" name="Content Placeholder 2"/>
          <p:cNvSpPr>
            <a:spLocks noGrp="1"/>
          </p:cNvSpPr>
          <p:nvPr>
            <p:ph idx="1"/>
          </p:nvPr>
        </p:nvSpPr>
        <p:spPr>
          <a:xfrm>
            <a:off x="336628" y="1190625"/>
            <a:ext cx="11668377" cy="5362575"/>
          </a:xfrm>
        </p:spPr>
        <p:txBody>
          <a:bodyPr>
            <a:normAutofit fontScale="92500" lnSpcReduction="20000"/>
          </a:bodyPr>
          <a:lstStyle/>
          <a:p>
            <a:r>
              <a:rPr lang="en-US" sz="2700" dirty="0"/>
              <a:t>High-level workflow containing key activities in response to a trigger condition (e.g. IOC, time interval)</a:t>
            </a:r>
          </a:p>
          <a:p>
            <a:endParaRPr lang="en-US" sz="2700" dirty="0"/>
          </a:p>
          <a:p>
            <a:r>
              <a:rPr lang="en-US" sz="2700" dirty="0"/>
              <a:t>Intended to be modified with addition/removal </a:t>
            </a:r>
            <a:br>
              <a:rPr lang="en-US" sz="2700" dirty="0"/>
            </a:br>
            <a:r>
              <a:rPr lang="en-US" sz="2700" dirty="0"/>
              <a:t>of activities, and inclusion of logic per </a:t>
            </a:r>
            <a:br>
              <a:rPr lang="en-US" sz="2700" dirty="0"/>
            </a:br>
            <a:r>
              <a:rPr lang="en-US" sz="2700" dirty="0"/>
              <a:t>organization’s business policies and procedures </a:t>
            </a:r>
          </a:p>
          <a:p>
            <a:endParaRPr lang="en-US" sz="2700" dirty="0"/>
          </a:p>
          <a:p>
            <a:r>
              <a:rPr lang="en-US" sz="2700" dirty="0"/>
              <a:t>Human readable and machine consumable </a:t>
            </a:r>
            <a:br>
              <a:rPr lang="en-US" sz="2700" dirty="0"/>
            </a:br>
            <a:r>
              <a:rPr lang="en-US" sz="2700" dirty="0"/>
              <a:t>using XML output</a:t>
            </a:r>
          </a:p>
          <a:p>
            <a:endParaRPr lang="en-US" sz="2700" dirty="0"/>
          </a:p>
          <a:p>
            <a:r>
              <a:rPr lang="en-US" sz="2700" dirty="0"/>
              <a:t>BPMN XML files are ingestible by all </a:t>
            </a:r>
            <a:br>
              <a:rPr lang="en-US" sz="2700" dirty="0"/>
            </a:br>
            <a:r>
              <a:rPr lang="en-US" sz="2700" dirty="0"/>
              <a:t>BPMN tools</a:t>
            </a:r>
          </a:p>
          <a:p>
            <a:endParaRPr lang="en-US" sz="2700" dirty="0"/>
          </a:p>
          <a:p>
            <a:r>
              <a:rPr lang="en-US" sz="2700" dirty="0"/>
              <a:t>SOAR platform tools require capability to ingest or convert XML</a:t>
            </a:r>
          </a:p>
          <a:p>
            <a:pPr lvl="1"/>
            <a:r>
              <a:rPr lang="en-US" sz="2000" dirty="0"/>
              <a:t>Without a conversion script, an analyst would need to manually recreate the workflow in their SOAR platform</a:t>
            </a:r>
            <a:endParaRPr lang="en-US" sz="2300" dirty="0"/>
          </a:p>
          <a:p>
            <a:pPr lvl="1"/>
            <a:endParaRPr lang="en-US" sz="2300" dirty="0"/>
          </a:p>
          <a:p>
            <a:endParaRPr lang="en-US" sz="2700" dirty="0"/>
          </a:p>
          <a:p>
            <a:endParaRPr lang="en-US" sz="2700" dirty="0"/>
          </a:p>
          <a:p>
            <a:pPr marL="457200" lvl="1" indent="0">
              <a:buNone/>
            </a:pPr>
            <a:endParaRPr lang="en-US" sz="2300" dirty="0"/>
          </a:p>
          <a:p>
            <a:endParaRPr lang="en-US" dirty="0"/>
          </a:p>
        </p:txBody>
      </p:sp>
      <p:sp>
        <p:nvSpPr>
          <p:cNvPr id="4" name="Slide Number Placeholder 3"/>
          <p:cNvSpPr>
            <a:spLocks noGrp="1"/>
          </p:cNvSpPr>
          <p:nvPr>
            <p:ph type="sldNum" sz="quarter" idx="12"/>
          </p:nvPr>
        </p:nvSpPr>
        <p:spPr/>
        <p:txBody>
          <a:bodyPr/>
          <a:lstStyle/>
          <a:p>
            <a:fld id="{CDA72DA4-F48F-F840-B913-DFDA30412E37}" type="slidenum">
              <a:rPr lang="en-US" smtClean="0"/>
              <a:pPr/>
              <a:t>13</a:t>
            </a:fld>
            <a:endParaRPr lang="en-US" dirty="0"/>
          </a:p>
        </p:txBody>
      </p:sp>
      <p:grpSp>
        <p:nvGrpSpPr>
          <p:cNvPr id="13" name="Group 12">
            <a:extLst>
              <a:ext uri="{FF2B5EF4-FFF2-40B4-BE49-F238E27FC236}">
                <a16:creationId xmlns:a16="http://schemas.microsoft.com/office/drawing/2014/main" id="{8A6001CC-852B-8E45-9A0D-B835F159BD5E}"/>
              </a:ext>
            </a:extLst>
          </p:cNvPr>
          <p:cNvGrpSpPr/>
          <p:nvPr/>
        </p:nvGrpSpPr>
        <p:grpSpPr>
          <a:xfrm>
            <a:off x="7670095" y="2265475"/>
            <a:ext cx="4072993" cy="3046218"/>
            <a:chOff x="7350335" y="2321573"/>
            <a:chExt cx="4072993" cy="3046218"/>
          </a:xfrm>
        </p:grpSpPr>
        <p:pic>
          <p:nvPicPr>
            <p:cNvPr id="5" name="Picture 4"/>
            <p:cNvPicPr>
              <a:picLocks noChangeAspect="1"/>
            </p:cNvPicPr>
            <p:nvPr/>
          </p:nvPicPr>
          <p:blipFill>
            <a:blip r:embed="rId2"/>
            <a:stretch>
              <a:fillRect/>
            </a:stretch>
          </p:blipFill>
          <p:spPr>
            <a:xfrm>
              <a:off x="8479582" y="2728718"/>
              <a:ext cx="1701481" cy="830332"/>
            </a:xfrm>
            <a:prstGeom prst="rect">
              <a:avLst/>
            </a:prstGeom>
            <a:ln w="38100">
              <a:solidFill>
                <a:schemeClr val="accent2">
                  <a:lumMod val="75000"/>
                </a:schemeClr>
              </a:solidFill>
            </a:ln>
          </p:spPr>
        </p:pic>
        <p:pic>
          <p:nvPicPr>
            <p:cNvPr id="6" name="Picture 5"/>
            <p:cNvPicPr>
              <a:picLocks noChangeAspect="1"/>
            </p:cNvPicPr>
            <p:nvPr/>
          </p:nvPicPr>
          <p:blipFill>
            <a:blip r:embed="rId3"/>
            <a:stretch>
              <a:fillRect/>
            </a:stretch>
          </p:blipFill>
          <p:spPr>
            <a:xfrm>
              <a:off x="7350335" y="4163813"/>
              <a:ext cx="1828800" cy="607932"/>
            </a:xfrm>
            <a:prstGeom prst="rect">
              <a:avLst/>
            </a:prstGeom>
            <a:ln w="28575">
              <a:solidFill>
                <a:schemeClr val="accent2">
                  <a:lumMod val="60000"/>
                  <a:lumOff val="40000"/>
                </a:schemeClr>
              </a:solidFill>
            </a:ln>
          </p:spPr>
        </p:pic>
        <p:cxnSp>
          <p:nvCxnSpPr>
            <p:cNvPr id="7" name="Elbow Connector 6"/>
            <p:cNvCxnSpPr>
              <a:stCxn id="5" idx="2"/>
              <a:endCxn id="6" idx="0"/>
            </p:cNvCxnSpPr>
            <p:nvPr/>
          </p:nvCxnSpPr>
          <p:spPr>
            <a:xfrm rot="5400000">
              <a:off x="8495148" y="3328637"/>
              <a:ext cx="604763" cy="1065588"/>
            </a:xfrm>
            <a:prstGeom prst="bentConnector3">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4"/>
            <a:stretch>
              <a:fillRect/>
            </a:stretch>
          </p:blipFill>
          <p:spPr>
            <a:xfrm>
              <a:off x="9594528" y="4131233"/>
              <a:ext cx="1828800" cy="913778"/>
            </a:xfrm>
            <a:prstGeom prst="rect">
              <a:avLst/>
            </a:prstGeom>
            <a:ln w="28575">
              <a:solidFill>
                <a:schemeClr val="accent4">
                  <a:lumMod val="50000"/>
                </a:schemeClr>
              </a:solidFill>
            </a:ln>
          </p:spPr>
        </p:pic>
        <p:cxnSp>
          <p:nvCxnSpPr>
            <p:cNvPr id="9" name="Elbow Connector 8"/>
            <p:cNvCxnSpPr>
              <a:stCxn id="5" idx="2"/>
              <a:endCxn id="8" idx="0"/>
            </p:cNvCxnSpPr>
            <p:nvPr/>
          </p:nvCxnSpPr>
          <p:spPr>
            <a:xfrm rot="16200000" flipH="1">
              <a:off x="9633534" y="3255838"/>
              <a:ext cx="572183" cy="1178605"/>
            </a:xfrm>
            <a:prstGeom prst="bentConnector3">
              <a:avLst>
                <a:gd name="adj1" fmla="val 52664"/>
              </a:avLst>
            </a:prstGeom>
            <a:ln w="3810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860550" y="2321573"/>
              <a:ext cx="2995051" cy="369332"/>
            </a:xfrm>
            <a:prstGeom prst="rect">
              <a:avLst/>
            </a:prstGeom>
            <a:noFill/>
          </p:spPr>
          <p:txBody>
            <a:bodyPr wrap="none" rtlCol="0">
              <a:spAutoFit/>
            </a:bodyPr>
            <a:lstStyle/>
            <a:p>
              <a:r>
                <a:rPr lang="en-US" b="1" dirty="0"/>
                <a:t>Shared </a:t>
              </a:r>
              <a:r>
                <a:rPr lang="en-US" b="1" dirty="0" smtClean="0"/>
                <a:t>(Reference) Workflow</a:t>
              </a:r>
              <a:endParaRPr lang="en-US" b="1" dirty="0"/>
            </a:p>
          </p:txBody>
        </p:sp>
        <p:sp>
          <p:nvSpPr>
            <p:cNvPr id="11" name="TextBox 10"/>
            <p:cNvSpPr txBox="1"/>
            <p:nvPr/>
          </p:nvSpPr>
          <p:spPr>
            <a:xfrm>
              <a:off x="7441690" y="4708671"/>
              <a:ext cx="1646092" cy="369332"/>
            </a:xfrm>
            <a:prstGeom prst="rect">
              <a:avLst/>
            </a:prstGeom>
            <a:noFill/>
          </p:spPr>
          <p:txBody>
            <a:bodyPr wrap="none" rtlCol="0">
              <a:spAutoFit/>
            </a:bodyPr>
            <a:lstStyle/>
            <a:p>
              <a:r>
                <a:rPr lang="en-US" b="1" dirty="0"/>
                <a:t>Organization A </a:t>
              </a:r>
            </a:p>
          </p:txBody>
        </p:sp>
        <p:sp>
          <p:nvSpPr>
            <p:cNvPr id="12" name="TextBox 11"/>
            <p:cNvSpPr txBox="1"/>
            <p:nvPr/>
          </p:nvSpPr>
          <p:spPr>
            <a:xfrm>
              <a:off x="9685883" y="4998459"/>
              <a:ext cx="1636474" cy="369332"/>
            </a:xfrm>
            <a:prstGeom prst="rect">
              <a:avLst/>
            </a:prstGeom>
            <a:noFill/>
          </p:spPr>
          <p:txBody>
            <a:bodyPr wrap="none" rtlCol="0">
              <a:spAutoFit/>
            </a:bodyPr>
            <a:lstStyle/>
            <a:p>
              <a:r>
                <a:rPr lang="en-US" b="1" dirty="0"/>
                <a:t>Organization B </a:t>
              </a:r>
            </a:p>
          </p:txBody>
        </p:sp>
      </p:grpSp>
    </p:spTree>
    <p:extLst>
      <p:ext uri="{BB962C8B-B14F-4D97-AF65-F5344CB8AC3E}">
        <p14:creationId xmlns:p14="http://schemas.microsoft.com/office/powerpoint/2010/main" val="29384603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16BF937-8300-A540-8BA7-4F49E73BE353}"/>
              </a:ext>
            </a:extLst>
          </p:cNvPr>
          <p:cNvPicPr>
            <a:picLocks noChangeAspect="1"/>
          </p:cNvPicPr>
          <p:nvPr/>
        </p:nvPicPr>
        <p:blipFill>
          <a:blip r:embed="rId2"/>
          <a:stretch>
            <a:fillRect/>
          </a:stretch>
        </p:blipFill>
        <p:spPr>
          <a:xfrm>
            <a:off x="2939721" y="3341963"/>
            <a:ext cx="8414079" cy="2908568"/>
          </a:xfrm>
          <a:prstGeom prst="rect">
            <a:avLst/>
          </a:prstGeom>
          <a:noFill/>
          <a:ln cap="sq" cmpd="dbl">
            <a:solidFill>
              <a:schemeClr val="accent6">
                <a:lumMod val="75000"/>
              </a:schemeClr>
            </a:solidFill>
            <a:round/>
          </a:ln>
        </p:spPr>
      </p:pic>
      <p:sp>
        <p:nvSpPr>
          <p:cNvPr id="2" name="Title 1"/>
          <p:cNvSpPr>
            <a:spLocks noGrp="1"/>
          </p:cNvSpPr>
          <p:nvPr>
            <p:ph type="title"/>
          </p:nvPr>
        </p:nvSpPr>
        <p:spPr/>
        <p:txBody>
          <a:bodyPr/>
          <a:lstStyle/>
          <a:p>
            <a:r>
              <a:rPr lang="en-US" dirty="0"/>
              <a:t>Overview of Ingestion of Shareable Workflows</a:t>
            </a:r>
          </a:p>
        </p:txBody>
      </p:sp>
      <p:sp>
        <p:nvSpPr>
          <p:cNvPr id="3" name="Content Placeholder 2"/>
          <p:cNvSpPr>
            <a:spLocks noGrp="1"/>
          </p:cNvSpPr>
          <p:nvPr>
            <p:ph idx="1"/>
          </p:nvPr>
        </p:nvSpPr>
        <p:spPr>
          <a:xfrm>
            <a:off x="371475" y="1076325"/>
            <a:ext cx="10085759" cy="2873106"/>
          </a:xfrm>
        </p:spPr>
        <p:txBody>
          <a:bodyPr>
            <a:normAutofit/>
          </a:bodyPr>
          <a:lstStyle/>
          <a:p>
            <a:r>
              <a:rPr lang="en-US" sz="1800" dirty="0"/>
              <a:t>Can ingest straight into the SOAR platform or</a:t>
            </a:r>
          </a:p>
          <a:p>
            <a:r>
              <a:rPr lang="en-US" sz="1800" dirty="0"/>
              <a:t>Use a BPMN standard</a:t>
            </a:r>
          </a:p>
          <a:p>
            <a:r>
              <a:rPr lang="en-US" sz="1800" dirty="0"/>
              <a:t>Advantages:</a:t>
            </a:r>
          </a:p>
          <a:p>
            <a:pPr lvl="1"/>
            <a:r>
              <a:rPr lang="en-US" sz="1400" dirty="0"/>
              <a:t>Using BPMN as a standard and encouraging the SOAR community to understand BPMN output (XML) eliminates the challenges of sharing workflows between SOAR platforms</a:t>
            </a:r>
          </a:p>
          <a:p>
            <a:pPr lvl="1"/>
            <a:r>
              <a:rPr lang="en-US" sz="1400" dirty="0"/>
              <a:t>Creates a database of shareable workflows that can be shared amongst common sectors</a:t>
            </a:r>
          </a:p>
          <a:p>
            <a:pPr lvl="1"/>
            <a:r>
              <a:rPr lang="en-US" sz="1400" dirty="0"/>
              <a:t>Easier to modify globally when practices or policies change (especially for big organizations)</a:t>
            </a:r>
          </a:p>
          <a:p>
            <a:pPr lvl="1"/>
            <a:endParaRPr lang="en-US" sz="1400" dirty="0"/>
          </a:p>
        </p:txBody>
      </p:sp>
      <p:sp>
        <p:nvSpPr>
          <p:cNvPr id="4" name="Slide Number Placeholder 3"/>
          <p:cNvSpPr>
            <a:spLocks noGrp="1"/>
          </p:cNvSpPr>
          <p:nvPr>
            <p:ph type="sldNum" sz="quarter" idx="12"/>
          </p:nvPr>
        </p:nvSpPr>
        <p:spPr/>
        <p:txBody>
          <a:bodyPr/>
          <a:lstStyle/>
          <a:p>
            <a:fld id="{CDA72DA4-F48F-F840-B913-DFDA30412E37}" type="slidenum">
              <a:rPr lang="en-US" smtClean="0"/>
              <a:pPr/>
              <a:t>14</a:t>
            </a:fld>
            <a:endParaRPr lang="en-US" dirty="0"/>
          </a:p>
        </p:txBody>
      </p:sp>
    </p:spTree>
    <p:extLst>
      <p:ext uri="{BB962C8B-B14F-4D97-AF65-F5344CB8AC3E}">
        <p14:creationId xmlns:p14="http://schemas.microsoft.com/office/powerpoint/2010/main" val="9974108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824" y="118397"/>
            <a:ext cx="11237422" cy="797498"/>
          </a:xfrm>
        </p:spPr>
        <p:txBody>
          <a:bodyPr>
            <a:normAutofit/>
          </a:bodyPr>
          <a:lstStyle/>
          <a:p>
            <a:r>
              <a:rPr lang="en-US" sz="2800" dirty="0"/>
              <a:t>Demo Using BPMN Tool and SOAR Platform</a:t>
            </a:r>
          </a:p>
        </p:txBody>
      </p:sp>
      <p:grpSp>
        <p:nvGrpSpPr>
          <p:cNvPr id="23" name="Group 22"/>
          <p:cNvGrpSpPr/>
          <p:nvPr/>
        </p:nvGrpSpPr>
        <p:grpSpPr>
          <a:xfrm>
            <a:off x="118417" y="5302757"/>
            <a:ext cx="2202080" cy="1138346"/>
            <a:chOff x="95824" y="5302757"/>
            <a:chExt cx="2202080" cy="1138346"/>
          </a:xfrm>
        </p:grpSpPr>
        <p:sp>
          <p:nvSpPr>
            <p:cNvPr id="20" name="TextBox 19"/>
            <p:cNvSpPr txBox="1"/>
            <p:nvPr/>
          </p:nvSpPr>
          <p:spPr>
            <a:xfrm>
              <a:off x="205740" y="5425440"/>
              <a:ext cx="2092164" cy="1015663"/>
            </a:xfrm>
            <a:prstGeom prst="rect">
              <a:avLst/>
            </a:prstGeom>
            <a:noFill/>
          </p:spPr>
          <p:txBody>
            <a:bodyPr wrap="square" rtlCol="0">
              <a:spAutoFit/>
            </a:bodyPr>
            <a:lstStyle/>
            <a:p>
              <a:r>
                <a:rPr lang="en-US" sz="1200" b="1" dirty="0"/>
                <a:t>A shareable </a:t>
              </a:r>
              <a:r>
                <a:rPr lang="en-US" sz="1200" b="1" dirty="0" smtClean="0"/>
                <a:t>(reference) IOC </a:t>
              </a:r>
              <a:r>
                <a:rPr lang="en-US" sz="1200" b="1" dirty="0"/>
                <a:t>BPMN/XML workflow has been created </a:t>
              </a:r>
              <a:r>
                <a:rPr lang="en-US" sz="1200" b="1" dirty="0" smtClean="0"/>
                <a:t>and made available to the consumers</a:t>
              </a:r>
              <a:endParaRPr lang="en-US" sz="1200" b="1" dirty="0"/>
            </a:p>
            <a:p>
              <a:endParaRPr lang="en-US" sz="1200" b="1" dirty="0"/>
            </a:p>
          </p:txBody>
        </p:sp>
        <p:sp>
          <p:nvSpPr>
            <p:cNvPr id="246" name="Oval 245"/>
            <p:cNvSpPr/>
            <p:nvPr/>
          </p:nvSpPr>
          <p:spPr>
            <a:xfrm>
              <a:off x="95824" y="5302757"/>
              <a:ext cx="226515" cy="2453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grpSp>
      <p:grpSp>
        <p:nvGrpSpPr>
          <p:cNvPr id="21" name="Group 20"/>
          <p:cNvGrpSpPr/>
          <p:nvPr/>
        </p:nvGrpSpPr>
        <p:grpSpPr>
          <a:xfrm>
            <a:off x="2473649" y="5302757"/>
            <a:ext cx="2202080" cy="1507678"/>
            <a:chOff x="2470518" y="5302757"/>
            <a:chExt cx="2202080" cy="1507678"/>
          </a:xfrm>
        </p:grpSpPr>
        <p:sp>
          <p:nvSpPr>
            <p:cNvPr id="247" name="TextBox 246"/>
            <p:cNvSpPr txBox="1"/>
            <p:nvPr/>
          </p:nvSpPr>
          <p:spPr>
            <a:xfrm>
              <a:off x="2580434" y="5425440"/>
              <a:ext cx="2092164" cy="1384995"/>
            </a:xfrm>
            <a:prstGeom prst="rect">
              <a:avLst/>
            </a:prstGeom>
            <a:noFill/>
          </p:spPr>
          <p:txBody>
            <a:bodyPr wrap="square" rtlCol="0">
              <a:spAutoFit/>
            </a:bodyPr>
            <a:lstStyle/>
            <a:p>
              <a:r>
                <a:rPr lang="en-US" sz="1200" b="1" dirty="0"/>
                <a:t>Consumers </a:t>
              </a:r>
              <a:r>
                <a:rPr lang="en-US" sz="1200" b="1" smtClean="0"/>
                <a:t>download and ingest </a:t>
              </a:r>
              <a:r>
                <a:rPr lang="en-US" sz="1200" b="1" dirty="0"/>
                <a:t>the BPMN/XML workflow into their own BPMN tool to tailor it to their organization’s own security &amp; business policies (e.g. low regret or risk averse)</a:t>
              </a:r>
            </a:p>
          </p:txBody>
        </p:sp>
        <p:sp>
          <p:nvSpPr>
            <p:cNvPr id="248" name="Oval 247"/>
            <p:cNvSpPr/>
            <p:nvPr/>
          </p:nvSpPr>
          <p:spPr>
            <a:xfrm>
              <a:off x="2470518" y="5302757"/>
              <a:ext cx="226515" cy="2453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grpSp>
      <p:grpSp>
        <p:nvGrpSpPr>
          <p:cNvPr id="250" name="Group 249"/>
          <p:cNvGrpSpPr/>
          <p:nvPr/>
        </p:nvGrpSpPr>
        <p:grpSpPr>
          <a:xfrm>
            <a:off x="4851474" y="5302757"/>
            <a:ext cx="2202080" cy="1507678"/>
            <a:chOff x="2470518" y="5302757"/>
            <a:chExt cx="2202080" cy="1507678"/>
          </a:xfrm>
        </p:grpSpPr>
        <p:sp>
          <p:nvSpPr>
            <p:cNvPr id="251" name="TextBox 250"/>
            <p:cNvSpPr txBox="1"/>
            <p:nvPr/>
          </p:nvSpPr>
          <p:spPr>
            <a:xfrm>
              <a:off x="2580434" y="5425440"/>
              <a:ext cx="2092164" cy="1384995"/>
            </a:xfrm>
            <a:prstGeom prst="rect">
              <a:avLst/>
            </a:prstGeom>
            <a:noFill/>
          </p:spPr>
          <p:txBody>
            <a:bodyPr wrap="square" rtlCol="0">
              <a:spAutoFit/>
            </a:bodyPr>
            <a:lstStyle/>
            <a:p>
              <a:r>
                <a:rPr lang="en-US" sz="1200" b="1" dirty="0"/>
                <a:t>The modified BPMN/XML workflow is ingested by each of the Consumers SOAR platform and translated into their respective ingestible formats </a:t>
              </a:r>
              <a:r>
                <a:rPr lang="en-US" sz="1200" b="1" dirty="0" smtClean="0"/>
                <a:t>(e.g., JSON</a:t>
              </a:r>
              <a:r>
                <a:rPr lang="en-US" sz="1200" b="1" dirty="0"/>
                <a:t>, YAML) to create a local instance.</a:t>
              </a:r>
            </a:p>
          </p:txBody>
        </p:sp>
        <p:sp>
          <p:nvSpPr>
            <p:cNvPr id="257" name="Oval 256"/>
            <p:cNvSpPr/>
            <p:nvPr/>
          </p:nvSpPr>
          <p:spPr>
            <a:xfrm>
              <a:off x="2470518" y="5302757"/>
              <a:ext cx="226515" cy="2453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grpSp>
      <p:grpSp>
        <p:nvGrpSpPr>
          <p:cNvPr id="263" name="Group 262"/>
          <p:cNvGrpSpPr/>
          <p:nvPr/>
        </p:nvGrpSpPr>
        <p:grpSpPr>
          <a:xfrm>
            <a:off x="7229299" y="5302757"/>
            <a:ext cx="2202080" cy="769014"/>
            <a:chOff x="2470518" y="5302757"/>
            <a:chExt cx="2202080" cy="769014"/>
          </a:xfrm>
        </p:grpSpPr>
        <p:sp>
          <p:nvSpPr>
            <p:cNvPr id="290" name="TextBox 289"/>
            <p:cNvSpPr txBox="1"/>
            <p:nvPr/>
          </p:nvSpPr>
          <p:spPr>
            <a:xfrm>
              <a:off x="2580434" y="5425440"/>
              <a:ext cx="2092164" cy="646331"/>
            </a:xfrm>
            <a:prstGeom prst="rect">
              <a:avLst/>
            </a:prstGeom>
            <a:noFill/>
          </p:spPr>
          <p:txBody>
            <a:bodyPr wrap="square" rtlCol="0">
              <a:spAutoFit/>
            </a:bodyPr>
            <a:lstStyle/>
            <a:p>
              <a:r>
                <a:rPr lang="en-US" sz="1200" b="1" dirty="0"/>
                <a:t>Consumer ingests, processes, and stores IOCs from a DHS AIS feed.</a:t>
              </a:r>
            </a:p>
          </p:txBody>
        </p:sp>
        <p:sp>
          <p:nvSpPr>
            <p:cNvPr id="298" name="Oval 297"/>
            <p:cNvSpPr/>
            <p:nvPr/>
          </p:nvSpPr>
          <p:spPr>
            <a:xfrm>
              <a:off x="2470518" y="5302757"/>
              <a:ext cx="226515" cy="2453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grpSp>
      <p:grpSp>
        <p:nvGrpSpPr>
          <p:cNvPr id="327" name="Group 326"/>
          <p:cNvGrpSpPr/>
          <p:nvPr/>
        </p:nvGrpSpPr>
        <p:grpSpPr>
          <a:xfrm>
            <a:off x="9519996" y="5268372"/>
            <a:ext cx="2603423" cy="1542063"/>
            <a:chOff x="2383391" y="5268372"/>
            <a:chExt cx="2603423" cy="1542063"/>
          </a:xfrm>
        </p:grpSpPr>
        <p:sp>
          <p:nvSpPr>
            <p:cNvPr id="328" name="TextBox 327"/>
            <p:cNvSpPr txBox="1"/>
            <p:nvPr/>
          </p:nvSpPr>
          <p:spPr>
            <a:xfrm>
              <a:off x="2580433" y="5425440"/>
              <a:ext cx="2406381" cy="1384995"/>
            </a:xfrm>
            <a:prstGeom prst="rect">
              <a:avLst/>
            </a:prstGeom>
            <a:noFill/>
          </p:spPr>
          <p:txBody>
            <a:bodyPr wrap="square" rtlCol="0">
              <a:spAutoFit/>
            </a:bodyPr>
            <a:lstStyle/>
            <a:p>
              <a:r>
                <a:rPr lang="en-US" sz="1200" b="1" dirty="0"/>
                <a:t>The local instances are triggered by IOC receipt and each consumer executes the local instance workflow resulting in different response actions that are acceptable to their security &amp; business policies.</a:t>
              </a:r>
            </a:p>
          </p:txBody>
        </p:sp>
        <p:sp>
          <p:nvSpPr>
            <p:cNvPr id="335" name="Oval 334"/>
            <p:cNvSpPr/>
            <p:nvPr/>
          </p:nvSpPr>
          <p:spPr>
            <a:xfrm>
              <a:off x="2383391" y="5268372"/>
              <a:ext cx="226515" cy="2453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grpSp>
      <p:pic>
        <p:nvPicPr>
          <p:cNvPr id="354" name="Picture 353"/>
          <p:cNvPicPr/>
          <p:nvPr/>
        </p:nvPicPr>
        <p:blipFill>
          <a:blip r:embed="rId3" cstate="print">
            <a:extLst>
              <a:ext uri="{28A0092B-C50C-407E-A947-70E740481C1C}">
                <a14:useLocalDpi xmlns:a14="http://schemas.microsoft.com/office/drawing/2010/main" val="0"/>
              </a:ext>
            </a:extLst>
          </a:blip>
          <a:stretch>
            <a:fillRect/>
          </a:stretch>
        </p:blipFill>
        <p:spPr>
          <a:xfrm>
            <a:off x="4838918" y="2636574"/>
            <a:ext cx="664773" cy="579888"/>
          </a:xfrm>
          <a:prstGeom prst="rect">
            <a:avLst/>
          </a:prstGeom>
        </p:spPr>
      </p:pic>
      <p:sp>
        <p:nvSpPr>
          <p:cNvPr id="355" name="Rectangle 354"/>
          <p:cNvSpPr/>
          <p:nvPr/>
        </p:nvSpPr>
        <p:spPr>
          <a:xfrm>
            <a:off x="4774350" y="3187612"/>
            <a:ext cx="703284" cy="473074"/>
          </a:xfrm>
          <a:prstGeom prst="rect">
            <a:avLst/>
          </a:prstGeom>
          <a:noFill/>
        </p:spPr>
        <p:txBody>
          <a:bodyPr wrap="square" lIns="91440" tIns="45720" rIns="91440" bIns="45720">
            <a:spAutoFit/>
          </a:bodyPr>
          <a:lstStyle/>
          <a:p>
            <a:pPr algn="ctr"/>
            <a:r>
              <a:rPr lang="en-US" sz="2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AIS</a:t>
            </a:r>
          </a:p>
        </p:txBody>
      </p:sp>
      <p:grpSp>
        <p:nvGrpSpPr>
          <p:cNvPr id="385" name="Group 384"/>
          <p:cNvGrpSpPr/>
          <p:nvPr/>
        </p:nvGrpSpPr>
        <p:grpSpPr>
          <a:xfrm rot="20947554">
            <a:off x="5584104" y="2660773"/>
            <a:ext cx="744044" cy="923330"/>
            <a:chOff x="2251080" y="1455245"/>
            <a:chExt cx="1304418" cy="923330"/>
          </a:xfrm>
        </p:grpSpPr>
        <p:sp>
          <p:nvSpPr>
            <p:cNvPr id="378" name="Rectangle 377"/>
            <p:cNvSpPr/>
            <p:nvPr/>
          </p:nvSpPr>
          <p:spPr>
            <a:xfrm rot="591740">
              <a:off x="2251080" y="1626672"/>
              <a:ext cx="256802" cy="369332"/>
            </a:xfrm>
            <a:prstGeom prst="rect">
              <a:avLst/>
            </a:prstGeom>
          </p:spPr>
          <p:txBody>
            <a:bodyPr wrap="none">
              <a:spAutoFit/>
            </a:bodyPr>
            <a:lstStyle/>
            <a:p>
              <a:pPr algn="ctr"/>
              <a:r>
                <a:rPr lang="en-US" b="1" dirty="0">
                  <a:ln/>
                  <a:solidFill>
                    <a:schemeClr val="accent4"/>
                  </a:solidFill>
                </a:rPr>
                <a:t>)</a:t>
              </a:r>
            </a:p>
          </p:txBody>
        </p:sp>
        <p:sp>
          <p:nvSpPr>
            <p:cNvPr id="379" name="Rectangle 378"/>
            <p:cNvSpPr/>
            <p:nvPr/>
          </p:nvSpPr>
          <p:spPr>
            <a:xfrm rot="591740">
              <a:off x="2463651" y="1563098"/>
              <a:ext cx="296876" cy="523220"/>
            </a:xfrm>
            <a:prstGeom prst="rect">
              <a:avLst/>
            </a:prstGeom>
          </p:spPr>
          <p:txBody>
            <a:bodyPr wrap="none">
              <a:spAutoFit/>
            </a:bodyPr>
            <a:lstStyle/>
            <a:p>
              <a:pPr algn="ctr"/>
              <a:r>
                <a:rPr lang="en-US" sz="2800" b="1" dirty="0">
                  <a:ln/>
                  <a:solidFill>
                    <a:schemeClr val="accent4"/>
                  </a:solidFill>
                </a:rPr>
                <a:t>)</a:t>
              </a:r>
            </a:p>
          </p:txBody>
        </p:sp>
        <p:sp>
          <p:nvSpPr>
            <p:cNvPr id="380" name="Rectangle 379"/>
            <p:cNvSpPr/>
            <p:nvPr/>
          </p:nvSpPr>
          <p:spPr>
            <a:xfrm rot="591740">
              <a:off x="2694462" y="1532770"/>
              <a:ext cx="328936" cy="646331"/>
            </a:xfrm>
            <a:prstGeom prst="rect">
              <a:avLst/>
            </a:prstGeom>
          </p:spPr>
          <p:txBody>
            <a:bodyPr wrap="none">
              <a:spAutoFit/>
            </a:bodyPr>
            <a:lstStyle/>
            <a:p>
              <a:pPr algn="ctr"/>
              <a:r>
                <a:rPr lang="en-US" sz="3600" b="1" dirty="0">
                  <a:ln/>
                  <a:solidFill>
                    <a:schemeClr val="accent4"/>
                  </a:solidFill>
                </a:rPr>
                <a:t>)</a:t>
              </a:r>
            </a:p>
          </p:txBody>
        </p:sp>
        <p:sp>
          <p:nvSpPr>
            <p:cNvPr id="381" name="Rectangle 380"/>
            <p:cNvSpPr/>
            <p:nvPr/>
          </p:nvSpPr>
          <p:spPr>
            <a:xfrm rot="591740">
              <a:off x="2912280" y="1507762"/>
              <a:ext cx="360996" cy="769441"/>
            </a:xfrm>
            <a:prstGeom prst="rect">
              <a:avLst/>
            </a:prstGeom>
          </p:spPr>
          <p:txBody>
            <a:bodyPr wrap="none">
              <a:spAutoFit/>
            </a:bodyPr>
            <a:lstStyle/>
            <a:p>
              <a:pPr algn="ctr"/>
              <a:r>
                <a:rPr lang="en-US" sz="4400" b="1" dirty="0">
                  <a:ln/>
                  <a:solidFill>
                    <a:schemeClr val="accent4"/>
                  </a:solidFill>
                </a:rPr>
                <a:t>)</a:t>
              </a:r>
            </a:p>
          </p:txBody>
        </p:sp>
        <p:sp>
          <p:nvSpPr>
            <p:cNvPr id="382" name="Rectangle 381"/>
            <p:cNvSpPr/>
            <p:nvPr/>
          </p:nvSpPr>
          <p:spPr>
            <a:xfrm rot="591740">
              <a:off x="3154426" y="1455245"/>
              <a:ext cx="401072" cy="923330"/>
            </a:xfrm>
            <a:prstGeom prst="rect">
              <a:avLst/>
            </a:prstGeom>
          </p:spPr>
          <p:txBody>
            <a:bodyPr wrap="none">
              <a:spAutoFit/>
            </a:bodyPr>
            <a:lstStyle/>
            <a:p>
              <a:pPr algn="ctr"/>
              <a:r>
                <a:rPr lang="en-US" sz="5400" b="1" dirty="0">
                  <a:ln/>
                  <a:solidFill>
                    <a:schemeClr val="accent4"/>
                  </a:solidFill>
                </a:rPr>
                <a:t>)</a:t>
              </a:r>
            </a:p>
          </p:txBody>
        </p:sp>
      </p:grpSp>
      <p:grpSp>
        <p:nvGrpSpPr>
          <p:cNvPr id="394" name="Group 393"/>
          <p:cNvGrpSpPr/>
          <p:nvPr/>
        </p:nvGrpSpPr>
        <p:grpSpPr>
          <a:xfrm>
            <a:off x="6250848" y="2941795"/>
            <a:ext cx="518092" cy="369332"/>
            <a:chOff x="7494882" y="2222829"/>
            <a:chExt cx="518092" cy="369332"/>
          </a:xfrm>
        </p:grpSpPr>
        <p:pic>
          <p:nvPicPr>
            <p:cNvPr id="391" name="Picture 390"/>
            <p:cNvPicPr>
              <a:picLocks noChangeAspect="1"/>
            </p:cNvPicPr>
            <p:nvPr/>
          </p:nvPicPr>
          <p:blipFill>
            <a:blip r:embed="rId4"/>
            <a:stretch>
              <a:fillRect/>
            </a:stretch>
          </p:blipFill>
          <p:spPr>
            <a:xfrm>
              <a:off x="7613203" y="2261025"/>
              <a:ext cx="277998" cy="273998"/>
            </a:xfrm>
            <a:prstGeom prst="rect">
              <a:avLst/>
            </a:prstGeom>
          </p:spPr>
        </p:pic>
        <p:sp>
          <p:nvSpPr>
            <p:cNvPr id="393" name="Rectangle 392"/>
            <p:cNvSpPr/>
            <p:nvPr/>
          </p:nvSpPr>
          <p:spPr>
            <a:xfrm>
              <a:off x="7494882" y="2222829"/>
              <a:ext cx="518092" cy="369332"/>
            </a:xfrm>
            <a:prstGeom prst="rect">
              <a:avLst/>
            </a:prstGeom>
          </p:spPr>
          <p:txBody>
            <a:bodyPr wrap="none">
              <a:spAutoFit/>
            </a:bodyPr>
            <a:lstStyle/>
            <a:p>
              <a:pPr algn="ctr"/>
              <a:r>
                <a:rPr lang="en-US" b="1" dirty="0">
                  <a:ln w="22225">
                    <a:solidFill>
                      <a:schemeClr val="accent2"/>
                    </a:solidFill>
                    <a:prstDash val="solid"/>
                  </a:ln>
                  <a:solidFill>
                    <a:schemeClr val="accent2">
                      <a:lumMod val="40000"/>
                      <a:lumOff val="60000"/>
                    </a:schemeClr>
                  </a:solidFill>
                </a:rPr>
                <a:t>IOC</a:t>
              </a:r>
            </a:p>
          </p:txBody>
        </p:sp>
      </p:grpSp>
      <p:cxnSp>
        <p:nvCxnSpPr>
          <p:cNvPr id="63" name="Elbow Connector 62"/>
          <p:cNvCxnSpPr>
            <a:stCxn id="98" idx="0"/>
            <a:endCxn id="75" idx="1"/>
          </p:cNvCxnSpPr>
          <p:nvPr/>
        </p:nvCxnSpPr>
        <p:spPr>
          <a:xfrm rot="5400000" flipH="1" flipV="1">
            <a:off x="1489084" y="1800739"/>
            <a:ext cx="957026" cy="729159"/>
          </a:xfrm>
          <a:prstGeom prst="bentConnector2">
            <a:avLst/>
          </a:prstGeom>
          <a:ln w="19050">
            <a:tailEnd type="triangle"/>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1367591" y="3598467"/>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Elbow Connector 64"/>
          <p:cNvCxnSpPr>
            <a:stCxn id="72" idx="2"/>
            <a:endCxn id="253" idx="1"/>
          </p:cNvCxnSpPr>
          <p:nvPr/>
        </p:nvCxnSpPr>
        <p:spPr>
          <a:xfrm rot="16200000" flipH="1">
            <a:off x="1487742" y="3564526"/>
            <a:ext cx="1037225" cy="800378"/>
          </a:xfrm>
          <a:prstGeom prst="bentConnector2">
            <a:avLst/>
          </a:prstGeom>
          <a:ln w="19050">
            <a:tailEnd type="triangle"/>
          </a:ln>
        </p:spPr>
        <p:style>
          <a:lnRef idx="1">
            <a:schemeClr val="dk1"/>
          </a:lnRef>
          <a:fillRef idx="0">
            <a:schemeClr val="dk1"/>
          </a:fillRef>
          <a:effectRef idx="0">
            <a:schemeClr val="dk1"/>
          </a:effectRef>
          <a:fontRef idx="minor">
            <a:schemeClr val="tx1"/>
          </a:fontRef>
        </p:style>
      </p:cxnSp>
      <p:grpSp>
        <p:nvGrpSpPr>
          <p:cNvPr id="71" name="Group 70"/>
          <p:cNvGrpSpPr/>
          <p:nvPr/>
        </p:nvGrpSpPr>
        <p:grpSpPr>
          <a:xfrm>
            <a:off x="799492" y="2643831"/>
            <a:ext cx="1613346" cy="802272"/>
            <a:chOff x="1660331" y="549832"/>
            <a:chExt cx="7718816" cy="2582604"/>
          </a:xfrm>
        </p:grpSpPr>
        <p:sp>
          <p:nvSpPr>
            <p:cNvPr id="72" name="Rectangle 71"/>
            <p:cNvSpPr/>
            <p:nvPr/>
          </p:nvSpPr>
          <p:spPr>
            <a:xfrm>
              <a:off x="1660331" y="1107635"/>
              <a:ext cx="7718816" cy="20248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74" name="Group 73"/>
            <p:cNvGrpSpPr/>
            <p:nvPr/>
          </p:nvGrpSpPr>
          <p:grpSpPr>
            <a:xfrm>
              <a:off x="2295526" y="1876423"/>
              <a:ext cx="198840" cy="200025"/>
              <a:chOff x="3567113" y="3143251"/>
              <a:chExt cx="198840" cy="200025"/>
            </a:xfrm>
          </p:grpSpPr>
          <p:sp>
            <p:nvSpPr>
              <p:cNvPr id="101" name="Oval 100"/>
              <p:cNvSpPr/>
              <p:nvPr/>
            </p:nvSpPr>
            <p:spPr>
              <a:xfrm>
                <a:off x="3567113" y="3143251"/>
                <a:ext cx="198840" cy="2000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ln>
                    <a:solidFill>
                      <a:schemeClr val="tx1"/>
                    </a:solidFill>
                  </a:ln>
                </a:endParaRPr>
              </a:p>
            </p:txBody>
          </p:sp>
          <p:sp>
            <p:nvSpPr>
              <p:cNvPr id="102" name="Oval 101"/>
              <p:cNvSpPr/>
              <p:nvPr/>
            </p:nvSpPr>
            <p:spPr>
              <a:xfrm>
                <a:off x="3590333" y="3169028"/>
                <a:ext cx="152399" cy="15043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ln>
                    <a:solidFill>
                      <a:schemeClr val="tx1"/>
                    </a:solidFill>
                  </a:ln>
                </a:endParaRPr>
              </a:p>
            </p:txBody>
          </p:sp>
        </p:grpSp>
        <p:sp>
          <p:nvSpPr>
            <p:cNvPr id="76" name="Rectangle 75"/>
            <p:cNvSpPr/>
            <p:nvPr/>
          </p:nvSpPr>
          <p:spPr>
            <a:xfrm>
              <a:off x="2833688" y="1814512"/>
              <a:ext cx="547688" cy="328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7" name="Rectangle 76"/>
            <p:cNvSpPr/>
            <p:nvPr/>
          </p:nvSpPr>
          <p:spPr>
            <a:xfrm>
              <a:off x="3751660" y="1812128"/>
              <a:ext cx="547688" cy="328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cxnSp>
          <p:nvCxnSpPr>
            <p:cNvPr id="78" name="Straight Arrow Connector 77"/>
            <p:cNvCxnSpPr>
              <a:stCxn id="101" idx="6"/>
              <a:endCxn id="76" idx="1"/>
            </p:cNvCxnSpPr>
            <p:nvPr/>
          </p:nvCxnSpPr>
          <p:spPr>
            <a:xfrm>
              <a:off x="2494366" y="1976436"/>
              <a:ext cx="339322" cy="23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76" idx="3"/>
            </p:cNvCxnSpPr>
            <p:nvPr/>
          </p:nvCxnSpPr>
          <p:spPr>
            <a:xfrm flipV="1">
              <a:off x="3381376" y="1976435"/>
              <a:ext cx="380999" cy="23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0" name="Diamond 79"/>
            <p:cNvSpPr/>
            <p:nvPr/>
          </p:nvSpPr>
          <p:spPr>
            <a:xfrm>
              <a:off x="4645820" y="1812128"/>
              <a:ext cx="290512" cy="328613"/>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cxnSp>
          <p:nvCxnSpPr>
            <p:cNvPr id="81" name="Straight Arrow Connector 80"/>
            <p:cNvCxnSpPr>
              <a:stCxn id="77" idx="3"/>
              <a:endCxn id="80" idx="1"/>
            </p:cNvCxnSpPr>
            <p:nvPr/>
          </p:nvCxnSpPr>
          <p:spPr>
            <a:xfrm>
              <a:off x="4299348" y="1976435"/>
              <a:ext cx="3464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4995864" y="1366837"/>
              <a:ext cx="523875"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4" name="Rectangle 83"/>
            <p:cNvSpPr/>
            <p:nvPr/>
          </p:nvSpPr>
          <p:spPr>
            <a:xfrm>
              <a:off x="4995864" y="2303312"/>
              <a:ext cx="523875"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cxnSp>
          <p:nvCxnSpPr>
            <p:cNvPr id="85" name="Elbow Connector 84"/>
            <p:cNvCxnSpPr>
              <a:stCxn id="80" idx="0"/>
              <a:endCxn id="82" idx="1"/>
            </p:cNvCxnSpPr>
            <p:nvPr/>
          </p:nvCxnSpPr>
          <p:spPr>
            <a:xfrm rot="5400000" flipH="1" flipV="1">
              <a:off x="4747025" y="1563289"/>
              <a:ext cx="292891" cy="20478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6" name="Elbow Connector 85"/>
            <p:cNvCxnSpPr>
              <a:stCxn id="80" idx="2"/>
              <a:endCxn id="84" idx="1"/>
            </p:cNvCxnSpPr>
            <p:nvPr/>
          </p:nvCxnSpPr>
          <p:spPr>
            <a:xfrm rot="16200000" flipH="1">
              <a:off x="4735985" y="2195832"/>
              <a:ext cx="314971" cy="20478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87" name="Rectangle 86"/>
            <p:cNvSpPr/>
            <p:nvPr/>
          </p:nvSpPr>
          <p:spPr>
            <a:xfrm>
              <a:off x="6738940" y="1354565"/>
              <a:ext cx="523875"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9" name="Rectangle 88"/>
            <p:cNvSpPr/>
            <p:nvPr/>
          </p:nvSpPr>
          <p:spPr>
            <a:xfrm>
              <a:off x="6748465" y="2298226"/>
              <a:ext cx="523875"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cxnSp>
          <p:nvCxnSpPr>
            <p:cNvPr id="90" name="Straight Arrow Connector 89"/>
            <p:cNvCxnSpPr>
              <a:stCxn id="82" idx="3"/>
              <a:endCxn id="87" idx="1"/>
            </p:cNvCxnSpPr>
            <p:nvPr/>
          </p:nvCxnSpPr>
          <p:spPr>
            <a:xfrm flipV="1">
              <a:off x="5519739" y="1506965"/>
              <a:ext cx="1219201" cy="122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84" idx="3"/>
              <a:endCxn id="89" idx="1"/>
            </p:cNvCxnSpPr>
            <p:nvPr/>
          </p:nvCxnSpPr>
          <p:spPr>
            <a:xfrm flipV="1">
              <a:off x="5519739" y="2450626"/>
              <a:ext cx="1228726" cy="50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93" name="Group 92"/>
            <p:cNvGrpSpPr/>
            <p:nvPr/>
          </p:nvGrpSpPr>
          <p:grpSpPr>
            <a:xfrm>
              <a:off x="8434389" y="1850232"/>
              <a:ext cx="198840" cy="200025"/>
              <a:chOff x="3567113" y="3143251"/>
              <a:chExt cx="198840" cy="200025"/>
            </a:xfrm>
          </p:grpSpPr>
          <p:sp>
            <p:nvSpPr>
              <p:cNvPr id="99" name="Oval 98"/>
              <p:cNvSpPr/>
              <p:nvPr/>
            </p:nvSpPr>
            <p:spPr>
              <a:xfrm>
                <a:off x="3567113" y="3143251"/>
                <a:ext cx="198840" cy="2000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ln>
                    <a:solidFill>
                      <a:schemeClr val="tx1"/>
                    </a:solidFill>
                  </a:ln>
                </a:endParaRPr>
              </a:p>
            </p:txBody>
          </p:sp>
          <p:sp>
            <p:nvSpPr>
              <p:cNvPr id="100" name="Oval 99"/>
              <p:cNvSpPr/>
              <p:nvPr/>
            </p:nvSpPr>
            <p:spPr>
              <a:xfrm>
                <a:off x="3590333" y="3169028"/>
                <a:ext cx="152399" cy="15043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ln>
                    <a:solidFill>
                      <a:schemeClr val="tx1"/>
                    </a:solidFill>
                  </a:ln>
                </a:endParaRPr>
              </a:p>
            </p:txBody>
          </p:sp>
        </p:grpSp>
        <p:sp>
          <p:nvSpPr>
            <p:cNvPr id="94" name="Rectangle 93"/>
            <p:cNvSpPr/>
            <p:nvPr/>
          </p:nvSpPr>
          <p:spPr>
            <a:xfrm>
              <a:off x="7486649" y="1793076"/>
              <a:ext cx="523875"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cxnSp>
          <p:nvCxnSpPr>
            <p:cNvPr id="95" name="Elbow Connector 94"/>
            <p:cNvCxnSpPr>
              <a:stCxn id="87" idx="2"/>
              <a:endCxn id="94" idx="1"/>
            </p:cNvCxnSpPr>
            <p:nvPr/>
          </p:nvCxnSpPr>
          <p:spPr>
            <a:xfrm rot="16200000" flipH="1">
              <a:off x="7100708" y="1559534"/>
              <a:ext cx="286111" cy="48577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6" name="Elbow Connector 95"/>
            <p:cNvCxnSpPr>
              <a:stCxn id="89" idx="0"/>
              <a:endCxn id="94" idx="1"/>
            </p:cNvCxnSpPr>
            <p:nvPr/>
          </p:nvCxnSpPr>
          <p:spPr>
            <a:xfrm rot="5400000" flipH="1" flipV="1">
              <a:off x="7072151" y="1883728"/>
              <a:ext cx="352750" cy="47624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94" idx="3"/>
              <a:endCxn id="99" idx="2"/>
            </p:cNvCxnSpPr>
            <p:nvPr/>
          </p:nvCxnSpPr>
          <p:spPr>
            <a:xfrm>
              <a:off x="8010524" y="1945476"/>
              <a:ext cx="423865" cy="47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8" name="Rectangle 97"/>
            <p:cNvSpPr/>
            <p:nvPr/>
          </p:nvSpPr>
          <p:spPr>
            <a:xfrm>
              <a:off x="1660331" y="549832"/>
              <a:ext cx="7688699" cy="548582"/>
            </a:xfrm>
            <a:prstGeom prst="rect">
              <a:avLst/>
            </a:prstGeom>
            <a:gradFill>
              <a:gsLst>
                <a:gs pos="0">
                  <a:srgbClr val="E2F0D9"/>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200" b="1" dirty="0">
                  <a:solidFill>
                    <a:schemeClr val="tx1"/>
                  </a:solidFill>
                </a:rPr>
                <a:t>Ref Workflow</a:t>
              </a:r>
            </a:p>
          </p:txBody>
        </p:sp>
      </p:grpSp>
      <p:sp>
        <p:nvSpPr>
          <p:cNvPr id="37" name="Rectangle 36"/>
          <p:cNvSpPr/>
          <p:nvPr/>
        </p:nvSpPr>
        <p:spPr>
          <a:xfrm>
            <a:off x="2437094" y="978340"/>
            <a:ext cx="9119878" cy="1422015"/>
          </a:xfrm>
          <a:prstGeom prst="rect">
            <a:avLst/>
          </a:prstGeom>
          <a:solidFill>
            <a:schemeClr val="accent4">
              <a:lumMod val="20000"/>
              <a:lumOff val="80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b="1" dirty="0">
              <a:solidFill>
                <a:sysClr val="windowText" lastClr="000000"/>
              </a:solidFill>
            </a:endParaRPr>
          </a:p>
        </p:txBody>
      </p:sp>
      <p:sp>
        <p:nvSpPr>
          <p:cNvPr id="75" name="TextBox 74"/>
          <p:cNvSpPr txBox="1"/>
          <p:nvPr/>
        </p:nvSpPr>
        <p:spPr>
          <a:xfrm>
            <a:off x="2332177" y="978340"/>
            <a:ext cx="279666" cy="1416929"/>
          </a:xfrm>
          <a:prstGeom prst="rect">
            <a:avLst/>
          </a:prstGeom>
          <a:solidFill>
            <a:schemeClr val="accent4">
              <a:lumMod val="60000"/>
              <a:lumOff val="40000"/>
            </a:schemeClr>
          </a:solidFill>
          <a:ln w="28575">
            <a:solidFill>
              <a:schemeClr val="bg1">
                <a:lumMod val="50000"/>
              </a:schemeClr>
            </a:solidFill>
          </a:ln>
        </p:spPr>
        <p:txBody>
          <a:bodyPr vert="vert270" wrap="square" lIns="0" tIns="0" rIns="0" bIns="0" rtlCol="0" anchor="b">
            <a:spAutoFit/>
          </a:bodyPr>
          <a:lstStyle/>
          <a:p>
            <a:pPr algn="ctr"/>
            <a:r>
              <a:rPr lang="en-US" b="1" dirty="0"/>
              <a:t>Consumer 1</a:t>
            </a:r>
          </a:p>
        </p:txBody>
      </p:sp>
      <p:sp>
        <p:nvSpPr>
          <p:cNvPr id="10" name="Rectangle 9"/>
          <p:cNvSpPr/>
          <p:nvPr/>
        </p:nvSpPr>
        <p:spPr>
          <a:xfrm>
            <a:off x="2680313" y="1267481"/>
            <a:ext cx="1016622" cy="860143"/>
          </a:xfrm>
          <a:prstGeom prst="rect">
            <a:avLst/>
          </a:prstGeom>
          <a:solidFill>
            <a:schemeClr val="accent5">
              <a:lumMod val="75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Flowable</a:t>
            </a:r>
          </a:p>
          <a:p>
            <a:pPr algn="ctr"/>
            <a:r>
              <a:rPr lang="en-US" sz="1600" dirty="0"/>
              <a:t>(BPMN)</a:t>
            </a:r>
          </a:p>
        </p:txBody>
      </p:sp>
      <p:sp>
        <p:nvSpPr>
          <p:cNvPr id="12" name="Rectangle 11"/>
          <p:cNvSpPr/>
          <p:nvPr/>
        </p:nvSpPr>
        <p:spPr>
          <a:xfrm>
            <a:off x="7085922" y="1047636"/>
            <a:ext cx="4025707" cy="1281695"/>
          </a:xfrm>
          <a:prstGeom prst="rect">
            <a:avLst/>
          </a:prstGeom>
          <a:solidFill>
            <a:schemeClr val="accent4">
              <a:lumMod val="75000"/>
            </a:schemeClr>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t>Cybersponse</a:t>
            </a:r>
          </a:p>
        </p:txBody>
      </p:sp>
      <p:cxnSp>
        <p:nvCxnSpPr>
          <p:cNvPr id="18" name="Straight Arrow Connector 17"/>
          <p:cNvCxnSpPr/>
          <p:nvPr/>
        </p:nvCxnSpPr>
        <p:spPr>
          <a:xfrm flipV="1">
            <a:off x="3696934" y="1690616"/>
            <a:ext cx="331391"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35" name="Vertical Scroll 134"/>
          <p:cNvSpPr/>
          <p:nvPr/>
        </p:nvSpPr>
        <p:spPr>
          <a:xfrm>
            <a:off x="7451768" y="1393696"/>
            <a:ext cx="465601" cy="238678"/>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700" b="1" dirty="0">
                <a:solidFill>
                  <a:schemeClr val="tx1"/>
                </a:solidFill>
              </a:rPr>
              <a:t>JSON</a:t>
            </a:r>
          </a:p>
        </p:txBody>
      </p:sp>
      <p:pic>
        <p:nvPicPr>
          <p:cNvPr id="43" name="Picture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11098">
            <a:off x="7205028" y="1403605"/>
            <a:ext cx="261513" cy="296756"/>
          </a:xfrm>
          <a:prstGeom prst="rect">
            <a:avLst/>
          </a:prstGeom>
        </p:spPr>
      </p:pic>
      <p:sp>
        <p:nvSpPr>
          <p:cNvPr id="14" name="Rectangle 13"/>
          <p:cNvSpPr/>
          <p:nvPr/>
        </p:nvSpPr>
        <p:spPr>
          <a:xfrm>
            <a:off x="8194613" y="1396408"/>
            <a:ext cx="1708705" cy="827561"/>
          </a:xfrm>
          <a:prstGeom prst="rect">
            <a:avLst/>
          </a:prstGeom>
          <a:solidFill>
            <a:srgbClr val="7030A0"/>
          </a:solidFill>
          <a:ln w="28575">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t>Consumer 1 Environment</a:t>
            </a:r>
          </a:p>
        </p:txBody>
      </p:sp>
      <p:grpSp>
        <p:nvGrpSpPr>
          <p:cNvPr id="203" name="Group 202"/>
          <p:cNvGrpSpPr/>
          <p:nvPr/>
        </p:nvGrpSpPr>
        <p:grpSpPr>
          <a:xfrm>
            <a:off x="4025695" y="1147640"/>
            <a:ext cx="1745789" cy="938067"/>
            <a:chOff x="1646434" y="3151389"/>
            <a:chExt cx="7718822" cy="3105032"/>
          </a:xfrm>
        </p:grpSpPr>
        <p:sp>
          <p:nvSpPr>
            <p:cNvPr id="204" name="Rectangle 203"/>
            <p:cNvSpPr/>
            <p:nvPr/>
          </p:nvSpPr>
          <p:spPr>
            <a:xfrm>
              <a:off x="1646439" y="3644970"/>
              <a:ext cx="7718817" cy="26114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grpSp>
          <p:nvGrpSpPr>
            <p:cNvPr id="205" name="Group 204"/>
            <p:cNvGrpSpPr/>
            <p:nvPr/>
          </p:nvGrpSpPr>
          <p:grpSpPr>
            <a:xfrm>
              <a:off x="2303549" y="4413757"/>
              <a:ext cx="198840" cy="200025"/>
              <a:chOff x="3567113" y="3143251"/>
              <a:chExt cx="198840" cy="200025"/>
            </a:xfrm>
          </p:grpSpPr>
          <p:sp>
            <p:nvSpPr>
              <p:cNvPr id="237" name="Oval 236"/>
              <p:cNvSpPr/>
              <p:nvPr/>
            </p:nvSpPr>
            <p:spPr>
              <a:xfrm>
                <a:off x="3567113" y="3143251"/>
                <a:ext cx="198840" cy="2000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ln>
                    <a:solidFill>
                      <a:schemeClr val="tx1"/>
                    </a:solidFill>
                  </a:ln>
                </a:endParaRPr>
              </a:p>
            </p:txBody>
          </p:sp>
          <p:sp>
            <p:nvSpPr>
              <p:cNvPr id="238" name="Oval 237"/>
              <p:cNvSpPr/>
              <p:nvPr/>
            </p:nvSpPr>
            <p:spPr>
              <a:xfrm>
                <a:off x="3590333" y="3169028"/>
                <a:ext cx="152399" cy="15043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ln>
                    <a:solidFill>
                      <a:schemeClr val="tx1"/>
                    </a:solidFill>
                  </a:ln>
                </a:endParaRPr>
              </a:p>
            </p:txBody>
          </p:sp>
        </p:grpSp>
        <p:sp>
          <p:nvSpPr>
            <p:cNvPr id="206" name="Rectangle 205"/>
            <p:cNvSpPr/>
            <p:nvPr/>
          </p:nvSpPr>
          <p:spPr>
            <a:xfrm>
              <a:off x="2841711" y="4351846"/>
              <a:ext cx="547688" cy="328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207" name="Rectangle 206"/>
            <p:cNvSpPr/>
            <p:nvPr/>
          </p:nvSpPr>
          <p:spPr>
            <a:xfrm>
              <a:off x="3759683" y="4349462"/>
              <a:ext cx="547688" cy="328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cxnSp>
          <p:nvCxnSpPr>
            <p:cNvPr id="208" name="Straight Arrow Connector 207"/>
            <p:cNvCxnSpPr>
              <a:stCxn id="237" idx="6"/>
              <a:endCxn id="206" idx="1"/>
            </p:cNvCxnSpPr>
            <p:nvPr/>
          </p:nvCxnSpPr>
          <p:spPr>
            <a:xfrm>
              <a:off x="2502389" y="4513770"/>
              <a:ext cx="339322" cy="23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a:stCxn id="206" idx="3"/>
            </p:cNvCxnSpPr>
            <p:nvPr/>
          </p:nvCxnSpPr>
          <p:spPr>
            <a:xfrm flipV="1">
              <a:off x="3389399" y="4513769"/>
              <a:ext cx="380999" cy="23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0" name="Diamond 209"/>
            <p:cNvSpPr/>
            <p:nvPr/>
          </p:nvSpPr>
          <p:spPr>
            <a:xfrm>
              <a:off x="4653843" y="4349462"/>
              <a:ext cx="290512" cy="328613"/>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cxnSp>
          <p:nvCxnSpPr>
            <p:cNvPr id="211" name="Straight Arrow Connector 210"/>
            <p:cNvCxnSpPr>
              <a:stCxn id="207" idx="3"/>
              <a:endCxn id="210" idx="1"/>
            </p:cNvCxnSpPr>
            <p:nvPr/>
          </p:nvCxnSpPr>
          <p:spPr>
            <a:xfrm>
              <a:off x="4307371" y="4513769"/>
              <a:ext cx="3464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2" name="Rectangle 211"/>
            <p:cNvSpPr/>
            <p:nvPr/>
          </p:nvSpPr>
          <p:spPr>
            <a:xfrm>
              <a:off x="5003887" y="3904171"/>
              <a:ext cx="523875"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213" name="Rectangle 212"/>
            <p:cNvSpPr/>
            <p:nvPr/>
          </p:nvSpPr>
          <p:spPr>
            <a:xfrm>
              <a:off x="5003887" y="4840646"/>
              <a:ext cx="523875"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cxnSp>
          <p:nvCxnSpPr>
            <p:cNvPr id="214" name="Elbow Connector 213"/>
            <p:cNvCxnSpPr>
              <a:stCxn id="210" idx="0"/>
              <a:endCxn id="212" idx="1"/>
            </p:cNvCxnSpPr>
            <p:nvPr/>
          </p:nvCxnSpPr>
          <p:spPr>
            <a:xfrm rot="5400000" flipH="1" flipV="1">
              <a:off x="4755048" y="4100623"/>
              <a:ext cx="292891" cy="20478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5" name="Elbow Connector 214"/>
            <p:cNvCxnSpPr>
              <a:stCxn id="210" idx="2"/>
              <a:endCxn id="213" idx="1"/>
            </p:cNvCxnSpPr>
            <p:nvPr/>
          </p:nvCxnSpPr>
          <p:spPr>
            <a:xfrm rot="16200000" flipH="1">
              <a:off x="4744008" y="4733166"/>
              <a:ext cx="314971" cy="20478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6" name="Rectangle 215"/>
            <p:cNvSpPr/>
            <p:nvPr/>
          </p:nvSpPr>
          <p:spPr>
            <a:xfrm>
              <a:off x="6748464" y="3898217"/>
              <a:ext cx="523875"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217" name="Rectangle 216"/>
            <p:cNvSpPr/>
            <p:nvPr/>
          </p:nvSpPr>
          <p:spPr>
            <a:xfrm>
              <a:off x="6756488" y="4835560"/>
              <a:ext cx="523875"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grpSp>
          <p:nvGrpSpPr>
            <p:cNvPr id="218" name="Group 217"/>
            <p:cNvGrpSpPr/>
            <p:nvPr/>
          </p:nvGrpSpPr>
          <p:grpSpPr>
            <a:xfrm>
              <a:off x="8442412" y="4387566"/>
              <a:ext cx="198840" cy="200025"/>
              <a:chOff x="3567113" y="3143251"/>
              <a:chExt cx="198840" cy="200025"/>
            </a:xfrm>
          </p:grpSpPr>
          <p:sp>
            <p:nvSpPr>
              <p:cNvPr id="235" name="Oval 234"/>
              <p:cNvSpPr/>
              <p:nvPr/>
            </p:nvSpPr>
            <p:spPr>
              <a:xfrm>
                <a:off x="3567113" y="3143251"/>
                <a:ext cx="198840" cy="2000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ln>
                    <a:solidFill>
                      <a:schemeClr val="tx1"/>
                    </a:solidFill>
                  </a:ln>
                </a:endParaRPr>
              </a:p>
            </p:txBody>
          </p:sp>
          <p:sp>
            <p:nvSpPr>
              <p:cNvPr id="236" name="Oval 235"/>
              <p:cNvSpPr/>
              <p:nvPr/>
            </p:nvSpPr>
            <p:spPr>
              <a:xfrm>
                <a:off x="3590333" y="3169028"/>
                <a:ext cx="152399" cy="15043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ln>
                    <a:solidFill>
                      <a:schemeClr val="tx1"/>
                    </a:solidFill>
                  </a:ln>
                </a:endParaRPr>
              </a:p>
            </p:txBody>
          </p:sp>
        </p:grpSp>
        <p:sp>
          <p:nvSpPr>
            <p:cNvPr id="219" name="Rectangle 218"/>
            <p:cNvSpPr/>
            <p:nvPr/>
          </p:nvSpPr>
          <p:spPr>
            <a:xfrm>
              <a:off x="7494672" y="4330410"/>
              <a:ext cx="523875"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cxnSp>
          <p:nvCxnSpPr>
            <p:cNvPr id="220" name="Elbow Connector 219"/>
            <p:cNvCxnSpPr>
              <a:stCxn id="216" idx="2"/>
              <a:endCxn id="219" idx="1"/>
            </p:cNvCxnSpPr>
            <p:nvPr/>
          </p:nvCxnSpPr>
          <p:spPr>
            <a:xfrm rot="16200000" flipH="1">
              <a:off x="7112641" y="4100778"/>
              <a:ext cx="279793" cy="48427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1" name="Elbow Connector 220"/>
            <p:cNvCxnSpPr>
              <a:stCxn id="217" idx="0"/>
              <a:endCxn id="219" idx="1"/>
            </p:cNvCxnSpPr>
            <p:nvPr/>
          </p:nvCxnSpPr>
          <p:spPr>
            <a:xfrm rot="5400000" flipH="1" flipV="1">
              <a:off x="7080174" y="4421062"/>
              <a:ext cx="352750" cy="47624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a:stCxn id="219" idx="3"/>
              <a:endCxn id="235" idx="2"/>
            </p:cNvCxnSpPr>
            <p:nvPr/>
          </p:nvCxnSpPr>
          <p:spPr>
            <a:xfrm>
              <a:off x="8018547" y="4482810"/>
              <a:ext cx="423865" cy="47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rot="5400000">
              <a:off x="5253415" y="-455592"/>
              <a:ext cx="504856" cy="7718818"/>
            </a:xfrm>
            <a:prstGeom prst="rect">
              <a:avLst/>
            </a:prstGeom>
            <a:gradFill>
              <a:gsLst>
                <a:gs pos="0">
                  <a:srgbClr val="E2F0D9"/>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b="1" dirty="0">
                  <a:solidFill>
                    <a:schemeClr val="tx1"/>
                  </a:solidFill>
                </a:rPr>
                <a:t>Low Regret Workflow</a:t>
              </a:r>
            </a:p>
          </p:txBody>
        </p:sp>
        <p:sp>
          <p:nvSpPr>
            <p:cNvPr id="224" name="Rectangle 223"/>
            <p:cNvSpPr/>
            <p:nvPr/>
          </p:nvSpPr>
          <p:spPr>
            <a:xfrm>
              <a:off x="3783496" y="5720811"/>
              <a:ext cx="523875" cy="325144"/>
            </a:xfrm>
            <a:prstGeom prst="rect">
              <a:avLst/>
            </a:prstGeom>
            <a:solidFill>
              <a:srgbClr val="8C3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225" name="Rectangle 224"/>
            <p:cNvSpPr/>
            <p:nvPr/>
          </p:nvSpPr>
          <p:spPr>
            <a:xfrm>
              <a:off x="5503665" y="5759160"/>
              <a:ext cx="523875" cy="325144"/>
            </a:xfrm>
            <a:prstGeom prst="rect">
              <a:avLst/>
            </a:prstGeom>
            <a:solidFill>
              <a:srgbClr val="8C3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226" name="Rectangle 225"/>
            <p:cNvSpPr/>
            <p:nvPr/>
          </p:nvSpPr>
          <p:spPr>
            <a:xfrm>
              <a:off x="6323395" y="5759160"/>
              <a:ext cx="523875" cy="325144"/>
            </a:xfrm>
            <a:prstGeom prst="rect">
              <a:avLst/>
            </a:prstGeom>
            <a:solidFill>
              <a:srgbClr val="8C3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227" name="Rectangle 226"/>
            <p:cNvSpPr/>
            <p:nvPr/>
          </p:nvSpPr>
          <p:spPr>
            <a:xfrm>
              <a:off x="5892597" y="3895384"/>
              <a:ext cx="523875" cy="325144"/>
            </a:xfrm>
            <a:prstGeom prst="rect">
              <a:avLst/>
            </a:prstGeom>
            <a:solidFill>
              <a:srgbClr val="8C3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cxnSp>
          <p:nvCxnSpPr>
            <p:cNvPr id="228" name="Straight Arrow Connector 227"/>
            <p:cNvCxnSpPr>
              <a:stCxn id="212" idx="3"/>
              <a:endCxn id="227" idx="1"/>
            </p:cNvCxnSpPr>
            <p:nvPr/>
          </p:nvCxnSpPr>
          <p:spPr>
            <a:xfrm>
              <a:off x="5527762" y="4056571"/>
              <a:ext cx="364835" cy="13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9" name="Straight Arrow Connector 228"/>
            <p:cNvCxnSpPr>
              <a:stCxn id="227" idx="3"/>
              <a:endCxn id="216" idx="1"/>
            </p:cNvCxnSpPr>
            <p:nvPr/>
          </p:nvCxnSpPr>
          <p:spPr>
            <a:xfrm flipV="1">
              <a:off x="6416472" y="4050617"/>
              <a:ext cx="331992" cy="73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0" name="Straight Arrow Connector 229"/>
            <p:cNvCxnSpPr>
              <a:stCxn id="207" idx="2"/>
              <a:endCxn id="224" idx="0"/>
            </p:cNvCxnSpPr>
            <p:nvPr/>
          </p:nvCxnSpPr>
          <p:spPr>
            <a:xfrm>
              <a:off x="4033527" y="4678075"/>
              <a:ext cx="11907" cy="10427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1" name="Elbow Connector 230"/>
            <p:cNvCxnSpPr>
              <a:stCxn id="224" idx="3"/>
            </p:cNvCxnSpPr>
            <p:nvPr/>
          </p:nvCxnSpPr>
          <p:spPr>
            <a:xfrm flipV="1">
              <a:off x="4307371" y="4987960"/>
              <a:ext cx="491727" cy="89542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2" name="Elbow Connector 231"/>
            <p:cNvCxnSpPr>
              <a:stCxn id="213" idx="3"/>
              <a:endCxn id="225" idx="0"/>
            </p:cNvCxnSpPr>
            <p:nvPr/>
          </p:nvCxnSpPr>
          <p:spPr>
            <a:xfrm>
              <a:off x="5527762" y="4993046"/>
              <a:ext cx="237841" cy="76611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3" name="Straight Arrow Connector 232"/>
            <p:cNvCxnSpPr>
              <a:stCxn id="225" idx="3"/>
              <a:endCxn id="226" idx="1"/>
            </p:cNvCxnSpPr>
            <p:nvPr/>
          </p:nvCxnSpPr>
          <p:spPr>
            <a:xfrm>
              <a:off x="6027540" y="5921732"/>
              <a:ext cx="2958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4" name="Elbow Connector 233"/>
            <p:cNvCxnSpPr>
              <a:stCxn id="226" idx="0"/>
              <a:endCxn id="217" idx="1"/>
            </p:cNvCxnSpPr>
            <p:nvPr/>
          </p:nvCxnSpPr>
          <p:spPr>
            <a:xfrm rot="5400000" flipH="1" flipV="1">
              <a:off x="6285310" y="5287983"/>
              <a:ext cx="771200" cy="17115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239" name="Straight Arrow Connector 238"/>
          <p:cNvCxnSpPr>
            <a:stCxn id="204" idx="3"/>
            <a:endCxn id="114" idx="1"/>
          </p:cNvCxnSpPr>
          <p:nvPr/>
        </p:nvCxnSpPr>
        <p:spPr>
          <a:xfrm flipV="1">
            <a:off x="5776440" y="1523761"/>
            <a:ext cx="508049" cy="167469"/>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44" name="Straight Arrow Connector 243"/>
          <p:cNvCxnSpPr>
            <a:stCxn id="114" idx="3"/>
            <a:endCxn id="43" idx="1"/>
          </p:cNvCxnSpPr>
          <p:nvPr/>
        </p:nvCxnSpPr>
        <p:spPr>
          <a:xfrm>
            <a:off x="6657199" y="1523761"/>
            <a:ext cx="550616" cy="162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pic>
        <p:nvPicPr>
          <p:cNvPr id="344" name="Picture 343"/>
          <p:cNvPicPr>
            <a:picLocks noChangeAspect="1"/>
          </p:cNvPicPr>
          <p:nvPr/>
        </p:nvPicPr>
        <p:blipFill>
          <a:blip r:embed="rId6"/>
          <a:stretch>
            <a:fillRect/>
          </a:stretch>
        </p:blipFill>
        <p:spPr>
          <a:xfrm>
            <a:off x="9718716" y="1076072"/>
            <a:ext cx="258989" cy="276604"/>
          </a:xfrm>
          <a:prstGeom prst="rect">
            <a:avLst/>
          </a:prstGeom>
        </p:spPr>
      </p:pic>
      <p:cxnSp>
        <p:nvCxnSpPr>
          <p:cNvPr id="346" name="Straight Arrow Connector 345"/>
          <p:cNvCxnSpPr>
            <a:stCxn id="14" idx="3"/>
          </p:cNvCxnSpPr>
          <p:nvPr/>
        </p:nvCxnSpPr>
        <p:spPr>
          <a:xfrm flipV="1">
            <a:off x="9903318" y="1744332"/>
            <a:ext cx="286399" cy="309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7" name="Rectangle 16"/>
          <p:cNvSpPr/>
          <p:nvPr/>
        </p:nvSpPr>
        <p:spPr>
          <a:xfrm>
            <a:off x="6174971" y="1827343"/>
            <a:ext cx="669847" cy="467167"/>
          </a:xfrm>
          <a:prstGeom prst="rect">
            <a:avLst/>
          </a:prstGeom>
          <a:solidFill>
            <a:schemeClr val="accent4">
              <a:lumMod val="5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Ingest, Process &amp; Store IOC</a:t>
            </a:r>
          </a:p>
        </p:txBody>
      </p:sp>
      <p:sp>
        <p:nvSpPr>
          <p:cNvPr id="252" name="Rectangle 251"/>
          <p:cNvSpPr/>
          <p:nvPr/>
        </p:nvSpPr>
        <p:spPr>
          <a:xfrm>
            <a:off x="2518223" y="3772320"/>
            <a:ext cx="9038749" cy="1422015"/>
          </a:xfrm>
          <a:prstGeom prst="rect">
            <a:avLst/>
          </a:prstGeom>
          <a:solidFill>
            <a:schemeClr val="accent6">
              <a:lumMod val="20000"/>
              <a:lumOff val="80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b="1" dirty="0">
              <a:solidFill>
                <a:sysClr val="windowText" lastClr="000000"/>
              </a:solidFill>
            </a:endParaRPr>
          </a:p>
        </p:txBody>
      </p:sp>
      <p:sp>
        <p:nvSpPr>
          <p:cNvPr id="253" name="TextBox 252"/>
          <p:cNvSpPr txBox="1"/>
          <p:nvPr/>
        </p:nvSpPr>
        <p:spPr>
          <a:xfrm>
            <a:off x="2406543" y="3772320"/>
            <a:ext cx="276999" cy="1422015"/>
          </a:xfrm>
          <a:prstGeom prst="rect">
            <a:avLst/>
          </a:prstGeom>
          <a:solidFill>
            <a:schemeClr val="accent6">
              <a:lumMod val="60000"/>
              <a:lumOff val="40000"/>
            </a:schemeClr>
          </a:solidFill>
          <a:ln w="28575">
            <a:solidFill>
              <a:schemeClr val="bg1">
                <a:lumMod val="50000"/>
              </a:schemeClr>
            </a:solidFill>
          </a:ln>
        </p:spPr>
        <p:txBody>
          <a:bodyPr vert="vert270" wrap="square" lIns="0" tIns="0" rIns="0" bIns="0" rtlCol="0" anchor="b">
            <a:spAutoFit/>
          </a:bodyPr>
          <a:lstStyle/>
          <a:p>
            <a:pPr algn="ctr"/>
            <a:r>
              <a:rPr lang="en-US" b="1" dirty="0"/>
              <a:t>Consumer 2</a:t>
            </a:r>
          </a:p>
        </p:txBody>
      </p:sp>
      <p:sp>
        <p:nvSpPr>
          <p:cNvPr id="254" name="Rectangle 253"/>
          <p:cNvSpPr/>
          <p:nvPr/>
        </p:nvSpPr>
        <p:spPr>
          <a:xfrm>
            <a:off x="2757957" y="4078729"/>
            <a:ext cx="1006927" cy="860143"/>
          </a:xfrm>
          <a:prstGeom prst="rect">
            <a:avLst/>
          </a:prstGeom>
          <a:solidFill>
            <a:schemeClr val="accent5">
              <a:lumMod val="75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Camunda</a:t>
            </a:r>
          </a:p>
          <a:p>
            <a:pPr algn="ctr"/>
            <a:r>
              <a:rPr lang="en-US" sz="1600" dirty="0"/>
              <a:t>(BPMN)</a:t>
            </a:r>
          </a:p>
        </p:txBody>
      </p:sp>
      <p:sp>
        <p:nvSpPr>
          <p:cNvPr id="255" name="Rectangle 254"/>
          <p:cNvSpPr/>
          <p:nvPr/>
        </p:nvSpPr>
        <p:spPr>
          <a:xfrm>
            <a:off x="7129822" y="3837652"/>
            <a:ext cx="3981220" cy="1281695"/>
          </a:xfrm>
          <a:prstGeom prst="rect">
            <a:avLst/>
          </a:prstGeom>
          <a:solidFill>
            <a:schemeClr val="accent6">
              <a:lumMod val="75000"/>
            </a:schemeClr>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t>Demisto</a:t>
            </a:r>
          </a:p>
        </p:txBody>
      </p:sp>
      <p:cxnSp>
        <p:nvCxnSpPr>
          <p:cNvPr id="256" name="Straight Arrow Connector 255"/>
          <p:cNvCxnSpPr/>
          <p:nvPr/>
        </p:nvCxnSpPr>
        <p:spPr>
          <a:xfrm>
            <a:off x="3760735" y="4501864"/>
            <a:ext cx="295608" cy="61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59" name="Vertical Scroll 258"/>
          <p:cNvSpPr/>
          <p:nvPr/>
        </p:nvSpPr>
        <p:spPr>
          <a:xfrm>
            <a:off x="7454014" y="4709058"/>
            <a:ext cx="487007" cy="224588"/>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700" b="1" dirty="0">
                <a:solidFill>
                  <a:schemeClr val="tx1"/>
                </a:solidFill>
              </a:rPr>
              <a:t>YAML</a:t>
            </a:r>
          </a:p>
        </p:txBody>
      </p:sp>
      <p:sp>
        <p:nvSpPr>
          <p:cNvPr id="262" name="Vertical Scroll 261"/>
          <p:cNvSpPr/>
          <p:nvPr/>
        </p:nvSpPr>
        <p:spPr>
          <a:xfrm>
            <a:off x="6323334" y="4684416"/>
            <a:ext cx="464560" cy="225268"/>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700" b="1" dirty="0">
                <a:solidFill>
                  <a:schemeClr val="tx1"/>
                </a:solidFill>
              </a:rPr>
              <a:t>XML</a:t>
            </a:r>
          </a:p>
        </p:txBody>
      </p:sp>
      <p:pic>
        <p:nvPicPr>
          <p:cNvPr id="264" name="Picture 26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11098">
            <a:off x="7173493" y="4689320"/>
            <a:ext cx="259019" cy="296756"/>
          </a:xfrm>
          <a:prstGeom prst="rect">
            <a:avLst/>
          </a:prstGeom>
        </p:spPr>
      </p:pic>
      <p:sp>
        <p:nvSpPr>
          <p:cNvPr id="266" name="Rectangle 265"/>
          <p:cNvSpPr/>
          <p:nvPr/>
        </p:nvSpPr>
        <p:spPr>
          <a:xfrm>
            <a:off x="8221776" y="4207658"/>
            <a:ext cx="1692410" cy="832104"/>
          </a:xfrm>
          <a:prstGeom prst="rect">
            <a:avLst/>
          </a:prstGeom>
          <a:solidFill>
            <a:srgbClr val="7030A0"/>
          </a:solidFill>
          <a:ln w="28575">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t>Consumer 2 Environment</a:t>
            </a:r>
          </a:p>
        </p:txBody>
      </p:sp>
      <p:grpSp>
        <p:nvGrpSpPr>
          <p:cNvPr id="304" name="Group 303"/>
          <p:cNvGrpSpPr/>
          <p:nvPr/>
        </p:nvGrpSpPr>
        <p:grpSpPr>
          <a:xfrm>
            <a:off x="4057633" y="4108004"/>
            <a:ext cx="1729139" cy="788950"/>
            <a:chOff x="1668354" y="3644969"/>
            <a:chExt cx="7718816" cy="2611452"/>
          </a:xfrm>
        </p:grpSpPr>
        <p:sp>
          <p:nvSpPr>
            <p:cNvPr id="305" name="Rectangle 304"/>
            <p:cNvSpPr/>
            <p:nvPr/>
          </p:nvSpPr>
          <p:spPr>
            <a:xfrm>
              <a:off x="1668354" y="3644969"/>
              <a:ext cx="7718816" cy="26114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grpSp>
          <p:nvGrpSpPr>
            <p:cNvPr id="306" name="Group 305"/>
            <p:cNvGrpSpPr/>
            <p:nvPr/>
          </p:nvGrpSpPr>
          <p:grpSpPr>
            <a:xfrm>
              <a:off x="2303549" y="4413757"/>
              <a:ext cx="198840" cy="200025"/>
              <a:chOff x="3567113" y="3143251"/>
              <a:chExt cx="198840" cy="200025"/>
            </a:xfrm>
          </p:grpSpPr>
          <p:sp>
            <p:nvSpPr>
              <p:cNvPr id="338" name="Oval 337"/>
              <p:cNvSpPr/>
              <p:nvPr/>
            </p:nvSpPr>
            <p:spPr>
              <a:xfrm>
                <a:off x="3567113" y="3143251"/>
                <a:ext cx="198840" cy="2000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ln>
                    <a:solidFill>
                      <a:schemeClr val="tx1"/>
                    </a:solidFill>
                  </a:ln>
                </a:endParaRPr>
              </a:p>
            </p:txBody>
          </p:sp>
          <p:sp>
            <p:nvSpPr>
              <p:cNvPr id="339" name="Oval 338"/>
              <p:cNvSpPr/>
              <p:nvPr/>
            </p:nvSpPr>
            <p:spPr>
              <a:xfrm>
                <a:off x="3590333" y="3169028"/>
                <a:ext cx="152399" cy="15043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ln>
                    <a:solidFill>
                      <a:schemeClr val="tx1"/>
                    </a:solidFill>
                  </a:ln>
                </a:endParaRPr>
              </a:p>
            </p:txBody>
          </p:sp>
        </p:grpSp>
        <p:sp>
          <p:nvSpPr>
            <p:cNvPr id="307" name="Rectangle 306"/>
            <p:cNvSpPr/>
            <p:nvPr/>
          </p:nvSpPr>
          <p:spPr>
            <a:xfrm>
              <a:off x="2841711" y="4351846"/>
              <a:ext cx="547688" cy="328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308" name="Rectangle 307"/>
            <p:cNvSpPr/>
            <p:nvPr/>
          </p:nvSpPr>
          <p:spPr>
            <a:xfrm>
              <a:off x="3759683" y="4349462"/>
              <a:ext cx="547688" cy="328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cxnSp>
          <p:nvCxnSpPr>
            <p:cNvPr id="309" name="Straight Arrow Connector 308"/>
            <p:cNvCxnSpPr>
              <a:stCxn id="338" idx="6"/>
              <a:endCxn id="307" idx="1"/>
            </p:cNvCxnSpPr>
            <p:nvPr/>
          </p:nvCxnSpPr>
          <p:spPr>
            <a:xfrm>
              <a:off x="2502389" y="4513770"/>
              <a:ext cx="339322" cy="23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0" name="Straight Arrow Connector 309"/>
            <p:cNvCxnSpPr>
              <a:stCxn id="307" idx="3"/>
            </p:cNvCxnSpPr>
            <p:nvPr/>
          </p:nvCxnSpPr>
          <p:spPr>
            <a:xfrm flipV="1">
              <a:off x="3389399" y="4513769"/>
              <a:ext cx="380999" cy="23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1" name="Diamond 310"/>
            <p:cNvSpPr/>
            <p:nvPr/>
          </p:nvSpPr>
          <p:spPr>
            <a:xfrm>
              <a:off x="4653843" y="4349462"/>
              <a:ext cx="290512" cy="328613"/>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cxnSp>
          <p:nvCxnSpPr>
            <p:cNvPr id="312" name="Straight Arrow Connector 311"/>
            <p:cNvCxnSpPr>
              <a:stCxn id="308" idx="3"/>
              <a:endCxn id="311" idx="1"/>
            </p:cNvCxnSpPr>
            <p:nvPr/>
          </p:nvCxnSpPr>
          <p:spPr>
            <a:xfrm>
              <a:off x="4307371" y="4513769"/>
              <a:ext cx="3464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3" name="Rectangle 312"/>
            <p:cNvSpPr/>
            <p:nvPr/>
          </p:nvSpPr>
          <p:spPr>
            <a:xfrm>
              <a:off x="5003887" y="3904171"/>
              <a:ext cx="523875"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314" name="Rectangle 313"/>
            <p:cNvSpPr/>
            <p:nvPr/>
          </p:nvSpPr>
          <p:spPr>
            <a:xfrm>
              <a:off x="5003887" y="4840646"/>
              <a:ext cx="523875"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cxnSp>
          <p:nvCxnSpPr>
            <p:cNvPr id="315" name="Elbow Connector 314"/>
            <p:cNvCxnSpPr>
              <a:stCxn id="311" idx="0"/>
              <a:endCxn id="313" idx="1"/>
            </p:cNvCxnSpPr>
            <p:nvPr/>
          </p:nvCxnSpPr>
          <p:spPr>
            <a:xfrm rot="5400000" flipH="1" flipV="1">
              <a:off x="4755048" y="4100623"/>
              <a:ext cx="292891" cy="20478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6" name="Elbow Connector 315"/>
            <p:cNvCxnSpPr>
              <a:stCxn id="311" idx="2"/>
              <a:endCxn id="314" idx="1"/>
            </p:cNvCxnSpPr>
            <p:nvPr/>
          </p:nvCxnSpPr>
          <p:spPr>
            <a:xfrm rot="16200000" flipH="1">
              <a:off x="4744008" y="4733166"/>
              <a:ext cx="314971" cy="20478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317" name="Rectangle 316"/>
            <p:cNvSpPr/>
            <p:nvPr/>
          </p:nvSpPr>
          <p:spPr>
            <a:xfrm>
              <a:off x="6748464" y="3898217"/>
              <a:ext cx="523875"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318" name="Rectangle 317"/>
            <p:cNvSpPr/>
            <p:nvPr/>
          </p:nvSpPr>
          <p:spPr>
            <a:xfrm>
              <a:off x="6756488" y="4835560"/>
              <a:ext cx="523875"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grpSp>
          <p:nvGrpSpPr>
            <p:cNvPr id="319" name="Group 318"/>
            <p:cNvGrpSpPr/>
            <p:nvPr/>
          </p:nvGrpSpPr>
          <p:grpSpPr>
            <a:xfrm>
              <a:off x="8442412" y="4387566"/>
              <a:ext cx="198840" cy="200025"/>
              <a:chOff x="3567113" y="3143251"/>
              <a:chExt cx="198840" cy="200025"/>
            </a:xfrm>
          </p:grpSpPr>
          <p:sp>
            <p:nvSpPr>
              <p:cNvPr id="336" name="Oval 335"/>
              <p:cNvSpPr/>
              <p:nvPr/>
            </p:nvSpPr>
            <p:spPr>
              <a:xfrm>
                <a:off x="3567113" y="3143251"/>
                <a:ext cx="198840" cy="2000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ln>
                    <a:solidFill>
                      <a:schemeClr val="tx1"/>
                    </a:solidFill>
                  </a:ln>
                </a:endParaRPr>
              </a:p>
            </p:txBody>
          </p:sp>
          <p:sp>
            <p:nvSpPr>
              <p:cNvPr id="337" name="Oval 336"/>
              <p:cNvSpPr/>
              <p:nvPr/>
            </p:nvSpPr>
            <p:spPr>
              <a:xfrm>
                <a:off x="3590333" y="3169028"/>
                <a:ext cx="152399" cy="15043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ln>
                    <a:solidFill>
                      <a:schemeClr val="tx1"/>
                    </a:solidFill>
                  </a:ln>
                </a:endParaRPr>
              </a:p>
            </p:txBody>
          </p:sp>
        </p:grpSp>
        <p:sp>
          <p:nvSpPr>
            <p:cNvPr id="320" name="Rectangle 319"/>
            <p:cNvSpPr/>
            <p:nvPr/>
          </p:nvSpPr>
          <p:spPr>
            <a:xfrm>
              <a:off x="7494672" y="4330410"/>
              <a:ext cx="523875"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cxnSp>
          <p:nvCxnSpPr>
            <p:cNvPr id="321" name="Elbow Connector 320"/>
            <p:cNvCxnSpPr>
              <a:stCxn id="317" idx="2"/>
              <a:endCxn id="320" idx="1"/>
            </p:cNvCxnSpPr>
            <p:nvPr/>
          </p:nvCxnSpPr>
          <p:spPr>
            <a:xfrm rot="16200000" flipH="1">
              <a:off x="7112641" y="4100778"/>
              <a:ext cx="279793" cy="48427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2" name="Elbow Connector 321"/>
            <p:cNvCxnSpPr>
              <a:stCxn id="318" idx="0"/>
              <a:endCxn id="320" idx="1"/>
            </p:cNvCxnSpPr>
            <p:nvPr/>
          </p:nvCxnSpPr>
          <p:spPr>
            <a:xfrm rot="5400000" flipH="1" flipV="1">
              <a:off x="7080174" y="4421062"/>
              <a:ext cx="352750" cy="47624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3" name="Straight Arrow Connector 322"/>
            <p:cNvCxnSpPr>
              <a:stCxn id="320" idx="3"/>
              <a:endCxn id="336" idx="2"/>
            </p:cNvCxnSpPr>
            <p:nvPr/>
          </p:nvCxnSpPr>
          <p:spPr>
            <a:xfrm>
              <a:off x="8018547" y="4482810"/>
              <a:ext cx="423865" cy="47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5" name="Rectangle 324"/>
            <p:cNvSpPr/>
            <p:nvPr/>
          </p:nvSpPr>
          <p:spPr>
            <a:xfrm>
              <a:off x="3783496" y="5720811"/>
              <a:ext cx="523875" cy="325144"/>
            </a:xfrm>
            <a:prstGeom prst="rect">
              <a:avLst/>
            </a:prstGeom>
            <a:solidFill>
              <a:srgbClr val="8C3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326" name="Rectangle 325"/>
            <p:cNvSpPr/>
            <p:nvPr/>
          </p:nvSpPr>
          <p:spPr>
            <a:xfrm>
              <a:off x="5503665" y="5759160"/>
              <a:ext cx="523875" cy="325144"/>
            </a:xfrm>
            <a:prstGeom prst="rect">
              <a:avLst/>
            </a:prstGeom>
            <a:solidFill>
              <a:srgbClr val="8C3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cxnSp>
          <p:nvCxnSpPr>
            <p:cNvPr id="329" name="Straight Arrow Connector 328"/>
            <p:cNvCxnSpPr>
              <a:stCxn id="313" idx="3"/>
            </p:cNvCxnSpPr>
            <p:nvPr/>
          </p:nvCxnSpPr>
          <p:spPr>
            <a:xfrm flipV="1">
              <a:off x="5527764" y="4050616"/>
              <a:ext cx="1148725" cy="59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0" name="Straight Arrow Connector 329"/>
            <p:cNvCxnSpPr>
              <a:endCxn id="317" idx="1"/>
            </p:cNvCxnSpPr>
            <p:nvPr/>
          </p:nvCxnSpPr>
          <p:spPr>
            <a:xfrm>
              <a:off x="6400741" y="4026997"/>
              <a:ext cx="347721" cy="236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1" name="Straight Arrow Connector 330"/>
            <p:cNvCxnSpPr>
              <a:stCxn id="308" idx="2"/>
              <a:endCxn id="325" idx="0"/>
            </p:cNvCxnSpPr>
            <p:nvPr/>
          </p:nvCxnSpPr>
          <p:spPr>
            <a:xfrm>
              <a:off x="4033527" y="4678075"/>
              <a:ext cx="11907" cy="10427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2" name="Elbow Connector 331"/>
            <p:cNvCxnSpPr>
              <a:stCxn id="325" idx="3"/>
            </p:cNvCxnSpPr>
            <p:nvPr/>
          </p:nvCxnSpPr>
          <p:spPr>
            <a:xfrm flipV="1">
              <a:off x="4307371" y="4987960"/>
              <a:ext cx="491727" cy="89542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3" name="Elbow Connector 332"/>
            <p:cNvCxnSpPr>
              <a:stCxn id="314" idx="3"/>
              <a:endCxn id="326" idx="0"/>
            </p:cNvCxnSpPr>
            <p:nvPr/>
          </p:nvCxnSpPr>
          <p:spPr>
            <a:xfrm>
              <a:off x="5527762" y="4993046"/>
              <a:ext cx="237841" cy="76611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4" name="Straight Arrow Connector 333"/>
            <p:cNvCxnSpPr>
              <a:stCxn id="326" idx="3"/>
            </p:cNvCxnSpPr>
            <p:nvPr/>
          </p:nvCxnSpPr>
          <p:spPr>
            <a:xfrm flipV="1">
              <a:off x="6027539" y="5036736"/>
              <a:ext cx="648950" cy="8849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340" name="Straight Arrow Connector 339"/>
          <p:cNvCxnSpPr>
            <a:stCxn id="305" idx="3"/>
            <a:endCxn id="262" idx="1"/>
          </p:cNvCxnSpPr>
          <p:nvPr/>
        </p:nvCxnSpPr>
        <p:spPr>
          <a:xfrm>
            <a:off x="5786772" y="4502479"/>
            <a:ext cx="564721" cy="29457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42" name="Straight Arrow Connector 341"/>
          <p:cNvCxnSpPr>
            <a:stCxn id="262" idx="3"/>
            <a:endCxn id="264" idx="1"/>
          </p:cNvCxnSpPr>
          <p:nvPr/>
        </p:nvCxnSpPr>
        <p:spPr>
          <a:xfrm>
            <a:off x="6747771" y="4797050"/>
            <a:ext cx="428483" cy="1405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pic>
        <p:nvPicPr>
          <p:cNvPr id="343" name="Picture 342"/>
          <p:cNvPicPr>
            <a:picLocks noChangeAspect="1"/>
          </p:cNvPicPr>
          <p:nvPr/>
        </p:nvPicPr>
        <p:blipFill>
          <a:blip r:embed="rId7"/>
          <a:stretch>
            <a:fillRect/>
          </a:stretch>
        </p:blipFill>
        <p:spPr>
          <a:xfrm>
            <a:off x="9527609" y="3892566"/>
            <a:ext cx="195546" cy="210856"/>
          </a:xfrm>
          <a:prstGeom prst="rect">
            <a:avLst/>
          </a:prstGeom>
        </p:spPr>
      </p:pic>
      <p:cxnSp>
        <p:nvCxnSpPr>
          <p:cNvPr id="348" name="Straight Arrow Connector 347"/>
          <p:cNvCxnSpPr>
            <a:endCxn id="347" idx="1"/>
          </p:cNvCxnSpPr>
          <p:nvPr/>
        </p:nvCxnSpPr>
        <p:spPr>
          <a:xfrm>
            <a:off x="9930245" y="4547973"/>
            <a:ext cx="283464" cy="387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303" name="Rectangle 302"/>
          <p:cNvSpPr/>
          <p:nvPr/>
        </p:nvSpPr>
        <p:spPr>
          <a:xfrm>
            <a:off x="6178165" y="3899194"/>
            <a:ext cx="663459" cy="467167"/>
          </a:xfrm>
          <a:prstGeom prst="rect">
            <a:avLst/>
          </a:prstGeom>
          <a:solidFill>
            <a:schemeClr val="accent6">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Ingest, Process &amp; Store IOC</a:t>
            </a:r>
          </a:p>
        </p:txBody>
      </p:sp>
      <p:grpSp>
        <p:nvGrpSpPr>
          <p:cNvPr id="345" name="Group 344"/>
          <p:cNvGrpSpPr/>
          <p:nvPr/>
        </p:nvGrpSpPr>
        <p:grpSpPr>
          <a:xfrm>
            <a:off x="10206562" y="4230555"/>
            <a:ext cx="821338" cy="552710"/>
            <a:chOff x="10384497" y="3313824"/>
            <a:chExt cx="821338" cy="552710"/>
          </a:xfrm>
        </p:grpSpPr>
        <p:sp>
          <p:nvSpPr>
            <p:cNvPr id="347" name="TextBox 346"/>
            <p:cNvSpPr txBox="1"/>
            <p:nvPr/>
          </p:nvSpPr>
          <p:spPr>
            <a:xfrm>
              <a:off x="10384497" y="3466424"/>
              <a:ext cx="821338" cy="400110"/>
            </a:xfrm>
            <a:prstGeom prst="rect">
              <a:avLst/>
            </a:prstGeom>
            <a:solidFill>
              <a:srgbClr val="FF0000"/>
            </a:solidFill>
            <a:ln w="28575">
              <a:solidFill>
                <a:srgbClr val="BE0206"/>
              </a:solidFill>
            </a:ln>
          </p:spPr>
          <p:txBody>
            <a:bodyPr wrap="square" rtlCol="0">
              <a:spAutoFit/>
            </a:bodyPr>
            <a:lstStyle/>
            <a:p>
              <a:pPr algn="ctr"/>
              <a:r>
                <a:rPr lang="en-US" sz="1000" b="1" dirty="0">
                  <a:solidFill>
                    <a:schemeClr val="bg1"/>
                  </a:solidFill>
                </a:rPr>
                <a:t>Create Ticket</a:t>
              </a:r>
            </a:p>
          </p:txBody>
        </p:sp>
        <p:sp>
          <p:nvSpPr>
            <p:cNvPr id="349" name="Rectangle 348"/>
            <p:cNvSpPr/>
            <p:nvPr/>
          </p:nvSpPr>
          <p:spPr>
            <a:xfrm>
              <a:off x="10384817" y="3313824"/>
              <a:ext cx="820244" cy="15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Response</a:t>
              </a:r>
            </a:p>
          </p:txBody>
        </p:sp>
      </p:grpSp>
      <p:cxnSp>
        <p:nvCxnSpPr>
          <p:cNvPr id="59" name="Straight Arrow Connector 58"/>
          <p:cNvCxnSpPr/>
          <p:nvPr/>
        </p:nvCxnSpPr>
        <p:spPr>
          <a:xfrm flipV="1">
            <a:off x="6824570" y="1965535"/>
            <a:ext cx="775606" cy="18190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61" name="TextBox 60"/>
          <p:cNvSpPr txBox="1"/>
          <p:nvPr/>
        </p:nvSpPr>
        <p:spPr>
          <a:xfrm rot="20742779">
            <a:off x="7048424" y="1862652"/>
            <a:ext cx="542136" cy="215444"/>
          </a:xfrm>
          <a:prstGeom prst="rect">
            <a:avLst/>
          </a:prstGeom>
          <a:noFill/>
        </p:spPr>
        <p:txBody>
          <a:bodyPr wrap="none" rtlCol="0">
            <a:spAutoFit/>
          </a:bodyPr>
          <a:lstStyle/>
          <a:p>
            <a:r>
              <a:rPr lang="en-US" sz="800" b="1" dirty="0"/>
              <a:t>Retrieve</a:t>
            </a:r>
          </a:p>
        </p:txBody>
      </p:sp>
      <p:grpSp>
        <p:nvGrpSpPr>
          <p:cNvPr id="350" name="Group 349"/>
          <p:cNvGrpSpPr/>
          <p:nvPr/>
        </p:nvGrpSpPr>
        <p:grpSpPr>
          <a:xfrm>
            <a:off x="7488179" y="1780127"/>
            <a:ext cx="462962" cy="344510"/>
            <a:chOff x="7418078" y="2222829"/>
            <a:chExt cx="671695" cy="312194"/>
          </a:xfrm>
        </p:grpSpPr>
        <p:pic>
          <p:nvPicPr>
            <p:cNvPr id="351" name="Picture 350"/>
            <p:cNvPicPr>
              <a:picLocks noChangeAspect="1"/>
            </p:cNvPicPr>
            <p:nvPr/>
          </p:nvPicPr>
          <p:blipFill>
            <a:blip r:embed="rId4"/>
            <a:stretch>
              <a:fillRect/>
            </a:stretch>
          </p:blipFill>
          <p:spPr>
            <a:xfrm>
              <a:off x="7613203" y="2261025"/>
              <a:ext cx="277998" cy="273998"/>
            </a:xfrm>
            <a:prstGeom prst="rect">
              <a:avLst/>
            </a:prstGeom>
          </p:spPr>
        </p:pic>
        <p:sp>
          <p:nvSpPr>
            <p:cNvPr id="356" name="Rectangle 355"/>
            <p:cNvSpPr/>
            <p:nvPr/>
          </p:nvSpPr>
          <p:spPr>
            <a:xfrm>
              <a:off x="7418078" y="2222829"/>
              <a:ext cx="671695" cy="296151"/>
            </a:xfrm>
            <a:prstGeom prst="rect">
              <a:avLst/>
            </a:prstGeom>
          </p:spPr>
          <p:txBody>
            <a:bodyPr wrap="none">
              <a:spAutoFit/>
            </a:bodyPr>
            <a:lstStyle/>
            <a:p>
              <a:pPr algn="ctr"/>
              <a:r>
                <a:rPr lang="en-US" sz="1050" b="1" dirty="0">
                  <a:ln w="22225">
                    <a:solidFill>
                      <a:schemeClr val="accent2"/>
                    </a:solidFill>
                    <a:prstDash val="solid"/>
                  </a:ln>
                  <a:solidFill>
                    <a:schemeClr val="accent2">
                      <a:lumMod val="40000"/>
                      <a:lumOff val="60000"/>
                    </a:schemeClr>
                  </a:solidFill>
                </a:rPr>
                <a:t>IOC</a:t>
              </a:r>
            </a:p>
          </p:txBody>
        </p:sp>
      </p:grpSp>
      <p:cxnSp>
        <p:nvCxnSpPr>
          <p:cNvPr id="358" name="Straight Arrow Connector 357"/>
          <p:cNvCxnSpPr/>
          <p:nvPr/>
        </p:nvCxnSpPr>
        <p:spPr>
          <a:xfrm>
            <a:off x="6869119" y="4132777"/>
            <a:ext cx="780952" cy="143819"/>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359" name="TextBox 358"/>
          <p:cNvSpPr txBox="1"/>
          <p:nvPr/>
        </p:nvSpPr>
        <p:spPr>
          <a:xfrm rot="682640">
            <a:off x="7094514" y="4052061"/>
            <a:ext cx="542136" cy="215444"/>
          </a:xfrm>
          <a:prstGeom prst="rect">
            <a:avLst/>
          </a:prstGeom>
          <a:noFill/>
        </p:spPr>
        <p:txBody>
          <a:bodyPr wrap="none" rtlCol="0">
            <a:spAutoFit/>
          </a:bodyPr>
          <a:lstStyle/>
          <a:p>
            <a:r>
              <a:rPr lang="en-US" sz="800" b="1" dirty="0"/>
              <a:t>Retrieve</a:t>
            </a:r>
          </a:p>
        </p:txBody>
      </p:sp>
      <p:grpSp>
        <p:nvGrpSpPr>
          <p:cNvPr id="360" name="Group 359"/>
          <p:cNvGrpSpPr/>
          <p:nvPr/>
        </p:nvGrpSpPr>
        <p:grpSpPr>
          <a:xfrm>
            <a:off x="7560481" y="4160864"/>
            <a:ext cx="462962" cy="342973"/>
            <a:chOff x="7445528" y="2261025"/>
            <a:chExt cx="671695" cy="310801"/>
          </a:xfrm>
        </p:grpSpPr>
        <p:pic>
          <p:nvPicPr>
            <p:cNvPr id="361" name="Picture 360"/>
            <p:cNvPicPr>
              <a:picLocks noChangeAspect="1"/>
            </p:cNvPicPr>
            <p:nvPr/>
          </p:nvPicPr>
          <p:blipFill>
            <a:blip r:embed="rId4"/>
            <a:stretch>
              <a:fillRect/>
            </a:stretch>
          </p:blipFill>
          <p:spPr>
            <a:xfrm>
              <a:off x="7613203" y="2261025"/>
              <a:ext cx="277998" cy="273998"/>
            </a:xfrm>
            <a:prstGeom prst="rect">
              <a:avLst/>
            </a:prstGeom>
          </p:spPr>
        </p:pic>
        <p:sp>
          <p:nvSpPr>
            <p:cNvPr id="362" name="Rectangle 361"/>
            <p:cNvSpPr/>
            <p:nvPr/>
          </p:nvSpPr>
          <p:spPr>
            <a:xfrm>
              <a:off x="7445528" y="2275675"/>
              <a:ext cx="671695" cy="296151"/>
            </a:xfrm>
            <a:prstGeom prst="rect">
              <a:avLst/>
            </a:prstGeom>
          </p:spPr>
          <p:txBody>
            <a:bodyPr wrap="none">
              <a:spAutoFit/>
            </a:bodyPr>
            <a:lstStyle/>
            <a:p>
              <a:pPr algn="ctr"/>
              <a:r>
                <a:rPr lang="en-US" sz="1050" b="1" dirty="0">
                  <a:ln w="22225">
                    <a:solidFill>
                      <a:schemeClr val="accent2"/>
                    </a:solidFill>
                    <a:prstDash val="solid"/>
                  </a:ln>
                  <a:solidFill>
                    <a:schemeClr val="accent2">
                      <a:lumMod val="40000"/>
                      <a:lumOff val="60000"/>
                    </a:schemeClr>
                  </a:solidFill>
                </a:rPr>
                <a:t>IOC</a:t>
              </a:r>
            </a:p>
          </p:txBody>
        </p:sp>
      </p:grpSp>
      <p:sp>
        <p:nvSpPr>
          <p:cNvPr id="241" name="Rectangle 240"/>
          <p:cNvSpPr/>
          <p:nvPr/>
        </p:nvSpPr>
        <p:spPr>
          <a:xfrm rot="5400000">
            <a:off x="4844651" y="3170768"/>
            <a:ext cx="152523" cy="1729139"/>
          </a:xfrm>
          <a:prstGeom prst="rect">
            <a:avLst/>
          </a:prstGeom>
          <a:gradFill>
            <a:gsLst>
              <a:gs pos="0">
                <a:srgbClr val="E2F0D9"/>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b="1" dirty="0">
                <a:solidFill>
                  <a:schemeClr val="tx1"/>
                </a:solidFill>
              </a:rPr>
              <a:t>Risk Averse Workflow</a:t>
            </a:r>
          </a:p>
        </p:txBody>
      </p:sp>
      <p:sp>
        <p:nvSpPr>
          <p:cNvPr id="242" name="TextBox 241"/>
          <p:cNvSpPr txBox="1"/>
          <p:nvPr/>
        </p:nvSpPr>
        <p:spPr>
          <a:xfrm>
            <a:off x="10201108" y="1547115"/>
            <a:ext cx="821338" cy="400110"/>
          </a:xfrm>
          <a:prstGeom prst="rect">
            <a:avLst/>
          </a:prstGeom>
          <a:solidFill>
            <a:srgbClr val="FF0000"/>
          </a:solidFill>
          <a:ln w="28575">
            <a:solidFill>
              <a:srgbClr val="BE0206"/>
            </a:solidFill>
          </a:ln>
        </p:spPr>
        <p:txBody>
          <a:bodyPr wrap="square" rtlCol="0">
            <a:spAutoFit/>
          </a:bodyPr>
          <a:lstStyle/>
          <a:p>
            <a:pPr algn="ctr"/>
            <a:r>
              <a:rPr lang="en-US" sz="1000" b="1" dirty="0">
                <a:solidFill>
                  <a:schemeClr val="bg1"/>
                </a:solidFill>
              </a:rPr>
              <a:t>Block</a:t>
            </a:r>
          </a:p>
          <a:p>
            <a:pPr algn="ctr"/>
            <a:r>
              <a:rPr lang="en-US" sz="1000" b="1" dirty="0">
                <a:solidFill>
                  <a:schemeClr val="bg1"/>
                </a:solidFill>
              </a:rPr>
              <a:t>IP</a:t>
            </a:r>
          </a:p>
        </p:txBody>
      </p:sp>
      <p:sp>
        <p:nvSpPr>
          <p:cNvPr id="243" name="Rectangle 242"/>
          <p:cNvSpPr/>
          <p:nvPr/>
        </p:nvSpPr>
        <p:spPr>
          <a:xfrm>
            <a:off x="10201428" y="1394515"/>
            <a:ext cx="820244" cy="15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Response</a:t>
            </a:r>
          </a:p>
        </p:txBody>
      </p:sp>
      <p:cxnSp>
        <p:nvCxnSpPr>
          <p:cNvPr id="240" name="Straight Arrow Connector 239"/>
          <p:cNvCxnSpPr>
            <a:endCxn id="303" idx="0"/>
          </p:cNvCxnSpPr>
          <p:nvPr/>
        </p:nvCxnSpPr>
        <p:spPr>
          <a:xfrm>
            <a:off x="6509894" y="3257786"/>
            <a:ext cx="1" cy="64140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45" name="Straight Arrow Connector 244"/>
          <p:cNvCxnSpPr>
            <a:endCxn id="17" idx="2"/>
          </p:cNvCxnSpPr>
          <p:nvPr/>
        </p:nvCxnSpPr>
        <p:spPr>
          <a:xfrm flipV="1">
            <a:off x="6508168" y="2294510"/>
            <a:ext cx="1727" cy="68330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14" name="Vertical Scroll 113"/>
          <p:cNvSpPr/>
          <p:nvPr/>
        </p:nvSpPr>
        <p:spPr>
          <a:xfrm>
            <a:off x="6296125" y="1415147"/>
            <a:ext cx="427539" cy="217227"/>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700" b="1" dirty="0">
                <a:solidFill>
                  <a:schemeClr val="tx1"/>
                </a:solidFill>
              </a:rPr>
              <a:t>XML</a:t>
            </a:r>
          </a:p>
        </p:txBody>
      </p:sp>
      <p:sp>
        <p:nvSpPr>
          <p:cNvPr id="19" name="Oval 18"/>
          <p:cNvSpPr/>
          <p:nvPr/>
        </p:nvSpPr>
        <p:spPr>
          <a:xfrm>
            <a:off x="635029" y="2483809"/>
            <a:ext cx="226515" cy="2453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58" name="Oval 257"/>
          <p:cNvSpPr/>
          <p:nvPr/>
        </p:nvSpPr>
        <p:spPr>
          <a:xfrm>
            <a:off x="3884589" y="996237"/>
            <a:ext cx="226515" cy="2453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60" name="Oval 259"/>
          <p:cNvSpPr/>
          <p:nvPr/>
        </p:nvSpPr>
        <p:spPr>
          <a:xfrm>
            <a:off x="7316724" y="4548304"/>
            <a:ext cx="226515" cy="2453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61" name="Oval 260"/>
          <p:cNvSpPr/>
          <p:nvPr/>
        </p:nvSpPr>
        <p:spPr>
          <a:xfrm>
            <a:off x="7316724" y="1166097"/>
            <a:ext cx="226515" cy="2453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324" name="Oval 323"/>
          <p:cNvSpPr/>
          <p:nvPr/>
        </p:nvSpPr>
        <p:spPr>
          <a:xfrm>
            <a:off x="6226270" y="2780571"/>
            <a:ext cx="226515" cy="2453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341" name="Oval 340"/>
          <p:cNvSpPr/>
          <p:nvPr/>
        </p:nvSpPr>
        <p:spPr>
          <a:xfrm>
            <a:off x="9941105" y="4202277"/>
            <a:ext cx="226515" cy="2453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357" name="Oval 356"/>
          <p:cNvSpPr/>
          <p:nvPr/>
        </p:nvSpPr>
        <p:spPr>
          <a:xfrm>
            <a:off x="9930245" y="1458851"/>
            <a:ext cx="226515" cy="2453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cxnSp>
        <p:nvCxnSpPr>
          <p:cNvPr id="364" name="Straight Arrow Connector 363"/>
          <p:cNvCxnSpPr/>
          <p:nvPr/>
        </p:nvCxnSpPr>
        <p:spPr>
          <a:xfrm>
            <a:off x="7903182" y="4830039"/>
            <a:ext cx="283464" cy="387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65" name="Straight Arrow Connector 364"/>
          <p:cNvCxnSpPr/>
          <p:nvPr/>
        </p:nvCxnSpPr>
        <p:spPr>
          <a:xfrm>
            <a:off x="7889741" y="4364424"/>
            <a:ext cx="283464" cy="387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66" name="Straight Arrow Connector 365"/>
          <p:cNvCxnSpPr/>
          <p:nvPr/>
        </p:nvCxnSpPr>
        <p:spPr>
          <a:xfrm>
            <a:off x="7841446" y="1979198"/>
            <a:ext cx="301752" cy="387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67" name="Straight Arrow Connector 366"/>
          <p:cNvCxnSpPr/>
          <p:nvPr/>
        </p:nvCxnSpPr>
        <p:spPr>
          <a:xfrm>
            <a:off x="7880554" y="1523096"/>
            <a:ext cx="283464" cy="387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65" name="Oval 264"/>
          <p:cNvSpPr/>
          <p:nvPr/>
        </p:nvSpPr>
        <p:spPr>
          <a:xfrm>
            <a:off x="3884589" y="3809394"/>
            <a:ext cx="226515" cy="2453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grpSp>
        <p:nvGrpSpPr>
          <p:cNvPr id="287" name="Group 286"/>
          <p:cNvGrpSpPr/>
          <p:nvPr/>
        </p:nvGrpSpPr>
        <p:grpSpPr>
          <a:xfrm>
            <a:off x="8455158" y="1609591"/>
            <a:ext cx="1230738" cy="560727"/>
            <a:chOff x="1646431" y="3151392"/>
            <a:chExt cx="7718825" cy="3105029"/>
          </a:xfrm>
        </p:grpSpPr>
        <p:sp>
          <p:nvSpPr>
            <p:cNvPr id="291" name="Rectangle 290"/>
            <p:cNvSpPr/>
            <p:nvPr/>
          </p:nvSpPr>
          <p:spPr>
            <a:xfrm>
              <a:off x="1646439" y="3644970"/>
              <a:ext cx="7718817" cy="261145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p>
          </p:txBody>
        </p:sp>
        <p:grpSp>
          <p:nvGrpSpPr>
            <p:cNvPr id="293" name="Group 292"/>
            <p:cNvGrpSpPr/>
            <p:nvPr/>
          </p:nvGrpSpPr>
          <p:grpSpPr>
            <a:xfrm>
              <a:off x="2303549" y="4413757"/>
              <a:ext cx="198840" cy="200025"/>
              <a:chOff x="3567113" y="3143251"/>
              <a:chExt cx="198840" cy="200025"/>
            </a:xfrm>
          </p:grpSpPr>
          <p:sp>
            <p:nvSpPr>
              <p:cNvPr id="408" name="Oval 407"/>
              <p:cNvSpPr/>
              <p:nvPr/>
            </p:nvSpPr>
            <p:spPr>
              <a:xfrm>
                <a:off x="3567113" y="3143251"/>
                <a:ext cx="198840" cy="2000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ln>
                    <a:solidFill>
                      <a:schemeClr val="tx1"/>
                    </a:solidFill>
                  </a:ln>
                </a:endParaRPr>
              </a:p>
            </p:txBody>
          </p:sp>
          <p:sp>
            <p:nvSpPr>
              <p:cNvPr id="409" name="Oval 408"/>
              <p:cNvSpPr/>
              <p:nvPr/>
            </p:nvSpPr>
            <p:spPr>
              <a:xfrm>
                <a:off x="3590333" y="3169028"/>
                <a:ext cx="152399" cy="15043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ln>
                    <a:solidFill>
                      <a:schemeClr val="tx1"/>
                    </a:solidFill>
                  </a:ln>
                </a:endParaRPr>
              </a:p>
            </p:txBody>
          </p:sp>
        </p:grpSp>
        <p:sp>
          <p:nvSpPr>
            <p:cNvPr id="368" name="Rectangle 367"/>
            <p:cNvSpPr/>
            <p:nvPr/>
          </p:nvSpPr>
          <p:spPr>
            <a:xfrm>
              <a:off x="2841711" y="4351846"/>
              <a:ext cx="547688" cy="328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p>
          </p:txBody>
        </p:sp>
        <p:sp>
          <p:nvSpPr>
            <p:cNvPr id="369" name="Rectangle 368"/>
            <p:cNvSpPr/>
            <p:nvPr/>
          </p:nvSpPr>
          <p:spPr>
            <a:xfrm>
              <a:off x="3759683" y="4349462"/>
              <a:ext cx="547688" cy="328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p>
          </p:txBody>
        </p:sp>
        <p:cxnSp>
          <p:nvCxnSpPr>
            <p:cNvPr id="370" name="Straight Arrow Connector 369"/>
            <p:cNvCxnSpPr>
              <a:stCxn id="408" idx="6"/>
              <a:endCxn id="368" idx="1"/>
            </p:cNvCxnSpPr>
            <p:nvPr/>
          </p:nvCxnSpPr>
          <p:spPr>
            <a:xfrm>
              <a:off x="2502389" y="4513770"/>
              <a:ext cx="339322" cy="23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1" name="Straight Arrow Connector 370"/>
            <p:cNvCxnSpPr>
              <a:stCxn id="368" idx="3"/>
            </p:cNvCxnSpPr>
            <p:nvPr/>
          </p:nvCxnSpPr>
          <p:spPr>
            <a:xfrm flipV="1">
              <a:off x="3389399" y="4513769"/>
              <a:ext cx="380999" cy="23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2" name="Diamond 371"/>
            <p:cNvSpPr/>
            <p:nvPr/>
          </p:nvSpPr>
          <p:spPr>
            <a:xfrm>
              <a:off x="4653843" y="4349462"/>
              <a:ext cx="290512" cy="328613"/>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p>
          </p:txBody>
        </p:sp>
        <p:cxnSp>
          <p:nvCxnSpPr>
            <p:cNvPr id="373" name="Straight Arrow Connector 372"/>
            <p:cNvCxnSpPr>
              <a:stCxn id="369" idx="3"/>
              <a:endCxn id="372" idx="1"/>
            </p:cNvCxnSpPr>
            <p:nvPr/>
          </p:nvCxnSpPr>
          <p:spPr>
            <a:xfrm>
              <a:off x="4307371" y="4513769"/>
              <a:ext cx="3464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4" name="Rectangle 373"/>
            <p:cNvSpPr/>
            <p:nvPr/>
          </p:nvSpPr>
          <p:spPr>
            <a:xfrm>
              <a:off x="5003887" y="3904171"/>
              <a:ext cx="523875"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p>
          </p:txBody>
        </p:sp>
        <p:sp>
          <p:nvSpPr>
            <p:cNvPr id="375" name="Rectangle 374"/>
            <p:cNvSpPr/>
            <p:nvPr/>
          </p:nvSpPr>
          <p:spPr>
            <a:xfrm>
              <a:off x="5003887" y="4840646"/>
              <a:ext cx="523875"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p>
          </p:txBody>
        </p:sp>
        <p:cxnSp>
          <p:nvCxnSpPr>
            <p:cNvPr id="376" name="Elbow Connector 375"/>
            <p:cNvCxnSpPr>
              <a:stCxn id="372" idx="0"/>
              <a:endCxn id="374" idx="1"/>
            </p:cNvCxnSpPr>
            <p:nvPr/>
          </p:nvCxnSpPr>
          <p:spPr>
            <a:xfrm rot="5400000" flipH="1" flipV="1">
              <a:off x="4755048" y="4100623"/>
              <a:ext cx="292891" cy="20478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7" name="Elbow Connector 376"/>
            <p:cNvCxnSpPr>
              <a:stCxn id="372" idx="2"/>
              <a:endCxn id="375" idx="1"/>
            </p:cNvCxnSpPr>
            <p:nvPr/>
          </p:nvCxnSpPr>
          <p:spPr>
            <a:xfrm rot="16200000" flipH="1">
              <a:off x="4744008" y="4733166"/>
              <a:ext cx="314971" cy="20478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383" name="Rectangle 382"/>
            <p:cNvSpPr/>
            <p:nvPr/>
          </p:nvSpPr>
          <p:spPr>
            <a:xfrm>
              <a:off x="6748464" y="3898217"/>
              <a:ext cx="523875"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p>
          </p:txBody>
        </p:sp>
        <p:sp>
          <p:nvSpPr>
            <p:cNvPr id="384" name="Rectangle 383"/>
            <p:cNvSpPr/>
            <p:nvPr/>
          </p:nvSpPr>
          <p:spPr>
            <a:xfrm>
              <a:off x="6756488" y="4835560"/>
              <a:ext cx="523875"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p>
          </p:txBody>
        </p:sp>
        <p:grpSp>
          <p:nvGrpSpPr>
            <p:cNvPr id="386" name="Group 385"/>
            <p:cNvGrpSpPr/>
            <p:nvPr/>
          </p:nvGrpSpPr>
          <p:grpSpPr>
            <a:xfrm>
              <a:off x="8442412" y="4387566"/>
              <a:ext cx="198840" cy="200025"/>
              <a:chOff x="3567113" y="3143251"/>
              <a:chExt cx="198840" cy="200025"/>
            </a:xfrm>
          </p:grpSpPr>
          <p:sp>
            <p:nvSpPr>
              <p:cNvPr id="406" name="Oval 405"/>
              <p:cNvSpPr/>
              <p:nvPr/>
            </p:nvSpPr>
            <p:spPr>
              <a:xfrm>
                <a:off x="3567113" y="3143251"/>
                <a:ext cx="198840" cy="2000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ln>
                    <a:solidFill>
                      <a:schemeClr val="tx1"/>
                    </a:solidFill>
                  </a:ln>
                </a:endParaRPr>
              </a:p>
            </p:txBody>
          </p:sp>
          <p:sp>
            <p:nvSpPr>
              <p:cNvPr id="407" name="Oval 406"/>
              <p:cNvSpPr/>
              <p:nvPr/>
            </p:nvSpPr>
            <p:spPr>
              <a:xfrm>
                <a:off x="3590333" y="3169028"/>
                <a:ext cx="152399" cy="15043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ln>
                    <a:solidFill>
                      <a:schemeClr val="tx1"/>
                    </a:solidFill>
                  </a:ln>
                </a:endParaRPr>
              </a:p>
            </p:txBody>
          </p:sp>
        </p:grpSp>
        <p:sp>
          <p:nvSpPr>
            <p:cNvPr id="387" name="Rectangle 386"/>
            <p:cNvSpPr/>
            <p:nvPr/>
          </p:nvSpPr>
          <p:spPr>
            <a:xfrm>
              <a:off x="7494672" y="4330410"/>
              <a:ext cx="523875"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p>
          </p:txBody>
        </p:sp>
        <p:cxnSp>
          <p:nvCxnSpPr>
            <p:cNvPr id="388" name="Elbow Connector 387"/>
            <p:cNvCxnSpPr>
              <a:stCxn id="383" idx="2"/>
              <a:endCxn id="387" idx="1"/>
            </p:cNvCxnSpPr>
            <p:nvPr/>
          </p:nvCxnSpPr>
          <p:spPr>
            <a:xfrm rot="16200000" flipH="1">
              <a:off x="7112641" y="4100778"/>
              <a:ext cx="279793" cy="48427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9" name="Elbow Connector 388"/>
            <p:cNvCxnSpPr>
              <a:stCxn id="384" idx="0"/>
              <a:endCxn id="387" idx="1"/>
            </p:cNvCxnSpPr>
            <p:nvPr/>
          </p:nvCxnSpPr>
          <p:spPr>
            <a:xfrm rot="5400000" flipH="1" flipV="1">
              <a:off x="7080174" y="4421062"/>
              <a:ext cx="352750" cy="47624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0" name="Straight Arrow Connector 389"/>
            <p:cNvCxnSpPr>
              <a:stCxn id="387" idx="3"/>
              <a:endCxn id="406" idx="2"/>
            </p:cNvCxnSpPr>
            <p:nvPr/>
          </p:nvCxnSpPr>
          <p:spPr>
            <a:xfrm>
              <a:off x="8018547" y="4482810"/>
              <a:ext cx="423865" cy="47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2" name="Rectangle 391"/>
            <p:cNvSpPr/>
            <p:nvPr/>
          </p:nvSpPr>
          <p:spPr>
            <a:xfrm rot="5400000">
              <a:off x="5131847" y="-334024"/>
              <a:ext cx="747984" cy="7718816"/>
            </a:xfrm>
            <a:prstGeom prst="rect">
              <a:avLst/>
            </a:prstGeom>
            <a:gradFill>
              <a:gsLst>
                <a:gs pos="0">
                  <a:srgbClr val="E2F0D9"/>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700" b="1" dirty="0">
                  <a:solidFill>
                    <a:schemeClr val="tx1"/>
                  </a:solidFill>
                </a:rPr>
                <a:t>Low Regret Workflow</a:t>
              </a:r>
            </a:p>
          </p:txBody>
        </p:sp>
        <p:sp>
          <p:nvSpPr>
            <p:cNvPr id="395" name="Rectangle 394"/>
            <p:cNvSpPr/>
            <p:nvPr/>
          </p:nvSpPr>
          <p:spPr>
            <a:xfrm>
              <a:off x="3783496" y="5720811"/>
              <a:ext cx="523875" cy="325144"/>
            </a:xfrm>
            <a:prstGeom prst="rect">
              <a:avLst/>
            </a:prstGeom>
            <a:solidFill>
              <a:srgbClr val="8C3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p>
          </p:txBody>
        </p:sp>
        <p:sp>
          <p:nvSpPr>
            <p:cNvPr id="396" name="Rectangle 395"/>
            <p:cNvSpPr/>
            <p:nvPr/>
          </p:nvSpPr>
          <p:spPr>
            <a:xfrm>
              <a:off x="5503665" y="5759160"/>
              <a:ext cx="523875" cy="325144"/>
            </a:xfrm>
            <a:prstGeom prst="rect">
              <a:avLst/>
            </a:prstGeom>
            <a:solidFill>
              <a:srgbClr val="8C3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p>
          </p:txBody>
        </p:sp>
        <p:sp>
          <p:nvSpPr>
            <p:cNvPr id="397" name="Rectangle 396"/>
            <p:cNvSpPr/>
            <p:nvPr/>
          </p:nvSpPr>
          <p:spPr>
            <a:xfrm>
              <a:off x="6323395" y="5759160"/>
              <a:ext cx="523875" cy="325144"/>
            </a:xfrm>
            <a:prstGeom prst="rect">
              <a:avLst/>
            </a:prstGeom>
            <a:solidFill>
              <a:srgbClr val="8C3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p>
          </p:txBody>
        </p:sp>
        <p:sp>
          <p:nvSpPr>
            <p:cNvPr id="398" name="Rectangle 397"/>
            <p:cNvSpPr/>
            <p:nvPr/>
          </p:nvSpPr>
          <p:spPr>
            <a:xfrm>
              <a:off x="5892597" y="3895384"/>
              <a:ext cx="523875" cy="325144"/>
            </a:xfrm>
            <a:prstGeom prst="rect">
              <a:avLst/>
            </a:prstGeom>
            <a:solidFill>
              <a:srgbClr val="8C3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p>
          </p:txBody>
        </p:sp>
        <p:cxnSp>
          <p:nvCxnSpPr>
            <p:cNvPr id="399" name="Straight Arrow Connector 398"/>
            <p:cNvCxnSpPr>
              <a:stCxn id="374" idx="3"/>
              <a:endCxn id="398" idx="1"/>
            </p:cNvCxnSpPr>
            <p:nvPr/>
          </p:nvCxnSpPr>
          <p:spPr>
            <a:xfrm>
              <a:off x="5527762" y="4056571"/>
              <a:ext cx="364835" cy="13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0" name="Straight Arrow Connector 399"/>
            <p:cNvCxnSpPr>
              <a:stCxn id="398" idx="3"/>
              <a:endCxn id="383" idx="1"/>
            </p:cNvCxnSpPr>
            <p:nvPr/>
          </p:nvCxnSpPr>
          <p:spPr>
            <a:xfrm flipV="1">
              <a:off x="6416472" y="4050617"/>
              <a:ext cx="331992" cy="73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1" name="Straight Arrow Connector 400"/>
            <p:cNvCxnSpPr>
              <a:stCxn id="369" idx="2"/>
              <a:endCxn id="395" idx="0"/>
            </p:cNvCxnSpPr>
            <p:nvPr/>
          </p:nvCxnSpPr>
          <p:spPr>
            <a:xfrm>
              <a:off x="4033527" y="4678075"/>
              <a:ext cx="11907" cy="10427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2" name="Elbow Connector 401"/>
            <p:cNvCxnSpPr>
              <a:stCxn id="395" idx="3"/>
            </p:cNvCxnSpPr>
            <p:nvPr/>
          </p:nvCxnSpPr>
          <p:spPr>
            <a:xfrm flipV="1">
              <a:off x="4307371" y="4987960"/>
              <a:ext cx="491727" cy="89542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3" name="Elbow Connector 402"/>
            <p:cNvCxnSpPr>
              <a:stCxn id="375" idx="3"/>
              <a:endCxn id="396" idx="0"/>
            </p:cNvCxnSpPr>
            <p:nvPr/>
          </p:nvCxnSpPr>
          <p:spPr>
            <a:xfrm>
              <a:off x="5527762" y="4993046"/>
              <a:ext cx="237841" cy="76611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4" name="Straight Arrow Connector 403"/>
            <p:cNvCxnSpPr>
              <a:stCxn id="396" idx="3"/>
              <a:endCxn id="397" idx="1"/>
            </p:cNvCxnSpPr>
            <p:nvPr/>
          </p:nvCxnSpPr>
          <p:spPr>
            <a:xfrm>
              <a:off x="6027540" y="5921732"/>
              <a:ext cx="2958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5" name="Elbow Connector 404"/>
            <p:cNvCxnSpPr>
              <a:stCxn id="397" idx="0"/>
              <a:endCxn id="384" idx="1"/>
            </p:cNvCxnSpPr>
            <p:nvPr/>
          </p:nvCxnSpPr>
          <p:spPr>
            <a:xfrm rot="5400000" flipH="1" flipV="1">
              <a:off x="6285310" y="5287983"/>
              <a:ext cx="771200" cy="17115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410" name="Group 409"/>
          <p:cNvGrpSpPr/>
          <p:nvPr/>
        </p:nvGrpSpPr>
        <p:grpSpPr>
          <a:xfrm>
            <a:off x="8435913" y="4612279"/>
            <a:ext cx="1196705" cy="402012"/>
            <a:chOff x="1668354" y="3644969"/>
            <a:chExt cx="7718816" cy="2611452"/>
          </a:xfrm>
          <a:solidFill>
            <a:schemeClr val="accent6">
              <a:lumMod val="20000"/>
              <a:lumOff val="80000"/>
            </a:schemeClr>
          </a:solidFill>
        </p:grpSpPr>
        <p:sp>
          <p:nvSpPr>
            <p:cNvPr id="411" name="Rectangle 410"/>
            <p:cNvSpPr/>
            <p:nvPr/>
          </p:nvSpPr>
          <p:spPr>
            <a:xfrm>
              <a:off x="1668354" y="3644969"/>
              <a:ext cx="7718816" cy="261145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a:p>
          </p:txBody>
        </p:sp>
        <p:grpSp>
          <p:nvGrpSpPr>
            <p:cNvPr id="412" name="Group 411"/>
            <p:cNvGrpSpPr/>
            <p:nvPr/>
          </p:nvGrpSpPr>
          <p:grpSpPr>
            <a:xfrm>
              <a:off x="2303549" y="4413757"/>
              <a:ext cx="198840" cy="200025"/>
              <a:chOff x="3567113" y="3143251"/>
              <a:chExt cx="198840" cy="200025"/>
            </a:xfrm>
            <a:grpFill/>
          </p:grpSpPr>
          <p:sp>
            <p:nvSpPr>
              <p:cNvPr id="440" name="Oval 439"/>
              <p:cNvSpPr/>
              <p:nvPr/>
            </p:nvSpPr>
            <p:spPr>
              <a:xfrm>
                <a:off x="3567113" y="3143251"/>
                <a:ext cx="198840" cy="20002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a:ln>
                    <a:solidFill>
                      <a:schemeClr val="tx1"/>
                    </a:solidFill>
                  </a:ln>
                </a:endParaRPr>
              </a:p>
            </p:txBody>
          </p:sp>
          <p:sp>
            <p:nvSpPr>
              <p:cNvPr id="441" name="Oval 440"/>
              <p:cNvSpPr/>
              <p:nvPr/>
            </p:nvSpPr>
            <p:spPr>
              <a:xfrm>
                <a:off x="3590333" y="3169028"/>
                <a:ext cx="152399" cy="15043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a:ln>
                    <a:solidFill>
                      <a:schemeClr val="tx1"/>
                    </a:solidFill>
                  </a:ln>
                </a:endParaRPr>
              </a:p>
            </p:txBody>
          </p:sp>
        </p:grpSp>
        <p:sp>
          <p:nvSpPr>
            <p:cNvPr id="413" name="Rectangle 412"/>
            <p:cNvSpPr/>
            <p:nvPr/>
          </p:nvSpPr>
          <p:spPr>
            <a:xfrm>
              <a:off x="2841711" y="4351846"/>
              <a:ext cx="547688" cy="328613"/>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a:p>
          </p:txBody>
        </p:sp>
        <p:sp>
          <p:nvSpPr>
            <p:cNvPr id="414" name="Rectangle 413"/>
            <p:cNvSpPr/>
            <p:nvPr/>
          </p:nvSpPr>
          <p:spPr>
            <a:xfrm>
              <a:off x="3759683" y="4349462"/>
              <a:ext cx="547688" cy="328613"/>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a:p>
          </p:txBody>
        </p:sp>
        <p:cxnSp>
          <p:nvCxnSpPr>
            <p:cNvPr id="415" name="Straight Arrow Connector 414"/>
            <p:cNvCxnSpPr>
              <a:stCxn id="440" idx="6"/>
              <a:endCxn id="413" idx="1"/>
            </p:cNvCxnSpPr>
            <p:nvPr/>
          </p:nvCxnSpPr>
          <p:spPr>
            <a:xfrm>
              <a:off x="2502389" y="4513770"/>
              <a:ext cx="339322" cy="2383"/>
            </a:xfrm>
            <a:prstGeom prst="straightConnector1">
              <a:avLst/>
            </a:prstGeom>
            <a:grpFill/>
            <a:ln>
              <a:tailEnd type="triangle"/>
            </a:ln>
          </p:spPr>
          <p:style>
            <a:lnRef idx="1">
              <a:schemeClr val="accent1"/>
            </a:lnRef>
            <a:fillRef idx="0">
              <a:schemeClr val="accent1"/>
            </a:fillRef>
            <a:effectRef idx="0">
              <a:schemeClr val="accent1"/>
            </a:effectRef>
            <a:fontRef idx="minor">
              <a:schemeClr val="tx1"/>
            </a:fontRef>
          </p:style>
        </p:cxnSp>
        <p:cxnSp>
          <p:nvCxnSpPr>
            <p:cNvPr id="416" name="Straight Arrow Connector 415"/>
            <p:cNvCxnSpPr>
              <a:stCxn id="413" idx="3"/>
            </p:cNvCxnSpPr>
            <p:nvPr/>
          </p:nvCxnSpPr>
          <p:spPr>
            <a:xfrm flipV="1">
              <a:off x="3389399" y="4513769"/>
              <a:ext cx="380999" cy="2384"/>
            </a:xfrm>
            <a:prstGeom prst="straightConnector1">
              <a:avLst/>
            </a:prstGeom>
            <a:grpFill/>
            <a:ln>
              <a:tailEnd type="triangle"/>
            </a:ln>
          </p:spPr>
          <p:style>
            <a:lnRef idx="1">
              <a:schemeClr val="accent1"/>
            </a:lnRef>
            <a:fillRef idx="0">
              <a:schemeClr val="accent1"/>
            </a:fillRef>
            <a:effectRef idx="0">
              <a:schemeClr val="accent1"/>
            </a:effectRef>
            <a:fontRef idx="minor">
              <a:schemeClr val="tx1"/>
            </a:fontRef>
          </p:style>
        </p:cxnSp>
        <p:sp>
          <p:nvSpPr>
            <p:cNvPr id="417" name="Diamond 416"/>
            <p:cNvSpPr/>
            <p:nvPr/>
          </p:nvSpPr>
          <p:spPr>
            <a:xfrm>
              <a:off x="4653843" y="4349462"/>
              <a:ext cx="290512" cy="328613"/>
            </a:xfrm>
            <a:prstGeom prst="diamond">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a:p>
          </p:txBody>
        </p:sp>
        <p:cxnSp>
          <p:nvCxnSpPr>
            <p:cNvPr id="418" name="Straight Arrow Connector 417"/>
            <p:cNvCxnSpPr>
              <a:stCxn id="414" idx="3"/>
              <a:endCxn id="417" idx="1"/>
            </p:cNvCxnSpPr>
            <p:nvPr/>
          </p:nvCxnSpPr>
          <p:spPr>
            <a:xfrm>
              <a:off x="4307371" y="4513769"/>
              <a:ext cx="346472" cy="0"/>
            </a:xfrm>
            <a:prstGeom prst="straightConnector1">
              <a:avLst/>
            </a:prstGeom>
            <a:grpFill/>
            <a:ln>
              <a:tailEnd type="triangle"/>
            </a:ln>
          </p:spPr>
          <p:style>
            <a:lnRef idx="1">
              <a:schemeClr val="accent1"/>
            </a:lnRef>
            <a:fillRef idx="0">
              <a:schemeClr val="accent1"/>
            </a:fillRef>
            <a:effectRef idx="0">
              <a:schemeClr val="accent1"/>
            </a:effectRef>
            <a:fontRef idx="minor">
              <a:schemeClr val="tx1"/>
            </a:fontRef>
          </p:style>
        </p:cxnSp>
        <p:sp>
          <p:nvSpPr>
            <p:cNvPr id="419" name="Rectangle 418"/>
            <p:cNvSpPr/>
            <p:nvPr/>
          </p:nvSpPr>
          <p:spPr>
            <a:xfrm>
              <a:off x="5003887" y="3904171"/>
              <a:ext cx="523875"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a:p>
          </p:txBody>
        </p:sp>
        <p:sp>
          <p:nvSpPr>
            <p:cNvPr id="420" name="Rectangle 419"/>
            <p:cNvSpPr/>
            <p:nvPr/>
          </p:nvSpPr>
          <p:spPr>
            <a:xfrm>
              <a:off x="5003887" y="4840646"/>
              <a:ext cx="523875"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a:p>
          </p:txBody>
        </p:sp>
        <p:cxnSp>
          <p:nvCxnSpPr>
            <p:cNvPr id="421" name="Elbow Connector 420"/>
            <p:cNvCxnSpPr>
              <a:stCxn id="417" idx="0"/>
              <a:endCxn id="419" idx="1"/>
            </p:cNvCxnSpPr>
            <p:nvPr/>
          </p:nvCxnSpPr>
          <p:spPr>
            <a:xfrm rot="5400000" flipH="1" flipV="1">
              <a:off x="4755048" y="4100623"/>
              <a:ext cx="292891" cy="204788"/>
            </a:xfrm>
            <a:prstGeom prst="bentConnector2">
              <a:avLst/>
            </a:prstGeom>
            <a:grpFill/>
            <a:ln>
              <a:tailEnd type="triangle"/>
            </a:ln>
          </p:spPr>
          <p:style>
            <a:lnRef idx="1">
              <a:schemeClr val="accent1"/>
            </a:lnRef>
            <a:fillRef idx="0">
              <a:schemeClr val="accent1"/>
            </a:fillRef>
            <a:effectRef idx="0">
              <a:schemeClr val="accent1"/>
            </a:effectRef>
            <a:fontRef idx="minor">
              <a:schemeClr val="tx1"/>
            </a:fontRef>
          </p:style>
        </p:cxnSp>
        <p:cxnSp>
          <p:nvCxnSpPr>
            <p:cNvPr id="422" name="Elbow Connector 421"/>
            <p:cNvCxnSpPr>
              <a:stCxn id="417" idx="2"/>
              <a:endCxn id="420" idx="1"/>
            </p:cNvCxnSpPr>
            <p:nvPr/>
          </p:nvCxnSpPr>
          <p:spPr>
            <a:xfrm rot="16200000" flipH="1">
              <a:off x="4744008" y="4733166"/>
              <a:ext cx="314971" cy="204788"/>
            </a:xfrm>
            <a:prstGeom prst="bentConnector2">
              <a:avLst/>
            </a:prstGeom>
            <a:grpFill/>
            <a:ln>
              <a:tailEnd type="triangle"/>
            </a:ln>
          </p:spPr>
          <p:style>
            <a:lnRef idx="1">
              <a:schemeClr val="accent1"/>
            </a:lnRef>
            <a:fillRef idx="0">
              <a:schemeClr val="accent1"/>
            </a:fillRef>
            <a:effectRef idx="0">
              <a:schemeClr val="accent1"/>
            </a:effectRef>
            <a:fontRef idx="minor">
              <a:schemeClr val="tx1"/>
            </a:fontRef>
          </p:style>
        </p:cxnSp>
        <p:sp>
          <p:nvSpPr>
            <p:cNvPr id="423" name="Rectangle 422"/>
            <p:cNvSpPr/>
            <p:nvPr/>
          </p:nvSpPr>
          <p:spPr>
            <a:xfrm>
              <a:off x="6748464" y="3898217"/>
              <a:ext cx="523875"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a:p>
          </p:txBody>
        </p:sp>
        <p:sp>
          <p:nvSpPr>
            <p:cNvPr id="424" name="Rectangle 423"/>
            <p:cNvSpPr/>
            <p:nvPr/>
          </p:nvSpPr>
          <p:spPr>
            <a:xfrm>
              <a:off x="6756488" y="4835560"/>
              <a:ext cx="523875"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a:p>
          </p:txBody>
        </p:sp>
        <p:grpSp>
          <p:nvGrpSpPr>
            <p:cNvPr id="425" name="Group 424"/>
            <p:cNvGrpSpPr/>
            <p:nvPr/>
          </p:nvGrpSpPr>
          <p:grpSpPr>
            <a:xfrm>
              <a:off x="8442412" y="4387566"/>
              <a:ext cx="198840" cy="200025"/>
              <a:chOff x="3567113" y="3143251"/>
              <a:chExt cx="198840" cy="200025"/>
            </a:xfrm>
            <a:grpFill/>
          </p:grpSpPr>
          <p:sp>
            <p:nvSpPr>
              <p:cNvPr id="438" name="Oval 437"/>
              <p:cNvSpPr/>
              <p:nvPr/>
            </p:nvSpPr>
            <p:spPr>
              <a:xfrm>
                <a:off x="3567113" y="3143251"/>
                <a:ext cx="198840" cy="20002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a:ln>
                    <a:solidFill>
                      <a:schemeClr val="tx1"/>
                    </a:solidFill>
                  </a:ln>
                </a:endParaRPr>
              </a:p>
            </p:txBody>
          </p:sp>
          <p:sp>
            <p:nvSpPr>
              <p:cNvPr id="439" name="Oval 438"/>
              <p:cNvSpPr/>
              <p:nvPr/>
            </p:nvSpPr>
            <p:spPr>
              <a:xfrm>
                <a:off x="3590333" y="3169028"/>
                <a:ext cx="152399" cy="15043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a:ln>
                    <a:solidFill>
                      <a:schemeClr val="tx1"/>
                    </a:solidFill>
                  </a:ln>
                </a:endParaRPr>
              </a:p>
            </p:txBody>
          </p:sp>
        </p:grpSp>
        <p:sp>
          <p:nvSpPr>
            <p:cNvPr id="426" name="Rectangle 425"/>
            <p:cNvSpPr/>
            <p:nvPr/>
          </p:nvSpPr>
          <p:spPr>
            <a:xfrm>
              <a:off x="7494672" y="4330410"/>
              <a:ext cx="523875"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a:p>
          </p:txBody>
        </p:sp>
        <p:cxnSp>
          <p:nvCxnSpPr>
            <p:cNvPr id="427" name="Elbow Connector 426"/>
            <p:cNvCxnSpPr>
              <a:stCxn id="423" idx="2"/>
              <a:endCxn id="426" idx="1"/>
            </p:cNvCxnSpPr>
            <p:nvPr/>
          </p:nvCxnSpPr>
          <p:spPr>
            <a:xfrm rot="16200000" flipH="1">
              <a:off x="7112641" y="4100778"/>
              <a:ext cx="279793" cy="484270"/>
            </a:xfrm>
            <a:prstGeom prst="bentConnector2">
              <a:avLst/>
            </a:prstGeom>
            <a:grpFill/>
            <a:ln>
              <a:tailEnd type="triangle"/>
            </a:ln>
          </p:spPr>
          <p:style>
            <a:lnRef idx="1">
              <a:schemeClr val="accent1"/>
            </a:lnRef>
            <a:fillRef idx="0">
              <a:schemeClr val="accent1"/>
            </a:fillRef>
            <a:effectRef idx="0">
              <a:schemeClr val="accent1"/>
            </a:effectRef>
            <a:fontRef idx="minor">
              <a:schemeClr val="tx1"/>
            </a:fontRef>
          </p:style>
        </p:cxnSp>
        <p:cxnSp>
          <p:nvCxnSpPr>
            <p:cNvPr id="428" name="Elbow Connector 427"/>
            <p:cNvCxnSpPr>
              <a:stCxn id="424" idx="0"/>
              <a:endCxn id="426" idx="1"/>
            </p:cNvCxnSpPr>
            <p:nvPr/>
          </p:nvCxnSpPr>
          <p:spPr>
            <a:xfrm rot="5400000" flipH="1" flipV="1">
              <a:off x="7080174" y="4421062"/>
              <a:ext cx="352750" cy="476246"/>
            </a:xfrm>
            <a:prstGeom prst="bentConnector2">
              <a:avLst/>
            </a:prstGeom>
            <a:grpFill/>
            <a:ln>
              <a:tailEnd type="triangle"/>
            </a:ln>
          </p:spPr>
          <p:style>
            <a:lnRef idx="1">
              <a:schemeClr val="accent1"/>
            </a:lnRef>
            <a:fillRef idx="0">
              <a:schemeClr val="accent1"/>
            </a:fillRef>
            <a:effectRef idx="0">
              <a:schemeClr val="accent1"/>
            </a:effectRef>
            <a:fontRef idx="minor">
              <a:schemeClr val="tx1"/>
            </a:fontRef>
          </p:style>
        </p:cxnSp>
        <p:cxnSp>
          <p:nvCxnSpPr>
            <p:cNvPr id="429" name="Straight Arrow Connector 428"/>
            <p:cNvCxnSpPr>
              <a:stCxn id="426" idx="3"/>
              <a:endCxn id="438" idx="2"/>
            </p:cNvCxnSpPr>
            <p:nvPr/>
          </p:nvCxnSpPr>
          <p:spPr>
            <a:xfrm>
              <a:off x="8018547" y="4482810"/>
              <a:ext cx="423865" cy="4769"/>
            </a:xfrm>
            <a:prstGeom prst="straightConnector1">
              <a:avLst/>
            </a:prstGeom>
            <a:grpFill/>
            <a:ln>
              <a:tailEnd type="triangle"/>
            </a:ln>
          </p:spPr>
          <p:style>
            <a:lnRef idx="1">
              <a:schemeClr val="accent1"/>
            </a:lnRef>
            <a:fillRef idx="0">
              <a:schemeClr val="accent1"/>
            </a:fillRef>
            <a:effectRef idx="0">
              <a:schemeClr val="accent1"/>
            </a:effectRef>
            <a:fontRef idx="minor">
              <a:schemeClr val="tx1"/>
            </a:fontRef>
          </p:style>
        </p:cxnSp>
        <p:sp>
          <p:nvSpPr>
            <p:cNvPr id="430" name="Rectangle 429"/>
            <p:cNvSpPr/>
            <p:nvPr/>
          </p:nvSpPr>
          <p:spPr>
            <a:xfrm>
              <a:off x="3783496" y="5720811"/>
              <a:ext cx="523875" cy="32514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a:p>
          </p:txBody>
        </p:sp>
        <p:sp>
          <p:nvSpPr>
            <p:cNvPr id="431" name="Rectangle 430"/>
            <p:cNvSpPr/>
            <p:nvPr/>
          </p:nvSpPr>
          <p:spPr>
            <a:xfrm>
              <a:off x="5503665" y="5759160"/>
              <a:ext cx="523875" cy="32514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a:p>
          </p:txBody>
        </p:sp>
        <p:cxnSp>
          <p:nvCxnSpPr>
            <p:cNvPr id="432" name="Straight Arrow Connector 431"/>
            <p:cNvCxnSpPr>
              <a:stCxn id="419" idx="3"/>
            </p:cNvCxnSpPr>
            <p:nvPr/>
          </p:nvCxnSpPr>
          <p:spPr>
            <a:xfrm flipV="1">
              <a:off x="5527764" y="4050616"/>
              <a:ext cx="1148725" cy="5957"/>
            </a:xfrm>
            <a:prstGeom prst="straightConnector1">
              <a:avLst/>
            </a:prstGeom>
            <a:grpFill/>
            <a:ln>
              <a:tailEnd type="triangle"/>
            </a:ln>
          </p:spPr>
          <p:style>
            <a:lnRef idx="1">
              <a:schemeClr val="accent1"/>
            </a:lnRef>
            <a:fillRef idx="0">
              <a:schemeClr val="accent1"/>
            </a:fillRef>
            <a:effectRef idx="0">
              <a:schemeClr val="accent1"/>
            </a:effectRef>
            <a:fontRef idx="minor">
              <a:schemeClr val="tx1"/>
            </a:fontRef>
          </p:style>
        </p:cxnSp>
        <p:cxnSp>
          <p:nvCxnSpPr>
            <p:cNvPr id="433" name="Straight Arrow Connector 432"/>
            <p:cNvCxnSpPr>
              <a:endCxn id="423" idx="1"/>
            </p:cNvCxnSpPr>
            <p:nvPr/>
          </p:nvCxnSpPr>
          <p:spPr>
            <a:xfrm>
              <a:off x="6400741" y="4026997"/>
              <a:ext cx="347721" cy="23622"/>
            </a:xfrm>
            <a:prstGeom prst="straightConnector1">
              <a:avLst/>
            </a:prstGeom>
            <a:grpFill/>
            <a:ln>
              <a:tailEnd type="triangle"/>
            </a:ln>
          </p:spPr>
          <p:style>
            <a:lnRef idx="1">
              <a:schemeClr val="accent1"/>
            </a:lnRef>
            <a:fillRef idx="0">
              <a:schemeClr val="accent1"/>
            </a:fillRef>
            <a:effectRef idx="0">
              <a:schemeClr val="accent1"/>
            </a:effectRef>
            <a:fontRef idx="minor">
              <a:schemeClr val="tx1"/>
            </a:fontRef>
          </p:style>
        </p:cxnSp>
        <p:cxnSp>
          <p:nvCxnSpPr>
            <p:cNvPr id="434" name="Straight Arrow Connector 433"/>
            <p:cNvCxnSpPr>
              <a:stCxn id="414" idx="2"/>
              <a:endCxn id="430" idx="0"/>
            </p:cNvCxnSpPr>
            <p:nvPr/>
          </p:nvCxnSpPr>
          <p:spPr>
            <a:xfrm>
              <a:off x="4033527" y="4678075"/>
              <a:ext cx="11907" cy="1042736"/>
            </a:xfrm>
            <a:prstGeom prst="straightConnector1">
              <a:avLst/>
            </a:prstGeom>
            <a:grpFill/>
            <a:ln>
              <a:tailEnd type="triangle"/>
            </a:ln>
          </p:spPr>
          <p:style>
            <a:lnRef idx="1">
              <a:schemeClr val="accent1"/>
            </a:lnRef>
            <a:fillRef idx="0">
              <a:schemeClr val="accent1"/>
            </a:fillRef>
            <a:effectRef idx="0">
              <a:schemeClr val="accent1"/>
            </a:effectRef>
            <a:fontRef idx="minor">
              <a:schemeClr val="tx1"/>
            </a:fontRef>
          </p:style>
        </p:cxnSp>
        <p:cxnSp>
          <p:nvCxnSpPr>
            <p:cNvPr id="435" name="Elbow Connector 434"/>
            <p:cNvCxnSpPr>
              <a:stCxn id="430" idx="3"/>
            </p:cNvCxnSpPr>
            <p:nvPr/>
          </p:nvCxnSpPr>
          <p:spPr>
            <a:xfrm flipV="1">
              <a:off x="4307371" y="4987960"/>
              <a:ext cx="491727" cy="895423"/>
            </a:xfrm>
            <a:prstGeom prst="bentConnector2">
              <a:avLst/>
            </a:prstGeom>
            <a:grpFill/>
            <a:ln>
              <a:tailEnd type="triangle"/>
            </a:ln>
          </p:spPr>
          <p:style>
            <a:lnRef idx="1">
              <a:schemeClr val="accent1"/>
            </a:lnRef>
            <a:fillRef idx="0">
              <a:schemeClr val="accent1"/>
            </a:fillRef>
            <a:effectRef idx="0">
              <a:schemeClr val="accent1"/>
            </a:effectRef>
            <a:fontRef idx="minor">
              <a:schemeClr val="tx1"/>
            </a:fontRef>
          </p:style>
        </p:cxnSp>
        <p:cxnSp>
          <p:nvCxnSpPr>
            <p:cNvPr id="436" name="Elbow Connector 435"/>
            <p:cNvCxnSpPr>
              <a:stCxn id="420" idx="3"/>
              <a:endCxn id="431" idx="0"/>
            </p:cNvCxnSpPr>
            <p:nvPr/>
          </p:nvCxnSpPr>
          <p:spPr>
            <a:xfrm>
              <a:off x="5527762" y="4993046"/>
              <a:ext cx="237841" cy="766114"/>
            </a:xfrm>
            <a:prstGeom prst="bentConnector2">
              <a:avLst/>
            </a:prstGeom>
            <a:grpFill/>
            <a:ln>
              <a:tailEnd type="triangle"/>
            </a:ln>
          </p:spPr>
          <p:style>
            <a:lnRef idx="1">
              <a:schemeClr val="accent1"/>
            </a:lnRef>
            <a:fillRef idx="0">
              <a:schemeClr val="accent1"/>
            </a:fillRef>
            <a:effectRef idx="0">
              <a:schemeClr val="accent1"/>
            </a:effectRef>
            <a:fontRef idx="minor">
              <a:schemeClr val="tx1"/>
            </a:fontRef>
          </p:style>
        </p:cxnSp>
        <p:cxnSp>
          <p:nvCxnSpPr>
            <p:cNvPr id="437" name="Straight Arrow Connector 436"/>
            <p:cNvCxnSpPr>
              <a:stCxn id="431" idx="3"/>
            </p:cNvCxnSpPr>
            <p:nvPr/>
          </p:nvCxnSpPr>
          <p:spPr>
            <a:xfrm flipV="1">
              <a:off x="6027539" y="5036736"/>
              <a:ext cx="648950" cy="884997"/>
            </a:xfrm>
            <a:prstGeom prst="straightConnector1">
              <a:avLst/>
            </a:prstGeom>
            <a:grpFill/>
            <a:ln>
              <a:tailEnd type="triangle"/>
            </a:ln>
          </p:spPr>
          <p:style>
            <a:lnRef idx="1">
              <a:schemeClr val="accent1"/>
            </a:lnRef>
            <a:fillRef idx="0">
              <a:schemeClr val="accent1"/>
            </a:fillRef>
            <a:effectRef idx="0">
              <a:schemeClr val="accent1"/>
            </a:effectRef>
            <a:fontRef idx="minor">
              <a:schemeClr val="tx1"/>
            </a:fontRef>
          </p:style>
        </p:cxnSp>
      </p:grpSp>
      <p:sp>
        <p:nvSpPr>
          <p:cNvPr id="442" name="Rectangle 441"/>
          <p:cNvSpPr/>
          <p:nvPr/>
        </p:nvSpPr>
        <p:spPr>
          <a:xfrm rot="5400000">
            <a:off x="8958510" y="3939463"/>
            <a:ext cx="148929" cy="1196705"/>
          </a:xfrm>
          <a:prstGeom prst="rect">
            <a:avLst/>
          </a:prstGeom>
          <a:gradFill>
            <a:gsLst>
              <a:gs pos="0">
                <a:srgbClr val="E2F0D9"/>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800" b="1" dirty="0">
                <a:solidFill>
                  <a:schemeClr val="tx1"/>
                </a:solidFill>
              </a:rPr>
              <a:t>Risk Averse Workflow</a:t>
            </a:r>
          </a:p>
        </p:txBody>
      </p:sp>
      <p:sp>
        <p:nvSpPr>
          <p:cNvPr id="3" name="Slide Number Placeholder 2"/>
          <p:cNvSpPr>
            <a:spLocks noGrp="1"/>
          </p:cNvSpPr>
          <p:nvPr>
            <p:ph type="sldNum" sz="quarter" idx="12"/>
          </p:nvPr>
        </p:nvSpPr>
        <p:spPr/>
        <p:txBody>
          <a:bodyPr/>
          <a:lstStyle/>
          <a:p>
            <a:fld id="{CDA72DA4-F48F-F840-B913-DFDA30412E37}" type="slidenum">
              <a:rPr lang="en-US" smtClean="0"/>
              <a:pPr/>
              <a:t>15</a:t>
            </a:fld>
            <a:endParaRPr lang="en-US" dirty="0"/>
          </a:p>
        </p:txBody>
      </p:sp>
    </p:spTree>
    <p:extLst>
      <p:ext uri="{BB962C8B-B14F-4D97-AF65-F5344CB8AC3E}">
        <p14:creationId xmlns:p14="http://schemas.microsoft.com/office/powerpoint/2010/main" val="37556728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66151" y="2967335"/>
            <a:ext cx="6659708" cy="1369606"/>
          </a:xfrm>
          <a:prstGeom prst="rect">
            <a:avLst/>
          </a:prstGeom>
          <a:noFill/>
        </p:spPr>
        <p:txBody>
          <a:bodyPr wrap="none" lIns="91440" tIns="45720" rIns="91440" bIns="45720">
            <a:spAutoFit/>
          </a:bodyPr>
          <a:lstStyle/>
          <a:p>
            <a:pPr algn="ctr"/>
            <a:r>
              <a:rPr lang="en-US" sz="6500" b="0" cap="none" spc="0" dirty="0">
                <a:ln w="0"/>
                <a:solidFill>
                  <a:schemeClr val="accent1"/>
                </a:solidFill>
                <a:effectLst>
                  <a:outerShdw blurRad="38100" dist="25400" dir="5400000" algn="ctr" rotWithShape="0">
                    <a:srgbClr val="6E747A">
                      <a:alpha val="43000"/>
                    </a:srgbClr>
                  </a:outerShdw>
                </a:effectLst>
              </a:rPr>
              <a:t>Launch </a:t>
            </a:r>
            <a:r>
              <a:rPr lang="en-US" sz="6500" b="0" cap="none" spc="0" dirty="0" smtClean="0">
                <a:ln w="0"/>
                <a:solidFill>
                  <a:schemeClr val="accent1"/>
                </a:solidFill>
                <a:effectLst>
                  <a:outerShdw blurRad="38100" dist="25400" dir="5400000" algn="ctr" rotWithShape="0">
                    <a:srgbClr val="6E747A">
                      <a:alpha val="43000"/>
                    </a:srgbClr>
                  </a:outerShdw>
                </a:effectLst>
              </a:rPr>
              <a:t>Demo</a:t>
            </a:r>
          </a:p>
          <a:p>
            <a:pPr algn="ctr"/>
            <a:r>
              <a:rPr lang="en-US" dirty="0" smtClean="0">
                <a:ln w="0"/>
                <a:solidFill>
                  <a:schemeClr val="accent1"/>
                </a:solidFill>
                <a:effectLst>
                  <a:outerShdw blurRad="38100" dist="25400" dir="5400000" algn="ctr" rotWithShape="0">
                    <a:srgbClr val="6E747A">
                      <a:alpha val="43000"/>
                    </a:srgbClr>
                  </a:outerShdw>
                </a:effectLst>
              </a:rPr>
              <a:t>(can </a:t>
            </a:r>
            <a:r>
              <a:rPr lang="en-US" dirty="0">
                <a:ln w="0"/>
                <a:solidFill>
                  <a:schemeClr val="accent1"/>
                </a:solidFill>
                <a:effectLst>
                  <a:outerShdw blurRad="38100" dist="25400" dir="5400000" algn="ctr" rotWithShape="0">
                    <a:srgbClr val="6E747A">
                      <a:alpha val="43000"/>
                    </a:srgbClr>
                  </a:outerShdw>
                </a:effectLst>
              </a:rPr>
              <a:t>be found at: https://</a:t>
            </a:r>
            <a:r>
              <a:rPr lang="en-US" dirty="0" smtClean="0">
                <a:ln w="0"/>
                <a:solidFill>
                  <a:schemeClr val="accent1"/>
                </a:solidFill>
                <a:effectLst>
                  <a:outerShdw blurRad="38100" dist="25400" dir="5400000" algn="ctr" rotWithShape="0">
                    <a:srgbClr val="6E747A">
                      <a:alpha val="43000"/>
                    </a:srgbClr>
                  </a:outerShdw>
                </a:effectLst>
              </a:rPr>
              <a:t>www.youtube.com/watch?v=sG1S3BIpqrM)</a:t>
            </a:r>
            <a:endParaRPr lang="en-US" b="0" cap="none" spc="0" dirty="0">
              <a:ln w="0"/>
              <a:solidFill>
                <a:schemeClr val="accent1"/>
              </a:solidFill>
              <a:effectLst>
                <a:outerShdw blurRad="38100" dist="25400" dir="5400000" algn="ctr" rotWithShape="0">
                  <a:srgbClr val="6E747A">
                    <a:alpha val="43000"/>
                  </a:srgbClr>
                </a:outerShdw>
              </a:effectLst>
            </a:endParaRPr>
          </a:p>
        </p:txBody>
      </p:sp>
      <p:sp>
        <p:nvSpPr>
          <p:cNvPr id="7" name="Slide Number Placeholder 6"/>
          <p:cNvSpPr>
            <a:spLocks noGrp="1"/>
          </p:cNvSpPr>
          <p:nvPr>
            <p:ph type="sldNum" sz="quarter" idx="12"/>
          </p:nvPr>
        </p:nvSpPr>
        <p:spPr/>
        <p:txBody>
          <a:bodyPr/>
          <a:lstStyle/>
          <a:p>
            <a:fld id="{CDA72DA4-F48F-F840-B913-DFDA30412E37}" type="slidenum">
              <a:rPr lang="en-US" smtClean="0"/>
              <a:pPr/>
              <a:t>16</a:t>
            </a:fld>
            <a:endParaRPr lang="en-US" dirty="0"/>
          </a:p>
        </p:txBody>
      </p:sp>
    </p:spTree>
    <p:extLst>
      <p:ext uri="{BB962C8B-B14F-4D97-AF65-F5344CB8AC3E}">
        <p14:creationId xmlns:p14="http://schemas.microsoft.com/office/powerpoint/2010/main" val="21416852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Shareable Workflow Challenges</a:t>
            </a:r>
          </a:p>
        </p:txBody>
      </p:sp>
      <p:sp>
        <p:nvSpPr>
          <p:cNvPr id="3" name="Content Placeholder 2"/>
          <p:cNvSpPr>
            <a:spLocks noGrp="1"/>
          </p:cNvSpPr>
          <p:nvPr>
            <p:ph idx="1"/>
          </p:nvPr>
        </p:nvSpPr>
        <p:spPr/>
        <p:txBody>
          <a:bodyPr>
            <a:normAutofit lnSpcReduction="10000"/>
          </a:bodyPr>
          <a:lstStyle/>
          <a:p>
            <a:r>
              <a:rPr lang="en-US" dirty="0"/>
              <a:t>Limitations based on SOAR platform workflow design</a:t>
            </a:r>
          </a:p>
          <a:p>
            <a:pPr lvl="1"/>
            <a:r>
              <a:rPr lang="en-US" dirty="0"/>
              <a:t>Some saves more time for the analyst than others</a:t>
            </a:r>
          </a:p>
          <a:p>
            <a:pPr lvl="1"/>
            <a:r>
              <a:rPr lang="en-US" dirty="0"/>
              <a:t>The need to adopt BPMN as a standard ingestion (XML)</a:t>
            </a:r>
          </a:p>
          <a:p>
            <a:pPr lvl="1"/>
            <a:endParaRPr lang="en-US" dirty="0"/>
          </a:p>
          <a:p>
            <a:r>
              <a:rPr lang="en-US" dirty="0"/>
              <a:t>Uncertain how soon industry will adopt</a:t>
            </a:r>
          </a:p>
          <a:p>
            <a:pPr lvl="1"/>
            <a:r>
              <a:rPr lang="en-US" dirty="0"/>
              <a:t>Taking proprietary solutions to open solutions (think OpenC2)</a:t>
            </a:r>
          </a:p>
          <a:p>
            <a:endParaRPr lang="en-US" dirty="0"/>
          </a:p>
          <a:p>
            <a:r>
              <a:rPr lang="en-US" dirty="0"/>
              <a:t>Responsibility for creating &amp; maintaining workflow repository</a:t>
            </a:r>
          </a:p>
          <a:p>
            <a:pPr lvl="1"/>
            <a:r>
              <a:rPr lang="en-US" dirty="0"/>
              <a:t>Resources required</a:t>
            </a:r>
          </a:p>
          <a:p>
            <a:pPr lvl="1"/>
            <a:r>
              <a:rPr lang="en-US" dirty="0"/>
              <a:t>Certification and validation must be established</a:t>
            </a:r>
          </a:p>
          <a:p>
            <a:pPr lvl="1"/>
            <a:endParaRPr lang="en-US" dirty="0"/>
          </a:p>
          <a:p>
            <a:r>
              <a:rPr lang="en-US" dirty="0"/>
              <a:t>BPMN is new to the cyber world</a:t>
            </a:r>
          </a:p>
          <a:p>
            <a:pPr lvl="1"/>
            <a:r>
              <a:rPr lang="en-US" dirty="0"/>
              <a:t>Possible learning curve</a:t>
            </a:r>
          </a:p>
        </p:txBody>
      </p:sp>
      <p:sp>
        <p:nvSpPr>
          <p:cNvPr id="4" name="Slide Number Placeholder 3"/>
          <p:cNvSpPr>
            <a:spLocks noGrp="1"/>
          </p:cNvSpPr>
          <p:nvPr>
            <p:ph type="sldNum" sz="quarter" idx="12"/>
          </p:nvPr>
        </p:nvSpPr>
        <p:spPr/>
        <p:txBody>
          <a:bodyPr/>
          <a:lstStyle/>
          <a:p>
            <a:fld id="{CDA72DA4-F48F-F840-B913-DFDA30412E37}" type="slidenum">
              <a:rPr lang="en-US" smtClean="0"/>
              <a:pPr/>
              <a:t>17</a:t>
            </a:fld>
            <a:endParaRPr lang="en-US" dirty="0"/>
          </a:p>
        </p:txBody>
      </p:sp>
    </p:spTree>
    <p:extLst>
      <p:ext uri="{BB962C8B-B14F-4D97-AF65-F5344CB8AC3E}">
        <p14:creationId xmlns:p14="http://schemas.microsoft.com/office/powerpoint/2010/main" val="27528568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Shareable Workflow Impacts</a:t>
            </a:r>
          </a:p>
        </p:txBody>
      </p:sp>
      <p:sp>
        <p:nvSpPr>
          <p:cNvPr id="3" name="Content Placeholder 2"/>
          <p:cNvSpPr>
            <a:spLocks noGrp="1"/>
          </p:cNvSpPr>
          <p:nvPr>
            <p:ph idx="1"/>
          </p:nvPr>
        </p:nvSpPr>
        <p:spPr>
          <a:xfrm>
            <a:off x="282265" y="908049"/>
            <a:ext cx="11325225" cy="5645151"/>
          </a:xfrm>
        </p:spPr>
        <p:txBody>
          <a:bodyPr>
            <a:normAutofit fontScale="77500" lnSpcReduction="20000"/>
          </a:bodyPr>
          <a:lstStyle/>
          <a:p>
            <a:pPr marL="0" indent="0">
              <a:buNone/>
            </a:pPr>
            <a:endParaRPr lang="en-US" sz="2000" dirty="0"/>
          </a:p>
          <a:p>
            <a:r>
              <a:rPr lang="en-US" dirty="0"/>
              <a:t>Trust in automation and orchestration to reduce time-consuming manual activities</a:t>
            </a:r>
          </a:p>
          <a:p>
            <a:endParaRPr lang="en-US" dirty="0"/>
          </a:p>
          <a:p>
            <a:r>
              <a:rPr lang="en-US" dirty="0"/>
              <a:t>Detect and respond to attacks before they have impact on critical missions</a:t>
            </a:r>
          </a:p>
          <a:p>
            <a:endParaRPr lang="en-US" dirty="0"/>
          </a:p>
          <a:p>
            <a:r>
              <a:rPr lang="en-US" dirty="0"/>
              <a:t>Repeatable procedures to share information with other organizations</a:t>
            </a:r>
          </a:p>
          <a:p>
            <a:endParaRPr lang="en-US" dirty="0"/>
          </a:p>
          <a:p>
            <a:r>
              <a:rPr lang="en-US" dirty="0"/>
              <a:t>Greater data enrichment of workflows with OpenC2 on horizon, reducing amount of work needed to implement in SOAR Platforms</a:t>
            </a:r>
          </a:p>
          <a:p>
            <a:pPr marL="0" indent="0">
              <a:buNone/>
            </a:pPr>
            <a:r>
              <a:rPr lang="en-US" dirty="0"/>
              <a:t> </a:t>
            </a:r>
          </a:p>
          <a:p>
            <a:r>
              <a:rPr lang="en-US" dirty="0"/>
              <a:t>Common workflow format shared with organizations regardless of SOAR platform</a:t>
            </a:r>
          </a:p>
          <a:p>
            <a:endParaRPr lang="en-US" dirty="0"/>
          </a:p>
          <a:p>
            <a:r>
              <a:rPr lang="en-US" dirty="0"/>
              <a:t>Potential to expand SOAR platform adoption and automation </a:t>
            </a:r>
          </a:p>
          <a:p>
            <a:endParaRPr lang="en-US" dirty="0"/>
          </a:p>
          <a:p>
            <a:r>
              <a:rPr lang="en-US" dirty="0"/>
              <a:t>Information provided becomes more actionable by default and content more valuable and usable for the network defenders </a:t>
            </a:r>
          </a:p>
          <a:p>
            <a:endParaRPr lang="en-US" dirty="0">
              <a:solidFill>
                <a:srgbClr val="FF0000"/>
              </a:solidFill>
            </a:endParaRPr>
          </a:p>
        </p:txBody>
      </p:sp>
      <p:sp>
        <p:nvSpPr>
          <p:cNvPr id="4" name="Slide Number Placeholder 3"/>
          <p:cNvSpPr>
            <a:spLocks noGrp="1"/>
          </p:cNvSpPr>
          <p:nvPr>
            <p:ph type="sldNum" sz="quarter" idx="12"/>
          </p:nvPr>
        </p:nvSpPr>
        <p:spPr/>
        <p:txBody>
          <a:bodyPr/>
          <a:lstStyle/>
          <a:p>
            <a:fld id="{CDA72DA4-F48F-F840-B913-DFDA30412E37}" type="slidenum">
              <a:rPr lang="en-US" smtClean="0"/>
              <a:pPr/>
              <a:t>18</a:t>
            </a:fld>
            <a:endParaRPr lang="en-US" dirty="0"/>
          </a:p>
        </p:txBody>
      </p:sp>
    </p:spTree>
    <p:extLst>
      <p:ext uri="{BB962C8B-B14F-4D97-AF65-F5344CB8AC3E}">
        <p14:creationId xmlns:p14="http://schemas.microsoft.com/office/powerpoint/2010/main" val="9631245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p>
        </p:txBody>
      </p:sp>
      <p:sp>
        <p:nvSpPr>
          <p:cNvPr id="3" name="Content Placeholder 2"/>
          <p:cNvSpPr>
            <a:spLocks noGrp="1"/>
          </p:cNvSpPr>
          <p:nvPr>
            <p:ph idx="1"/>
          </p:nvPr>
        </p:nvSpPr>
        <p:spPr>
          <a:xfrm>
            <a:off x="380103" y="990059"/>
            <a:ext cx="4170331" cy="5647277"/>
          </a:xfrm>
        </p:spPr>
        <p:txBody>
          <a:bodyPr>
            <a:normAutofit fontScale="92500" lnSpcReduction="20000"/>
          </a:bodyPr>
          <a:lstStyle/>
          <a:p>
            <a:r>
              <a:rPr lang="en-US" sz="2600" dirty="0"/>
              <a:t>Engage additional SOAR platform vendors in supporting shareable workflows</a:t>
            </a:r>
          </a:p>
          <a:p>
            <a:endParaRPr lang="en-US" sz="2600" dirty="0" smtClean="0"/>
          </a:p>
          <a:p>
            <a:r>
              <a:rPr lang="en-US" sz="2600" dirty="0" smtClean="0"/>
              <a:t>Employ </a:t>
            </a:r>
            <a:r>
              <a:rPr lang="en-US" sz="2600" dirty="0"/>
              <a:t>OpenC2</a:t>
            </a:r>
          </a:p>
          <a:p>
            <a:endParaRPr lang="en-US" sz="2600" dirty="0" smtClean="0"/>
          </a:p>
          <a:p>
            <a:r>
              <a:rPr lang="en-US" sz="2600" dirty="0" smtClean="0"/>
              <a:t>Use </a:t>
            </a:r>
            <a:r>
              <a:rPr lang="en-US" sz="2600" dirty="0"/>
              <a:t>the community vendor space to grow the concept</a:t>
            </a:r>
          </a:p>
          <a:p>
            <a:endParaRPr lang="en-US" sz="2600" dirty="0" smtClean="0"/>
          </a:p>
          <a:p>
            <a:r>
              <a:rPr lang="en-US" sz="2600" dirty="0" smtClean="0"/>
              <a:t>Engage </a:t>
            </a:r>
            <a:r>
              <a:rPr lang="en-US" sz="2600" dirty="0"/>
              <a:t>standards bodies and consortiums</a:t>
            </a:r>
          </a:p>
          <a:p>
            <a:endParaRPr lang="en-US" sz="2600" dirty="0" smtClean="0"/>
          </a:p>
          <a:p>
            <a:r>
              <a:rPr lang="en-US" sz="2600" dirty="0" smtClean="0"/>
              <a:t>Find </a:t>
            </a:r>
            <a:r>
              <a:rPr lang="en-US" sz="2600" dirty="0"/>
              <a:t>the body who wants to be responsible for Certification &amp; Accreditation</a:t>
            </a:r>
          </a:p>
          <a:p>
            <a:endParaRPr lang="en-US" sz="2900" dirty="0"/>
          </a:p>
          <a:p>
            <a:endParaRPr lang="en-US" dirty="0"/>
          </a:p>
          <a:p>
            <a:endParaRPr lang="en-US" dirty="0"/>
          </a:p>
        </p:txBody>
      </p:sp>
      <p:sp>
        <p:nvSpPr>
          <p:cNvPr id="4" name="Slide Number Placeholder 3"/>
          <p:cNvSpPr>
            <a:spLocks noGrp="1"/>
          </p:cNvSpPr>
          <p:nvPr>
            <p:ph type="sldNum" sz="quarter" idx="12"/>
          </p:nvPr>
        </p:nvSpPr>
        <p:spPr/>
        <p:txBody>
          <a:bodyPr/>
          <a:lstStyle/>
          <a:p>
            <a:fld id="{CDA72DA4-F48F-F840-B913-DFDA30412E37}" type="slidenum">
              <a:rPr lang="en-US" smtClean="0"/>
              <a:pPr/>
              <a:t>19</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0434" y="1501924"/>
            <a:ext cx="7565366" cy="4255518"/>
          </a:xfrm>
          <a:prstGeom prst="rect">
            <a:avLst/>
          </a:prstGeom>
        </p:spPr>
      </p:pic>
    </p:spTree>
    <p:extLst>
      <p:ext uri="{BB962C8B-B14F-4D97-AF65-F5344CB8AC3E}">
        <p14:creationId xmlns:p14="http://schemas.microsoft.com/office/powerpoint/2010/main" val="3741057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Brief Explanation of IACD</a:t>
            </a:r>
            <a:br>
              <a:rPr lang="en-US" dirty="0"/>
            </a:br>
            <a:r>
              <a:rPr lang="en-US" sz="2800" dirty="0"/>
              <a:t>Nam Le (nam.le@jhuapl.edu)</a:t>
            </a:r>
          </a:p>
        </p:txBody>
      </p:sp>
      <p:sp>
        <p:nvSpPr>
          <p:cNvPr id="3" name="Slide Number Placeholder 2"/>
          <p:cNvSpPr>
            <a:spLocks noGrp="1"/>
          </p:cNvSpPr>
          <p:nvPr>
            <p:ph type="sldNum" sz="quarter" idx="4294967295"/>
          </p:nvPr>
        </p:nvSpPr>
        <p:spPr>
          <a:xfrm>
            <a:off x="8496299" y="6553200"/>
            <a:ext cx="3457575" cy="168275"/>
          </a:xfrm>
        </p:spPr>
        <p:txBody>
          <a:bodyPr/>
          <a:lstStyle/>
          <a:p>
            <a:fld id="{CDA72DA4-F48F-F840-B913-DFDA30412E37}" type="slidenum">
              <a:rPr lang="en-US" smtClean="0"/>
              <a:pPr/>
              <a:t>2</a:t>
            </a:fld>
            <a:endParaRPr lang="en-US" dirty="0"/>
          </a:p>
        </p:txBody>
      </p:sp>
    </p:spTree>
    <p:extLst>
      <p:ext uri="{BB962C8B-B14F-4D97-AF65-F5344CB8AC3E}">
        <p14:creationId xmlns:p14="http://schemas.microsoft.com/office/powerpoint/2010/main" val="9302734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109598" y="2967335"/>
            <a:ext cx="3972819" cy="1092607"/>
          </a:xfrm>
          <a:prstGeom prst="rect">
            <a:avLst/>
          </a:prstGeom>
          <a:noFill/>
        </p:spPr>
        <p:txBody>
          <a:bodyPr wrap="none" lIns="91440" tIns="45720" rIns="91440" bIns="45720">
            <a:spAutoFit/>
          </a:bodyPr>
          <a:lstStyle/>
          <a:p>
            <a:pPr algn="ctr"/>
            <a:r>
              <a:rPr lang="en-US" sz="6500" b="0" cap="none" spc="0" dirty="0">
                <a:ln w="0"/>
                <a:solidFill>
                  <a:schemeClr val="accent1"/>
                </a:solidFill>
                <a:effectLst>
                  <a:outerShdw blurRad="38100" dist="25400" dir="5400000" algn="ctr" rotWithShape="0">
                    <a:srgbClr val="6E747A">
                      <a:alpha val="43000"/>
                    </a:srgbClr>
                  </a:outerShdw>
                </a:effectLst>
              </a:rPr>
              <a:t>Questions?</a:t>
            </a:r>
          </a:p>
        </p:txBody>
      </p:sp>
      <p:sp>
        <p:nvSpPr>
          <p:cNvPr id="3" name="Slide Number Placeholder 2"/>
          <p:cNvSpPr>
            <a:spLocks noGrp="1"/>
          </p:cNvSpPr>
          <p:nvPr>
            <p:ph type="sldNum" sz="quarter" idx="12"/>
          </p:nvPr>
        </p:nvSpPr>
        <p:spPr/>
        <p:txBody>
          <a:bodyPr/>
          <a:lstStyle/>
          <a:p>
            <a:fld id="{CDA72DA4-F48F-F840-B913-DFDA30412E37}" type="slidenum">
              <a:rPr lang="en-US" smtClean="0"/>
              <a:pPr/>
              <a:t>20</a:t>
            </a:fld>
            <a:endParaRPr lang="en-US" dirty="0"/>
          </a:p>
        </p:txBody>
      </p:sp>
    </p:spTree>
    <p:extLst>
      <p:ext uri="{BB962C8B-B14F-4D97-AF65-F5344CB8AC3E}">
        <p14:creationId xmlns:p14="http://schemas.microsoft.com/office/powerpoint/2010/main" val="37783550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DA72DA4-F48F-F840-B913-DFDA30412E37}" type="slidenum">
              <a:rPr lang="en-US" smtClean="0"/>
              <a:pPr/>
              <a:t>21</a:t>
            </a:fld>
            <a:endParaRPr lang="en-US" dirty="0"/>
          </a:p>
        </p:txBody>
      </p:sp>
    </p:spTree>
    <p:extLst>
      <p:ext uri="{BB962C8B-B14F-4D97-AF65-F5344CB8AC3E}">
        <p14:creationId xmlns:p14="http://schemas.microsoft.com/office/powerpoint/2010/main" val="13064272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DC0C6-7C55-B449-A633-068D5A66DAAF}"/>
              </a:ext>
            </a:extLst>
          </p:cNvPr>
          <p:cNvSpPr>
            <a:spLocks noGrp="1"/>
          </p:cNvSpPr>
          <p:nvPr>
            <p:ph type="title"/>
          </p:nvPr>
        </p:nvSpPr>
        <p:spPr/>
        <p:txBody>
          <a:bodyPr/>
          <a:lstStyle/>
          <a:p>
            <a:r>
              <a:rPr lang="en-US" dirty="0"/>
              <a:t>Who is IACD?</a:t>
            </a:r>
          </a:p>
        </p:txBody>
      </p:sp>
      <p:sp>
        <p:nvSpPr>
          <p:cNvPr id="3" name="Content Placeholder 2">
            <a:extLst>
              <a:ext uri="{FF2B5EF4-FFF2-40B4-BE49-F238E27FC236}">
                <a16:creationId xmlns:a16="http://schemas.microsoft.com/office/drawing/2014/main" id="{19FD2D96-053B-844A-AA0C-7249B368AE1D}"/>
              </a:ext>
            </a:extLst>
          </p:cNvPr>
          <p:cNvSpPr>
            <a:spLocks noGrp="1"/>
          </p:cNvSpPr>
          <p:nvPr>
            <p:ph idx="1"/>
          </p:nvPr>
        </p:nvSpPr>
        <p:spPr>
          <a:xfrm>
            <a:off x="116377" y="1076324"/>
            <a:ext cx="7697315" cy="5362575"/>
          </a:xfrm>
        </p:spPr>
        <p:txBody>
          <a:bodyPr>
            <a:normAutofit/>
          </a:bodyPr>
          <a:lstStyle/>
          <a:p>
            <a:r>
              <a:rPr lang="en-US" sz="2000" dirty="0"/>
              <a:t>Integrated Adaptive Cyber Defense is an initiative hosted by the Johns Hopkins University Applied Physics Laboratory (JHU/APL) under the sponsorship of the National Security Agency (NSA) and the Department of Homeland Security (DHS).  </a:t>
            </a:r>
          </a:p>
          <a:p>
            <a:endParaRPr lang="en-US" sz="2000" dirty="0"/>
          </a:p>
          <a:p>
            <a:r>
              <a:rPr lang="en-US" sz="2000" dirty="0"/>
              <a:t>Our goal is to dramatically change the timeline and effectiveness of cyber defense via integration, automation, and information sharing.</a:t>
            </a:r>
          </a:p>
          <a:p>
            <a:endParaRPr lang="en-US" sz="2000" dirty="0"/>
          </a:p>
          <a:p>
            <a:endParaRPr lang="en-US" sz="2000" dirty="0"/>
          </a:p>
          <a:p>
            <a:endParaRPr lang="en-US" sz="2000" dirty="0"/>
          </a:p>
        </p:txBody>
      </p:sp>
      <p:pic>
        <p:nvPicPr>
          <p:cNvPr id="4" name="Picture 3">
            <a:extLst>
              <a:ext uri="{FF2B5EF4-FFF2-40B4-BE49-F238E27FC236}">
                <a16:creationId xmlns:a16="http://schemas.microsoft.com/office/drawing/2014/main" id="{D9455CA5-AEBD-844A-9656-1F1C617515F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379847" y="922886"/>
            <a:ext cx="2907798" cy="2734062"/>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6C30EB62-999B-AA45-8D10-48CDD0120CE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0004483" y="3520190"/>
            <a:ext cx="1795035" cy="1795035"/>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80C919E3-A819-0C47-8BAE-BCC25A56345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957742" y="3580930"/>
            <a:ext cx="1673554" cy="1673554"/>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11C8B0DA-C507-E749-AFA3-8B5C8F90F382}"/>
              </a:ext>
            </a:extLst>
          </p:cNvPr>
          <p:cNvPicPr>
            <a:picLocks noChangeAspect="1"/>
          </p:cNvPicPr>
          <p:nvPr/>
        </p:nvPicPr>
        <p:blipFill>
          <a:blip r:embed="rId5"/>
          <a:stretch>
            <a:fillRect/>
          </a:stretch>
        </p:blipFill>
        <p:spPr>
          <a:xfrm>
            <a:off x="7968465" y="4417708"/>
            <a:ext cx="3730561" cy="2440292"/>
          </a:xfrm>
          <a:prstGeom prst="rect">
            <a:avLst/>
          </a:prstGeom>
          <a:effectLst>
            <a:outerShdw blurRad="50800" dist="38100" dir="2700000" algn="tl" rotWithShape="0">
              <a:prstClr val="black">
                <a:alpha val="40000"/>
              </a:prstClr>
            </a:outerShdw>
          </a:effectLst>
        </p:spPr>
      </p:pic>
      <p:sp>
        <p:nvSpPr>
          <p:cNvPr id="7" name="Slide Number Placeholder 6"/>
          <p:cNvSpPr>
            <a:spLocks noGrp="1"/>
          </p:cNvSpPr>
          <p:nvPr>
            <p:ph type="sldNum" sz="quarter" idx="12"/>
          </p:nvPr>
        </p:nvSpPr>
        <p:spPr/>
        <p:txBody>
          <a:bodyPr/>
          <a:lstStyle/>
          <a:p>
            <a:fld id="{CDA72DA4-F48F-F840-B913-DFDA30412E37}" type="slidenum">
              <a:rPr lang="en-US" smtClean="0"/>
              <a:pPr/>
              <a:t>3</a:t>
            </a:fld>
            <a:endParaRPr lang="en-US" dirty="0"/>
          </a:p>
        </p:txBody>
      </p:sp>
    </p:spTree>
    <p:extLst>
      <p:ext uri="{BB962C8B-B14F-4D97-AF65-F5344CB8AC3E}">
        <p14:creationId xmlns:p14="http://schemas.microsoft.com/office/powerpoint/2010/main" val="18858611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We have to Change the Game</a:t>
            </a:r>
          </a:p>
        </p:txBody>
      </p:sp>
      <p:sp>
        <p:nvSpPr>
          <p:cNvPr id="19" name="Rounded Rectangle 4">
            <a:extLst>
              <a:ext uri="{FF2B5EF4-FFF2-40B4-BE49-F238E27FC236}">
                <a16:creationId xmlns:a16="http://schemas.microsoft.com/office/drawing/2014/main" id="{CB1F521F-5D36-4C50-B864-5891130A4ABC}"/>
              </a:ext>
            </a:extLst>
          </p:cNvPr>
          <p:cNvSpPr/>
          <p:nvPr/>
        </p:nvSpPr>
        <p:spPr>
          <a:xfrm>
            <a:off x="643564" y="4532163"/>
            <a:ext cx="11173090" cy="1752600"/>
          </a:xfrm>
          <a:prstGeom prst="roundRect">
            <a:avLst/>
          </a:prstGeom>
          <a:solidFill>
            <a:srgbClr val="002060"/>
          </a:solidFill>
          <a:ln w="12700" cap="flat" cmpd="sng" algn="ctr">
            <a:no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sng"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Critical to Success: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Private sector  and user community engagement ensuring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market-sustainable path towards automation and interoperability </a:t>
            </a:r>
          </a:p>
        </p:txBody>
      </p:sp>
      <p:sp>
        <p:nvSpPr>
          <p:cNvPr id="34" name="Content Placeholder 2"/>
          <p:cNvSpPr txBox="1">
            <a:spLocks/>
          </p:cNvSpPr>
          <p:nvPr/>
        </p:nvSpPr>
        <p:spPr>
          <a:xfrm>
            <a:off x="6158391" y="1394438"/>
            <a:ext cx="5961891" cy="2356773"/>
          </a:xfrm>
          <a:prstGeom prst="rect">
            <a:avLst/>
          </a:prstGeom>
          <a:ln w="38100">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rgbClr val="002060"/>
                </a:solidFill>
                <a:latin typeface="Helvetica Neue LT Std 73 Bold Extended"/>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002060"/>
                </a:solidFill>
                <a:latin typeface="Helvetica Neue LT Std 73 Bold Extended"/>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002060"/>
                </a:solidFill>
                <a:latin typeface="Helvetica Neue LT Std 73 Bold Extended"/>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002060"/>
                </a:solidFill>
                <a:latin typeface="Helvetica Neue LT Std 73 Bold Extended"/>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002060"/>
                </a:solidFill>
                <a:latin typeface="Helvetica Neue LT Std 73 Bold Extended"/>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US" sz="2000" b="1" i="0" u="sng" strike="noStrike" kern="1200" cap="none" spc="0" normalizeH="0" baseline="0" noProof="0" dirty="0">
                <a:ln>
                  <a:noFill/>
                </a:ln>
                <a:solidFill>
                  <a:srgbClr val="002060"/>
                </a:solidFill>
                <a:effectLst/>
                <a:uLnTx/>
                <a:uFillTx/>
                <a:latin typeface="Helvetica Neue LT Std 73 Bold Extended"/>
                <a:ea typeface="+mn-ea"/>
                <a:cs typeface="+mn-cs"/>
              </a:rPr>
              <a:t>Cyber-attack response times are too slow:</a:t>
            </a: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2000" b="0" i="0" u="none" strike="noStrike" kern="1200" cap="none" spc="0" normalizeH="0" baseline="0" noProof="0" dirty="0">
                <a:ln>
                  <a:noFill/>
                </a:ln>
                <a:solidFill>
                  <a:srgbClr val="002060"/>
                </a:solidFill>
                <a:effectLst/>
                <a:uLnTx/>
                <a:uFillTx/>
                <a:latin typeface="Helvetica Neue LT Std 73 Bold Extended"/>
                <a:ea typeface="+mn-ea"/>
                <a:cs typeface="+mn-cs"/>
              </a:rPr>
              <a:t>Human in the loop, manually intensive processes</a:t>
            </a: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2000" b="0" i="0" u="none" strike="noStrike" kern="1200" cap="none" spc="0" normalizeH="0" baseline="0" noProof="0" dirty="0">
                <a:ln>
                  <a:noFill/>
                </a:ln>
                <a:solidFill>
                  <a:srgbClr val="002060"/>
                </a:solidFill>
                <a:effectLst/>
                <a:uLnTx/>
                <a:uFillTx/>
                <a:latin typeface="Helvetica Neue LT Std 73 Bold Extended"/>
                <a:ea typeface="+mn-ea"/>
                <a:cs typeface="+mn-cs"/>
              </a:rPr>
              <a:t>Limited analyst time</a:t>
            </a: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2000" b="0" i="0" u="none" strike="noStrike" kern="1200" cap="none" spc="0" normalizeH="0" baseline="0" noProof="0" dirty="0">
                <a:ln>
                  <a:noFill/>
                </a:ln>
                <a:solidFill>
                  <a:srgbClr val="002060"/>
                </a:solidFill>
                <a:effectLst/>
                <a:uLnTx/>
                <a:uFillTx/>
                <a:latin typeface="Helvetica Neue LT Std 73 Bold Extended"/>
                <a:ea typeface="+mn-ea"/>
                <a:cs typeface="+mn-cs"/>
              </a:rPr>
              <a:t>Large numbers of cyber events never analyzed</a:t>
            </a: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endParaRPr kumimoji="0" lang="en-US" sz="2000" b="0" i="0" u="none" strike="noStrike" kern="1200" cap="none" spc="0" normalizeH="0" baseline="0" noProof="0" dirty="0">
              <a:ln>
                <a:noFill/>
              </a:ln>
              <a:solidFill>
                <a:srgbClr val="002060"/>
              </a:solidFill>
              <a:effectLst/>
              <a:uLnTx/>
              <a:uFillTx/>
              <a:latin typeface="Helvetica Neue LT Std 73 Bold Extended"/>
              <a:ea typeface="+mn-ea"/>
              <a:cs typeface="+mn-cs"/>
            </a:endParaRPr>
          </a:p>
        </p:txBody>
      </p:sp>
      <p:sp>
        <p:nvSpPr>
          <p:cNvPr id="35" name="Content Placeholder 2"/>
          <p:cNvSpPr txBox="1">
            <a:spLocks/>
          </p:cNvSpPr>
          <p:nvPr/>
        </p:nvSpPr>
        <p:spPr>
          <a:xfrm>
            <a:off x="116378" y="1394438"/>
            <a:ext cx="6143944" cy="2338804"/>
          </a:xfrm>
          <a:prstGeom prst="rect">
            <a:avLst/>
          </a:prstGeom>
          <a:ln w="38100">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rgbClr val="002060"/>
                </a:solidFill>
                <a:latin typeface="Helvetica Neue LT Std 73 Bold Extended"/>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002060"/>
                </a:solidFill>
                <a:latin typeface="Helvetica Neue LT Std 73 Bold Extended"/>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002060"/>
                </a:solidFill>
                <a:latin typeface="Helvetica Neue LT Std 73 Bold Extended"/>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002060"/>
                </a:solidFill>
                <a:latin typeface="Helvetica Neue LT Std 73 Bold Extended"/>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002060"/>
                </a:solidFill>
                <a:latin typeface="Helvetica Neue LT Std 73 Bold Extended"/>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US" sz="2000" b="1" i="0" u="sng" strike="noStrike" kern="1200" cap="none" spc="0" normalizeH="0" baseline="0" noProof="0" dirty="0">
                <a:ln>
                  <a:noFill/>
                </a:ln>
                <a:solidFill>
                  <a:srgbClr val="002060"/>
                </a:solidFill>
                <a:effectLst/>
                <a:uLnTx/>
                <a:uFillTx/>
                <a:latin typeface="Helvetica Neue LT Std 73 Bold Extended"/>
                <a:ea typeface="+mn-ea"/>
                <a:cs typeface="+mn-cs"/>
              </a:rPr>
              <a:t>Asymmetric Advantage to the Attackers:</a:t>
            </a: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2000" b="0" i="0" u="none" strike="noStrike" kern="1200" cap="none" spc="0" normalizeH="0" baseline="0" noProof="0" dirty="0">
                <a:ln>
                  <a:noFill/>
                </a:ln>
                <a:solidFill>
                  <a:srgbClr val="002060"/>
                </a:solidFill>
                <a:effectLst/>
                <a:uLnTx/>
                <a:uFillTx/>
                <a:latin typeface="Helvetica Neue LT Std 73 Bold Extended"/>
                <a:ea typeface="+mn-ea"/>
                <a:cs typeface="+mn-cs"/>
              </a:rPr>
              <a:t>Attackers share tools, techniques &amp; vulnerabilities</a:t>
            </a: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2000" b="0" i="0" u="none" strike="noStrike" kern="1200" cap="none" spc="0" normalizeH="0" baseline="0" noProof="0" dirty="0">
                <a:ln>
                  <a:noFill/>
                </a:ln>
                <a:solidFill>
                  <a:srgbClr val="002060"/>
                </a:solidFill>
                <a:effectLst/>
                <a:uLnTx/>
                <a:uFillTx/>
                <a:latin typeface="Helvetica Neue LT Std 73 Bold Extended"/>
                <a:ea typeface="+mn-ea"/>
                <a:cs typeface="+mn-cs"/>
              </a:rPr>
              <a:t>Automation of the attack vs. manual defense</a:t>
            </a: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2000" b="0" i="0" u="none" strike="noStrike" kern="1200" cap="none" spc="0" normalizeH="0" baseline="0" noProof="0" dirty="0">
                <a:ln>
                  <a:noFill/>
                </a:ln>
                <a:solidFill>
                  <a:srgbClr val="002060"/>
                </a:solidFill>
                <a:effectLst/>
                <a:uLnTx/>
                <a:uFillTx/>
                <a:latin typeface="Helvetica Neue LT Std 73 Bold Extended"/>
                <a:ea typeface="+mn-ea"/>
                <a:cs typeface="+mn-cs"/>
              </a:rPr>
              <a:t>Attackers able to re-use tools and techniques across multiple targets</a:t>
            </a:r>
          </a:p>
        </p:txBody>
      </p:sp>
      <p:sp>
        <p:nvSpPr>
          <p:cNvPr id="36" name="TextBox 35"/>
          <p:cNvSpPr txBox="1"/>
          <p:nvPr/>
        </p:nvSpPr>
        <p:spPr>
          <a:xfrm>
            <a:off x="872620" y="3707970"/>
            <a:ext cx="10100180" cy="424732"/>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C73"/>
                </a:solidFill>
                <a:effectLst/>
                <a:uLnTx/>
                <a:uFillTx/>
                <a:latin typeface="Helvetica Neue LT Std 73 Bold Extended"/>
                <a:ea typeface="+mn-ea"/>
                <a:cs typeface="+mn-cs"/>
              </a:rPr>
              <a:t>We aren’t controlling the space or the outcomes</a:t>
            </a:r>
          </a:p>
        </p:txBody>
      </p:sp>
      <p:sp>
        <p:nvSpPr>
          <p:cNvPr id="3" name="Slide Number Placeholder 2"/>
          <p:cNvSpPr>
            <a:spLocks noGrp="1"/>
          </p:cNvSpPr>
          <p:nvPr>
            <p:ph type="sldNum" sz="quarter" idx="12"/>
          </p:nvPr>
        </p:nvSpPr>
        <p:spPr/>
        <p:txBody>
          <a:bodyPr/>
          <a:lstStyle/>
          <a:p>
            <a:fld id="{CDA72DA4-F48F-F840-B913-DFDA30412E37}" type="slidenum">
              <a:rPr lang="en-US" smtClean="0"/>
              <a:pPr/>
              <a:t>4</a:t>
            </a:fld>
            <a:endParaRPr lang="en-US" dirty="0"/>
          </a:p>
        </p:txBody>
      </p:sp>
    </p:spTree>
    <p:extLst>
      <p:ext uri="{BB962C8B-B14F-4D97-AF65-F5344CB8AC3E}">
        <p14:creationId xmlns:p14="http://schemas.microsoft.com/office/powerpoint/2010/main" val="7709342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prstGeom prst="rect">
            <a:avLst/>
          </a:prstGeom>
        </p:spPr>
        <p:txBody>
          <a:bodyPr vert="horz" wrap="square" lIns="0" tIns="0" rIns="0" bIns="0" rtlCol="0" anchor="t">
            <a:spAutoFit/>
          </a:bodyPr>
          <a:lstStyle/>
          <a:p>
            <a:pPr marL="12700">
              <a:lnSpc>
                <a:spcPct val="100000"/>
              </a:lnSpc>
            </a:pPr>
            <a:r>
              <a:rPr lang="en-US" sz="3733" dirty="0"/>
              <a:t>What is IACD?</a:t>
            </a:r>
            <a:endParaRPr sz="3733" spc="-5" dirty="0"/>
          </a:p>
        </p:txBody>
      </p:sp>
      <p:grpSp>
        <p:nvGrpSpPr>
          <p:cNvPr id="19" name="Group 18"/>
          <p:cNvGrpSpPr/>
          <p:nvPr/>
        </p:nvGrpSpPr>
        <p:grpSpPr>
          <a:xfrm>
            <a:off x="737083" y="2406229"/>
            <a:ext cx="10834903" cy="2356104"/>
            <a:chOff x="870305" y="1924811"/>
            <a:chExt cx="10834903" cy="2356104"/>
          </a:xfrm>
        </p:grpSpPr>
        <p:sp>
          <p:nvSpPr>
            <p:cNvPr id="2" name="object 2"/>
            <p:cNvSpPr/>
            <p:nvPr/>
          </p:nvSpPr>
          <p:spPr>
            <a:xfrm>
              <a:off x="4501896" y="3461003"/>
              <a:ext cx="737615" cy="792480"/>
            </a:xfrm>
            <a:prstGeom prst="rect">
              <a:avLst/>
            </a:prstGeom>
            <a:blipFill>
              <a:blip r:embed="rId2" cstate="print"/>
              <a:stretch>
                <a:fillRect/>
              </a:stretch>
            </a:blipFill>
          </p:spPr>
          <p:txBody>
            <a:bodyPr wrap="square" lIns="0" tIns="0" rIns="0" bIns="0" rtlCol="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4532376" y="2058923"/>
              <a:ext cx="650748" cy="656843"/>
            </a:xfrm>
            <a:prstGeom prst="rect">
              <a:avLst/>
            </a:prstGeom>
            <a:blipFill>
              <a:blip r:embed="rId3" cstate="print"/>
              <a:stretch>
                <a:fillRect/>
              </a:stretch>
            </a:blipFill>
          </p:spPr>
          <p:txBody>
            <a:bodyPr wrap="square" lIns="0" tIns="0" rIns="0" bIns="0" rtlCol="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6940295" y="3454908"/>
              <a:ext cx="809244" cy="826007"/>
            </a:xfrm>
            <a:prstGeom prst="rect">
              <a:avLst/>
            </a:prstGeom>
            <a:blipFill>
              <a:blip r:embed="rId4" cstate="print"/>
              <a:stretch>
                <a:fillRect/>
              </a:stretch>
            </a:blipFill>
          </p:spPr>
          <p:txBody>
            <a:bodyPr wrap="square" lIns="0" tIns="0" rIns="0" bIns="0" rtlCol="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6880859" y="1924811"/>
              <a:ext cx="928116" cy="858012"/>
            </a:xfrm>
            <a:prstGeom prst="rect">
              <a:avLst/>
            </a:prstGeom>
            <a:blipFill>
              <a:blip r:embed="rId5" cstate="print"/>
              <a:stretch>
                <a:fillRect/>
              </a:stretch>
            </a:blipFill>
          </p:spPr>
          <p:txBody>
            <a:bodyPr wrap="square" lIns="0" tIns="0" rIns="0" bIns="0" rtlCol="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txBox="1"/>
            <p:nvPr/>
          </p:nvSpPr>
          <p:spPr>
            <a:xfrm>
              <a:off x="870305" y="3683762"/>
              <a:ext cx="3261995" cy="307777"/>
            </a:xfrm>
            <a:prstGeom prst="rect">
              <a:avLst/>
            </a:prstGeom>
          </p:spPr>
          <p:txBody>
            <a:bodyPr vert="horz" wrap="square" lIns="0" tIns="0" rIns="0" bIns="0" rtlCol="0">
              <a:spAutoFit/>
            </a:bodyPr>
            <a:lstStyle/>
            <a:p>
              <a:pPr marL="12700" marR="0" lvl="0" indent="0" algn="l" defTabSz="914377" rtl="0" eaLnBrk="1" fontAlgn="auto" latinLnBrk="0" hangingPunct="1">
                <a:lnSpc>
                  <a:spcPct val="100000"/>
                </a:lnSpc>
                <a:spcBef>
                  <a:spcPts val="0"/>
                </a:spcBef>
                <a:spcAft>
                  <a:spcPts val="0"/>
                </a:spcAft>
                <a:buClrTx/>
                <a:buSzTx/>
                <a:buFontTx/>
                <a:buNone/>
                <a:tabLst/>
                <a:defRPr/>
              </a:pPr>
              <a:r>
                <a:rPr kumimoji="0" sz="2000" b="1" i="0" u="none" strike="noStrike" kern="1200" cap="none" spc="0" normalizeH="0" baseline="0" noProof="0" dirty="0">
                  <a:ln>
                    <a:noFill/>
                  </a:ln>
                  <a:solidFill>
                    <a:srgbClr val="44536A"/>
                  </a:solidFill>
                  <a:effectLst/>
                  <a:uLnTx/>
                  <a:uFillTx/>
                  <a:latin typeface="Arial"/>
                  <a:ea typeface="+mn-ea"/>
                  <a:cs typeface="Arial"/>
                </a:rPr>
                <a:t>Bring </a:t>
              </a:r>
              <a:r>
                <a:rPr kumimoji="0" sz="2000" b="1" i="0" u="none" strike="noStrike" kern="1200" cap="none" spc="-40" normalizeH="0" baseline="0" noProof="0" dirty="0">
                  <a:ln>
                    <a:noFill/>
                  </a:ln>
                  <a:solidFill>
                    <a:srgbClr val="44536A"/>
                  </a:solidFill>
                  <a:effectLst/>
                  <a:uLnTx/>
                  <a:uFillTx/>
                  <a:latin typeface="Arial"/>
                  <a:ea typeface="+mn-ea"/>
                  <a:cs typeface="Arial"/>
                </a:rPr>
                <a:t>Your </a:t>
              </a:r>
              <a:r>
                <a:rPr kumimoji="0" sz="2000" b="1" i="0" u="none" strike="noStrike" kern="1200" cap="none" spc="0" normalizeH="0" baseline="0" noProof="0" dirty="0">
                  <a:ln>
                    <a:noFill/>
                  </a:ln>
                  <a:solidFill>
                    <a:srgbClr val="44536A"/>
                  </a:solidFill>
                  <a:effectLst/>
                  <a:uLnTx/>
                  <a:uFillTx/>
                  <a:latin typeface="Arial"/>
                  <a:ea typeface="+mn-ea"/>
                  <a:cs typeface="Arial"/>
                </a:rPr>
                <a:t>Own</a:t>
              </a:r>
              <a:r>
                <a:rPr kumimoji="0" sz="2000" b="1" i="0" u="none" strike="noStrike" kern="1200" cap="none" spc="-105" normalizeH="0" baseline="0" noProof="0" dirty="0">
                  <a:ln>
                    <a:noFill/>
                  </a:ln>
                  <a:solidFill>
                    <a:srgbClr val="44536A"/>
                  </a:solidFill>
                  <a:effectLst/>
                  <a:uLnTx/>
                  <a:uFillTx/>
                  <a:latin typeface="Arial"/>
                  <a:ea typeface="+mn-ea"/>
                  <a:cs typeface="Arial"/>
                </a:rPr>
                <a:t> </a:t>
              </a:r>
              <a:r>
                <a:rPr kumimoji="0" sz="2000" b="1" i="0" u="none" strike="noStrike" kern="1200" cap="none" spc="0" normalizeH="0" baseline="0" noProof="0" dirty="0">
                  <a:ln>
                    <a:noFill/>
                  </a:ln>
                  <a:solidFill>
                    <a:srgbClr val="44536A"/>
                  </a:solidFill>
                  <a:effectLst/>
                  <a:uLnTx/>
                  <a:uFillTx/>
                  <a:latin typeface="Arial"/>
                  <a:ea typeface="+mn-ea"/>
                  <a:cs typeface="Arial"/>
                </a:rPr>
                <a:t>Enterprise</a:t>
              </a:r>
              <a:endParaRPr kumimoji="0" sz="2000" b="0" i="0" u="none" strike="noStrike" kern="1200" cap="none" spc="0" normalizeH="0" baseline="0" noProof="0">
                <a:ln>
                  <a:noFill/>
                </a:ln>
                <a:solidFill>
                  <a:prstClr val="black"/>
                </a:solidFill>
                <a:effectLst/>
                <a:uLnTx/>
                <a:uFillTx/>
                <a:latin typeface="Arial"/>
                <a:ea typeface="+mn-ea"/>
                <a:cs typeface="Arial"/>
              </a:endParaRPr>
            </a:p>
          </p:txBody>
        </p:sp>
        <p:sp>
          <p:nvSpPr>
            <p:cNvPr id="8" name="object 8"/>
            <p:cNvSpPr txBox="1"/>
            <p:nvPr/>
          </p:nvSpPr>
          <p:spPr>
            <a:xfrm>
              <a:off x="8118729" y="2190750"/>
              <a:ext cx="3586479" cy="307777"/>
            </a:xfrm>
            <a:prstGeom prst="rect">
              <a:avLst/>
            </a:prstGeom>
          </p:spPr>
          <p:txBody>
            <a:bodyPr vert="horz" wrap="square" lIns="0" tIns="0" rIns="0" bIns="0" rtlCol="0">
              <a:spAutoFit/>
            </a:bodyPr>
            <a:lstStyle/>
            <a:p>
              <a:pPr marL="12700" marR="0" lvl="0" indent="0" algn="l" defTabSz="914377" rtl="0" eaLnBrk="1" fontAlgn="auto" latinLnBrk="0" hangingPunct="1">
                <a:lnSpc>
                  <a:spcPct val="100000"/>
                </a:lnSpc>
                <a:spcBef>
                  <a:spcPts val="0"/>
                </a:spcBef>
                <a:spcAft>
                  <a:spcPts val="0"/>
                </a:spcAft>
                <a:buClrTx/>
                <a:buSzTx/>
                <a:buFontTx/>
                <a:buNone/>
                <a:tabLst/>
                <a:defRPr/>
              </a:pPr>
              <a:r>
                <a:rPr kumimoji="0" sz="2000" b="1" i="0" u="none" strike="noStrike" kern="1200" cap="none" spc="0" normalizeH="0" baseline="0" noProof="0" dirty="0">
                  <a:ln>
                    <a:noFill/>
                  </a:ln>
                  <a:solidFill>
                    <a:srgbClr val="44536A"/>
                  </a:solidFill>
                  <a:effectLst/>
                  <a:uLnTx/>
                  <a:uFillTx/>
                  <a:latin typeface="Arial"/>
                  <a:ea typeface="+mn-ea"/>
                  <a:cs typeface="Arial"/>
                </a:rPr>
                <a:t>Interoperability &amp;</a:t>
              </a:r>
              <a:r>
                <a:rPr kumimoji="0" sz="2000" b="1" i="0" u="none" strike="noStrike" kern="1200" cap="none" spc="-195" normalizeH="0" baseline="0" noProof="0" dirty="0">
                  <a:ln>
                    <a:noFill/>
                  </a:ln>
                  <a:solidFill>
                    <a:srgbClr val="44536A"/>
                  </a:solidFill>
                  <a:effectLst/>
                  <a:uLnTx/>
                  <a:uFillTx/>
                  <a:latin typeface="Arial"/>
                  <a:ea typeface="+mn-ea"/>
                  <a:cs typeface="Arial"/>
                </a:rPr>
                <a:t> </a:t>
              </a:r>
              <a:r>
                <a:rPr kumimoji="0" sz="2000" b="1" i="0" u="none" strike="noStrike" kern="1200" cap="none" spc="0" normalizeH="0" baseline="0" noProof="0" dirty="0">
                  <a:ln>
                    <a:noFill/>
                  </a:ln>
                  <a:solidFill>
                    <a:srgbClr val="44536A"/>
                  </a:solidFill>
                  <a:effectLst/>
                  <a:uLnTx/>
                  <a:uFillTx/>
                  <a:latin typeface="Arial"/>
                  <a:ea typeface="+mn-ea"/>
                  <a:cs typeface="Arial"/>
                </a:rPr>
                <a:t>Automation</a:t>
              </a:r>
              <a:endParaRPr kumimoji="0" sz="2000" b="0" i="0" u="none" strike="noStrike" kern="1200" cap="none" spc="0" normalizeH="0" baseline="0" noProof="0">
                <a:ln>
                  <a:noFill/>
                </a:ln>
                <a:solidFill>
                  <a:prstClr val="black"/>
                </a:solidFill>
                <a:effectLst/>
                <a:uLnTx/>
                <a:uFillTx/>
                <a:latin typeface="Arial"/>
                <a:ea typeface="+mn-ea"/>
                <a:cs typeface="Arial"/>
              </a:endParaRPr>
            </a:p>
          </p:txBody>
        </p:sp>
        <p:sp>
          <p:nvSpPr>
            <p:cNvPr id="9" name="object 9"/>
            <p:cNvSpPr txBox="1"/>
            <p:nvPr/>
          </p:nvSpPr>
          <p:spPr>
            <a:xfrm>
              <a:off x="2382392" y="2227071"/>
              <a:ext cx="1721485" cy="307777"/>
            </a:xfrm>
            <a:prstGeom prst="rect">
              <a:avLst/>
            </a:prstGeom>
          </p:spPr>
          <p:txBody>
            <a:bodyPr vert="horz" wrap="square" lIns="0" tIns="0" rIns="0" bIns="0" rtlCol="0">
              <a:spAutoFit/>
            </a:bodyPr>
            <a:lstStyle/>
            <a:p>
              <a:pPr marL="12700" marR="0" lvl="0" indent="0" algn="l" defTabSz="914377" rtl="0" eaLnBrk="1" fontAlgn="auto" latinLnBrk="0" hangingPunct="1">
                <a:lnSpc>
                  <a:spcPct val="100000"/>
                </a:lnSpc>
                <a:spcBef>
                  <a:spcPts val="0"/>
                </a:spcBef>
                <a:spcAft>
                  <a:spcPts val="0"/>
                </a:spcAft>
                <a:buClrTx/>
                <a:buSzTx/>
                <a:buFontTx/>
                <a:buNone/>
                <a:tabLst/>
                <a:defRPr/>
              </a:pPr>
              <a:r>
                <a:rPr kumimoji="0" sz="2000" b="1" i="0" u="none" strike="noStrike" kern="1200" cap="none" spc="0" normalizeH="0" baseline="0" noProof="0" dirty="0">
                  <a:ln>
                    <a:noFill/>
                  </a:ln>
                  <a:solidFill>
                    <a:srgbClr val="44536A"/>
                  </a:solidFill>
                  <a:effectLst/>
                  <a:uLnTx/>
                  <a:uFillTx/>
                  <a:latin typeface="Arial"/>
                  <a:ea typeface="+mn-ea"/>
                  <a:cs typeface="Arial"/>
                </a:rPr>
                <a:t>P</a:t>
              </a:r>
              <a:r>
                <a:rPr kumimoji="0" sz="2000" b="1" i="0" u="none" strike="noStrike" kern="1200" cap="none" spc="-11" normalizeH="0" baseline="0" noProof="0" dirty="0">
                  <a:ln>
                    <a:noFill/>
                  </a:ln>
                  <a:solidFill>
                    <a:srgbClr val="44536A"/>
                  </a:solidFill>
                  <a:effectLst/>
                  <a:uLnTx/>
                  <a:uFillTx/>
                  <a:latin typeface="Arial"/>
                  <a:ea typeface="+mn-ea"/>
                  <a:cs typeface="Arial"/>
                </a:rPr>
                <a:t>l</a:t>
              </a:r>
              <a:r>
                <a:rPr kumimoji="0" sz="2000" b="1" i="0" u="none" strike="noStrike" kern="1200" cap="none" spc="0" normalizeH="0" baseline="0" noProof="0" dirty="0">
                  <a:ln>
                    <a:noFill/>
                  </a:ln>
                  <a:solidFill>
                    <a:srgbClr val="44536A"/>
                  </a:solidFill>
                  <a:effectLst/>
                  <a:uLnTx/>
                  <a:uFillTx/>
                  <a:latin typeface="Arial"/>
                  <a:ea typeface="+mn-ea"/>
                  <a:cs typeface="Arial"/>
                </a:rPr>
                <a:t>u</a:t>
              </a:r>
              <a:r>
                <a:rPr kumimoji="0" sz="2000" b="1" i="0" u="none" strike="noStrike" kern="1200" cap="none" spc="-5" normalizeH="0" baseline="0" noProof="0" dirty="0">
                  <a:ln>
                    <a:noFill/>
                  </a:ln>
                  <a:solidFill>
                    <a:srgbClr val="44536A"/>
                  </a:solidFill>
                  <a:effectLst/>
                  <a:uLnTx/>
                  <a:uFillTx/>
                  <a:latin typeface="Arial"/>
                  <a:ea typeface="+mn-ea"/>
                  <a:cs typeface="Arial"/>
                </a:rPr>
                <a:t>g</a:t>
              </a:r>
              <a:r>
                <a:rPr kumimoji="0" sz="2000" b="1" i="0" u="none" strike="noStrike" kern="1200" cap="none" spc="0" normalizeH="0" baseline="0" noProof="0" dirty="0">
                  <a:ln>
                    <a:noFill/>
                  </a:ln>
                  <a:solidFill>
                    <a:srgbClr val="44536A"/>
                  </a:solidFill>
                  <a:effectLst/>
                  <a:uLnTx/>
                  <a:uFillTx/>
                  <a:latin typeface="Arial"/>
                  <a:ea typeface="+mn-ea"/>
                  <a:cs typeface="Arial"/>
                </a:rPr>
                <a:t>-and-P</a:t>
              </a:r>
              <a:r>
                <a:rPr kumimoji="0" sz="2000" b="1" i="0" u="none" strike="noStrike" kern="1200" cap="none" spc="-11" normalizeH="0" baseline="0" noProof="0" dirty="0">
                  <a:ln>
                    <a:noFill/>
                  </a:ln>
                  <a:solidFill>
                    <a:srgbClr val="44536A"/>
                  </a:solidFill>
                  <a:effectLst/>
                  <a:uLnTx/>
                  <a:uFillTx/>
                  <a:latin typeface="Arial"/>
                  <a:ea typeface="+mn-ea"/>
                  <a:cs typeface="Arial"/>
                </a:rPr>
                <a:t>l</a:t>
              </a:r>
              <a:r>
                <a:rPr kumimoji="0" sz="2000" b="1" i="0" u="none" strike="noStrike" kern="1200" cap="none" spc="0" normalizeH="0" baseline="0" noProof="0" dirty="0">
                  <a:ln>
                    <a:noFill/>
                  </a:ln>
                  <a:solidFill>
                    <a:srgbClr val="44536A"/>
                  </a:solidFill>
                  <a:effectLst/>
                  <a:uLnTx/>
                  <a:uFillTx/>
                  <a:latin typeface="Arial"/>
                  <a:ea typeface="+mn-ea"/>
                  <a:cs typeface="Arial"/>
                </a:rPr>
                <a:t>ay</a:t>
              </a:r>
              <a:endParaRPr kumimoji="0" sz="2000" b="0" i="0" u="none" strike="noStrike" kern="1200" cap="none" spc="0" normalizeH="0" baseline="0" noProof="0">
                <a:ln>
                  <a:noFill/>
                </a:ln>
                <a:solidFill>
                  <a:prstClr val="black"/>
                </a:solidFill>
                <a:effectLst/>
                <a:uLnTx/>
                <a:uFillTx/>
                <a:latin typeface="Arial"/>
                <a:ea typeface="+mn-ea"/>
                <a:cs typeface="Arial"/>
              </a:endParaRPr>
            </a:p>
          </p:txBody>
        </p:sp>
        <p:sp>
          <p:nvSpPr>
            <p:cNvPr id="10" name="object 10"/>
            <p:cNvSpPr txBox="1"/>
            <p:nvPr/>
          </p:nvSpPr>
          <p:spPr>
            <a:xfrm>
              <a:off x="8107427" y="3719067"/>
              <a:ext cx="2436495" cy="307777"/>
            </a:xfrm>
            <a:prstGeom prst="rect">
              <a:avLst/>
            </a:prstGeom>
          </p:spPr>
          <p:txBody>
            <a:bodyPr vert="horz" wrap="square" lIns="0" tIns="0" rIns="0" bIns="0" rtlCol="0">
              <a:spAutoFit/>
            </a:bodyPr>
            <a:lstStyle/>
            <a:p>
              <a:pPr marL="12700" marR="0" lvl="0" indent="0" algn="l" defTabSz="914377" rtl="0" eaLnBrk="1" fontAlgn="auto" latinLnBrk="0" hangingPunct="1">
                <a:lnSpc>
                  <a:spcPct val="100000"/>
                </a:lnSpc>
                <a:spcBef>
                  <a:spcPts val="0"/>
                </a:spcBef>
                <a:spcAft>
                  <a:spcPts val="0"/>
                </a:spcAft>
                <a:buClrTx/>
                <a:buSzTx/>
                <a:buFontTx/>
                <a:buNone/>
                <a:tabLst/>
                <a:defRPr/>
              </a:pPr>
              <a:r>
                <a:rPr kumimoji="0" sz="2000" b="1" i="0" u="none" strike="noStrike" kern="1200" cap="none" spc="0" normalizeH="0" baseline="0" noProof="0" dirty="0">
                  <a:ln>
                    <a:noFill/>
                  </a:ln>
                  <a:solidFill>
                    <a:srgbClr val="44536A"/>
                  </a:solidFill>
                  <a:effectLst/>
                  <a:uLnTx/>
                  <a:uFillTx/>
                  <a:latin typeface="Arial"/>
                  <a:ea typeface="+mn-ea"/>
                  <a:cs typeface="Arial"/>
                </a:rPr>
                <a:t>Information</a:t>
              </a:r>
              <a:r>
                <a:rPr kumimoji="0" sz="2000" b="1" i="0" u="none" strike="noStrike" kern="1200" cap="none" spc="-135" normalizeH="0" baseline="0" noProof="0" dirty="0">
                  <a:ln>
                    <a:noFill/>
                  </a:ln>
                  <a:solidFill>
                    <a:srgbClr val="44536A"/>
                  </a:solidFill>
                  <a:effectLst/>
                  <a:uLnTx/>
                  <a:uFillTx/>
                  <a:latin typeface="Arial"/>
                  <a:ea typeface="+mn-ea"/>
                  <a:cs typeface="Arial"/>
                </a:rPr>
                <a:t> </a:t>
              </a:r>
              <a:r>
                <a:rPr kumimoji="0" sz="2000" b="1" i="0" u="none" strike="noStrike" kern="1200" cap="none" spc="0" normalizeH="0" baseline="0" noProof="0" dirty="0">
                  <a:ln>
                    <a:noFill/>
                  </a:ln>
                  <a:solidFill>
                    <a:srgbClr val="44536A"/>
                  </a:solidFill>
                  <a:effectLst/>
                  <a:uLnTx/>
                  <a:uFillTx/>
                  <a:latin typeface="Arial"/>
                  <a:ea typeface="+mn-ea"/>
                  <a:cs typeface="Arial"/>
                </a:rPr>
                <a:t>Sharing</a:t>
              </a:r>
              <a:endParaRPr kumimoji="0" sz="2000" b="0" i="0" u="none" strike="noStrike" kern="1200" cap="none" spc="0" normalizeH="0" baseline="0" noProof="0">
                <a:ln>
                  <a:noFill/>
                </a:ln>
                <a:solidFill>
                  <a:prstClr val="black"/>
                </a:solidFill>
                <a:effectLst/>
                <a:uLnTx/>
                <a:uFillTx/>
                <a:latin typeface="Arial"/>
                <a:ea typeface="+mn-ea"/>
                <a:cs typeface="Arial"/>
              </a:endParaRPr>
            </a:p>
          </p:txBody>
        </p:sp>
        <p:sp>
          <p:nvSpPr>
            <p:cNvPr id="11" name="object 11"/>
            <p:cNvSpPr/>
            <p:nvPr/>
          </p:nvSpPr>
          <p:spPr>
            <a:xfrm>
              <a:off x="5340096" y="2388107"/>
              <a:ext cx="1540763" cy="1464564"/>
            </a:xfrm>
            <a:prstGeom prst="rect">
              <a:avLst/>
            </a:prstGeom>
            <a:blipFill>
              <a:blip r:embed="rId6" cstate="print"/>
              <a:stretch>
                <a:fillRect/>
              </a:stretch>
            </a:blipFill>
          </p:spPr>
          <p:txBody>
            <a:bodyPr wrap="square" lIns="0" tIns="0" rIns="0" bIns="0" rtlCol="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2" name="object 12"/>
          <p:cNvSpPr/>
          <p:nvPr/>
        </p:nvSpPr>
        <p:spPr>
          <a:xfrm>
            <a:off x="667151" y="5321586"/>
            <a:ext cx="10706100" cy="741045"/>
          </a:xfrm>
          <a:custGeom>
            <a:avLst/>
            <a:gdLst/>
            <a:ahLst/>
            <a:cxnLst/>
            <a:rect l="l" t="t" r="r" b="b"/>
            <a:pathLst>
              <a:path w="10706100" h="741045">
                <a:moveTo>
                  <a:pt x="0" y="740663"/>
                </a:moveTo>
                <a:lnTo>
                  <a:pt x="10706100" y="740663"/>
                </a:lnTo>
                <a:lnTo>
                  <a:pt x="10706100" y="0"/>
                </a:lnTo>
                <a:lnTo>
                  <a:pt x="0" y="0"/>
                </a:lnTo>
                <a:lnTo>
                  <a:pt x="0" y="740663"/>
                </a:lnTo>
                <a:close/>
              </a:path>
            </a:pathLst>
          </a:custGeom>
          <a:solidFill>
            <a:srgbClr val="002C73"/>
          </a:solidFill>
        </p:spPr>
        <p:txBody>
          <a:bodyPr wrap="square" lIns="0" tIns="0" rIns="0" bIns="0" rtlCol="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txBox="1"/>
          <p:nvPr/>
        </p:nvSpPr>
        <p:spPr>
          <a:xfrm>
            <a:off x="2368080" y="5323967"/>
            <a:ext cx="7124700" cy="738664"/>
          </a:xfrm>
          <a:prstGeom prst="rect">
            <a:avLst/>
          </a:prstGeom>
        </p:spPr>
        <p:txBody>
          <a:bodyPr vert="horz" wrap="square" lIns="0" tIns="0" rIns="0" bIns="0" rtlCol="0">
            <a:spAutoFit/>
          </a:bodyPr>
          <a:lstStyle/>
          <a:p>
            <a:pPr marL="635" marR="0" lvl="0" indent="0" algn="ctr" defTabSz="914377"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dirty="0">
                <a:ln>
                  <a:noFill/>
                </a:ln>
                <a:solidFill>
                  <a:srgbClr val="FFFFFF"/>
                </a:solidFill>
                <a:effectLst/>
                <a:uLnTx/>
                <a:uFillTx/>
                <a:latin typeface="Arial"/>
                <a:ea typeface="+mn-ea"/>
                <a:cs typeface="Arial"/>
              </a:rPr>
              <a:t>Integrated </a:t>
            </a:r>
            <a:r>
              <a:rPr kumimoji="0" sz="2400" b="1" i="0" u="none" strike="noStrike" kern="1200" cap="none" spc="-5" normalizeH="0" baseline="0" noProof="0" dirty="0">
                <a:ln>
                  <a:noFill/>
                </a:ln>
                <a:solidFill>
                  <a:srgbClr val="FFFFFF"/>
                </a:solidFill>
                <a:effectLst/>
                <a:uLnTx/>
                <a:uFillTx/>
                <a:latin typeface="Arial"/>
                <a:ea typeface="+mn-ea"/>
                <a:cs typeface="Arial"/>
              </a:rPr>
              <a:t>Adaptive </a:t>
            </a:r>
            <a:r>
              <a:rPr kumimoji="0" sz="2400" b="1" i="0" u="none" strike="noStrike" kern="1200" cap="none" spc="-11" normalizeH="0" baseline="0" noProof="0" dirty="0">
                <a:ln>
                  <a:noFill/>
                </a:ln>
                <a:solidFill>
                  <a:srgbClr val="FFFFFF"/>
                </a:solidFill>
                <a:effectLst/>
                <a:uLnTx/>
                <a:uFillTx/>
                <a:latin typeface="Arial"/>
                <a:ea typeface="+mn-ea"/>
                <a:cs typeface="Arial"/>
              </a:rPr>
              <a:t>Cyber</a:t>
            </a:r>
            <a:r>
              <a:rPr kumimoji="0" sz="2400" b="1" i="0" u="none" strike="noStrike" kern="1200" cap="none" spc="0" normalizeH="0" baseline="0" noProof="0" dirty="0">
                <a:ln>
                  <a:noFill/>
                </a:ln>
                <a:solidFill>
                  <a:srgbClr val="FFFFFF"/>
                </a:solidFill>
                <a:effectLst/>
                <a:uLnTx/>
                <a:uFillTx/>
                <a:latin typeface="Arial"/>
                <a:ea typeface="+mn-ea"/>
                <a:cs typeface="Arial"/>
              </a:rPr>
              <a:t> </a:t>
            </a:r>
            <a:r>
              <a:rPr kumimoji="0" sz="2400" b="1" i="0" u="none" strike="noStrike" kern="1200" cap="none" spc="-5" normalizeH="0" baseline="0" noProof="0" dirty="0">
                <a:ln>
                  <a:noFill/>
                </a:ln>
                <a:solidFill>
                  <a:srgbClr val="FFFFFF"/>
                </a:solidFill>
                <a:effectLst/>
                <a:uLnTx/>
                <a:uFillTx/>
                <a:latin typeface="Arial"/>
                <a:ea typeface="+mn-ea"/>
                <a:cs typeface="Arial"/>
              </a:rPr>
              <a:t>Defense:</a:t>
            </a:r>
            <a:endParaRPr kumimoji="0" sz="24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0" sz="2400" b="1" i="0" u="none" strike="noStrike" kern="1200" cap="none" spc="-5" normalizeH="0" baseline="0" noProof="0" dirty="0">
                <a:ln>
                  <a:noFill/>
                </a:ln>
                <a:solidFill>
                  <a:srgbClr val="FFFFFF"/>
                </a:solidFill>
                <a:effectLst/>
                <a:uLnTx/>
                <a:uFillTx/>
                <a:latin typeface="Arial"/>
                <a:ea typeface="+mn-ea"/>
                <a:cs typeface="Arial"/>
              </a:rPr>
              <a:t>an ecosystem because there are </a:t>
            </a:r>
            <a:r>
              <a:rPr kumimoji="0" sz="2400" b="1" i="0" u="none" strike="noStrike" kern="1200" cap="none" spc="0" normalizeH="0" baseline="0" noProof="0" dirty="0">
                <a:ln>
                  <a:noFill/>
                </a:ln>
                <a:solidFill>
                  <a:srgbClr val="FFFFFF"/>
                </a:solidFill>
                <a:effectLst/>
                <a:uLnTx/>
                <a:uFillTx/>
                <a:latin typeface="Arial"/>
                <a:ea typeface="+mn-ea"/>
                <a:cs typeface="Arial"/>
              </a:rPr>
              <a:t>no silver</a:t>
            </a:r>
            <a:r>
              <a:rPr kumimoji="0" sz="2400" b="1" i="0" u="none" strike="noStrike" kern="1200" cap="none" spc="35" normalizeH="0" baseline="0" noProof="0" dirty="0">
                <a:ln>
                  <a:noFill/>
                </a:ln>
                <a:solidFill>
                  <a:srgbClr val="FFFFFF"/>
                </a:solidFill>
                <a:effectLst/>
                <a:uLnTx/>
                <a:uFillTx/>
                <a:latin typeface="Arial"/>
                <a:ea typeface="+mn-ea"/>
                <a:cs typeface="Arial"/>
              </a:rPr>
              <a:t> </a:t>
            </a:r>
            <a:r>
              <a:rPr kumimoji="0" sz="2400" b="1" i="0" u="none" strike="noStrike" kern="1200" cap="none" spc="0" normalizeH="0" baseline="0" noProof="0" dirty="0">
                <a:ln>
                  <a:noFill/>
                </a:ln>
                <a:solidFill>
                  <a:srgbClr val="FFFFFF"/>
                </a:solidFill>
                <a:effectLst/>
                <a:uLnTx/>
                <a:uFillTx/>
                <a:latin typeface="Arial"/>
                <a:ea typeface="+mn-ea"/>
                <a:cs typeface="Arial"/>
              </a:rPr>
              <a:t>bullets</a:t>
            </a:r>
            <a:endParaRPr kumimoji="0" sz="2400" b="0" i="0" u="none" strike="noStrike" kern="1200" cap="none" spc="0" normalizeH="0" baseline="0" noProof="0" dirty="0">
              <a:ln>
                <a:noFill/>
              </a:ln>
              <a:solidFill>
                <a:prstClr val="black"/>
              </a:solidFill>
              <a:effectLst/>
              <a:uLnTx/>
              <a:uFillTx/>
              <a:latin typeface="Arial"/>
              <a:ea typeface="+mn-ea"/>
              <a:cs typeface="Arial"/>
            </a:endParaRPr>
          </a:p>
        </p:txBody>
      </p:sp>
      <p:sp>
        <p:nvSpPr>
          <p:cNvPr id="18" name="Content Placeholder 2"/>
          <p:cNvSpPr txBox="1">
            <a:spLocks/>
          </p:cNvSpPr>
          <p:nvPr/>
        </p:nvSpPr>
        <p:spPr>
          <a:xfrm>
            <a:off x="817849" y="1162803"/>
            <a:ext cx="10822964" cy="782295"/>
          </a:xfrm>
          <a:prstGeom prst="rect">
            <a:avLst/>
          </a:prstGeom>
        </p:spPr>
        <p:txBody>
          <a:bodyPr wrap="square" lIns="0" tIns="0" rIns="0" bIns="0">
            <a:normAutofit/>
          </a:bodyPr>
          <a:lstStyle>
            <a:lvl1pPr marL="0">
              <a:defRPr sz="2000" b="1" i="1">
                <a:solidFill>
                  <a:schemeClr val="tx1"/>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2C73"/>
                </a:solidFill>
                <a:effectLst/>
                <a:uLnTx/>
                <a:uFillTx/>
                <a:latin typeface="Arial"/>
                <a:ea typeface="+mn-ea"/>
                <a:cs typeface="Arial"/>
              </a:rPr>
              <a:t>I</a:t>
            </a:r>
            <a:r>
              <a:rPr kumimoji="0" lang="en-US" sz="2400" b="1" i="0" u="none" strike="noStrike" kern="1200" cap="none" spc="0" normalizeH="0" baseline="0" noProof="0" dirty="0">
                <a:ln>
                  <a:noFill/>
                </a:ln>
                <a:solidFill>
                  <a:srgbClr val="002C73"/>
                </a:solidFill>
                <a:effectLst/>
                <a:uLnTx/>
                <a:uFillTx/>
                <a:latin typeface="Arial"/>
                <a:ea typeface="+mn-ea"/>
                <a:cs typeface="Arial"/>
              </a:rPr>
              <a:t>ACD</a:t>
            </a:r>
            <a:r>
              <a:rPr kumimoji="0" lang="en-US" sz="2400" b="1" i="1" u="none" strike="noStrike" kern="0" cap="none" spc="0" normalizeH="0" baseline="0" noProof="0" dirty="0">
                <a:ln>
                  <a:noFill/>
                </a:ln>
                <a:solidFill>
                  <a:srgbClr val="002C73"/>
                </a:solidFill>
                <a:effectLst/>
                <a:uLnTx/>
                <a:uFillTx/>
                <a:latin typeface="Arial"/>
                <a:ea typeface="+mn-ea"/>
                <a:cs typeface="Arial"/>
              </a:rPr>
              <a:t> defines a </a:t>
            </a:r>
            <a:r>
              <a:rPr kumimoji="0" lang="en-US" sz="2400" b="1" i="1" u="sng" strike="noStrike" kern="0" cap="none" spc="0" normalizeH="0" baseline="0" noProof="0" dirty="0">
                <a:ln>
                  <a:noFill/>
                </a:ln>
                <a:solidFill>
                  <a:srgbClr val="002C73"/>
                </a:solidFill>
                <a:effectLst/>
                <a:uLnTx/>
                <a:uFillTx/>
                <a:latin typeface="Arial"/>
                <a:ea typeface="+mn-ea"/>
                <a:cs typeface="Arial"/>
              </a:rPr>
              <a:t>strategy</a:t>
            </a:r>
            <a:r>
              <a:rPr kumimoji="0" lang="en-US" sz="2400" b="1" i="1" u="none" strike="noStrike" kern="0" cap="none" spc="0" normalizeH="0" baseline="0" noProof="0" dirty="0">
                <a:ln>
                  <a:noFill/>
                </a:ln>
                <a:solidFill>
                  <a:srgbClr val="002C73"/>
                </a:solidFill>
                <a:effectLst/>
                <a:uLnTx/>
                <a:uFillTx/>
                <a:latin typeface="Arial"/>
                <a:ea typeface="+mn-ea"/>
                <a:cs typeface="Arial"/>
              </a:rPr>
              <a:t> and </a:t>
            </a:r>
            <a:r>
              <a:rPr kumimoji="0" lang="en-US" sz="2400" b="1" i="1" u="sng" strike="noStrike" kern="0" cap="none" spc="0" normalizeH="0" baseline="0" noProof="0" dirty="0">
                <a:ln>
                  <a:noFill/>
                </a:ln>
                <a:solidFill>
                  <a:srgbClr val="002C73"/>
                </a:solidFill>
                <a:effectLst/>
                <a:uLnTx/>
                <a:uFillTx/>
                <a:latin typeface="Arial"/>
                <a:ea typeface="+mn-ea"/>
                <a:cs typeface="Arial"/>
              </a:rPr>
              <a:t>framework</a:t>
            </a:r>
            <a:r>
              <a:rPr kumimoji="0" lang="en-US" sz="2400" b="1" i="1" u="none" strike="noStrike" kern="0" cap="none" spc="0" normalizeH="0" baseline="0" noProof="0" dirty="0">
                <a:ln>
                  <a:noFill/>
                </a:ln>
                <a:solidFill>
                  <a:srgbClr val="002C73"/>
                </a:solidFill>
                <a:effectLst/>
                <a:uLnTx/>
                <a:uFillTx/>
                <a:latin typeface="Arial"/>
                <a:ea typeface="+mn-ea"/>
                <a:cs typeface="Arial"/>
              </a:rPr>
              <a:t> to adopt an extensible, adaptive, COTS-based approach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200" b="0" i="1" u="sng" strike="noStrike" kern="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1" u="none" strike="noStrike" kern="0" cap="none" spc="0" normalizeH="0" baseline="0" noProof="0" dirty="0">
              <a:ln>
                <a:noFill/>
              </a:ln>
              <a:solidFill>
                <a:prstClr val="black"/>
              </a:solidFill>
              <a:effectLst/>
              <a:uLnTx/>
              <a:uFillTx/>
              <a:latin typeface="Arial"/>
              <a:ea typeface="+mn-ea"/>
              <a:cs typeface="Arial"/>
            </a:endParaRPr>
          </a:p>
        </p:txBody>
      </p:sp>
      <p:sp>
        <p:nvSpPr>
          <p:cNvPr id="13" name="Slide Number Placeholder 12"/>
          <p:cNvSpPr>
            <a:spLocks noGrp="1"/>
          </p:cNvSpPr>
          <p:nvPr>
            <p:ph type="sldNum" sz="quarter" idx="12"/>
          </p:nvPr>
        </p:nvSpPr>
        <p:spPr/>
        <p:txBody>
          <a:bodyPr/>
          <a:lstStyle/>
          <a:p>
            <a:fld id="{CDA72DA4-F48F-F840-B913-DFDA30412E37}" type="slidenum">
              <a:rPr lang="en-US" smtClean="0"/>
              <a:pPr/>
              <a:t>5</a:t>
            </a:fld>
            <a:endParaRPr lang="en-US" dirty="0"/>
          </a:p>
        </p:txBody>
      </p:sp>
    </p:spTree>
    <p:extLst>
      <p:ext uri="{BB962C8B-B14F-4D97-AF65-F5344CB8AC3E}">
        <p14:creationId xmlns:p14="http://schemas.microsoft.com/office/powerpoint/2010/main" val="3477905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IACD Approach to Influence Cyber Community</a:t>
            </a:r>
          </a:p>
        </p:txBody>
      </p:sp>
      <p:sp>
        <p:nvSpPr>
          <p:cNvPr id="4" name="Slide Number Placeholder 3"/>
          <p:cNvSpPr>
            <a:spLocks noGrp="1"/>
          </p:cNvSpPr>
          <p:nvPr>
            <p:ph type="sldNum" sz="quarter" idx="4294967295"/>
          </p:nvPr>
        </p:nvSpPr>
        <p:spPr/>
        <p:txBody>
          <a:bodyPr/>
          <a:lstStyle/>
          <a:p>
            <a:pPr>
              <a:defRPr/>
            </a:pPr>
            <a:fld id="{F36C87F6-986D-49E6-AF40-1B3A1EE8064D}" type="slidenum">
              <a:rPr lang="en-US" smtClean="0">
                <a:solidFill>
                  <a:prstClr val="black">
                    <a:tint val="75000"/>
                  </a:prstClr>
                </a:solidFill>
              </a:rPr>
              <a:pPr>
                <a:defRPr/>
              </a:pPr>
              <a:t>6</a:t>
            </a:fld>
            <a:endParaRPr lang="en-US">
              <a:solidFill>
                <a:prstClr val="black">
                  <a:tint val="75000"/>
                </a:prstClr>
              </a:solidFill>
            </a:endParaRPr>
          </a:p>
        </p:txBody>
      </p:sp>
      <p:graphicFrame>
        <p:nvGraphicFramePr>
          <p:cNvPr id="3" name="Diagram 2"/>
          <p:cNvGraphicFramePr/>
          <p:nvPr>
            <p:extLst/>
          </p:nvPr>
        </p:nvGraphicFramePr>
        <p:xfrm>
          <a:off x="2203448" y="1117659"/>
          <a:ext cx="8587230" cy="5417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97923" y="762005"/>
            <a:ext cx="3316589" cy="3156515"/>
          </a:xfrm>
          <a:prstGeom prst="rect">
            <a:avLst/>
          </a:prstGeom>
        </p:spPr>
      </p:pic>
      <p:sp>
        <p:nvSpPr>
          <p:cNvPr id="7" name="Rectangle 6"/>
          <p:cNvSpPr/>
          <p:nvPr/>
        </p:nvSpPr>
        <p:spPr>
          <a:xfrm>
            <a:off x="0" y="6555086"/>
            <a:ext cx="4415362" cy="338554"/>
          </a:xfrm>
          <a:prstGeom prst="rect">
            <a:avLst/>
          </a:prstGeom>
        </p:spPr>
        <p:txBody>
          <a:bodyPr wrap="square">
            <a:spAutoFit/>
          </a:bodyPr>
          <a:lstStyle/>
          <a:p>
            <a:pPr marL="0" marR="0" lvl="1"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mn-cs"/>
              </a:rPr>
              <a:t>© 2017 by The Johns Hopkins Applied Physics Laboratory. Material is made available under the </a:t>
            </a:r>
            <a:r>
              <a:rPr kumimoji="0" lang="en-US" sz="800" b="1" i="0" u="sng"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mn-cs"/>
                <a:hlinkClick r:id="rId9"/>
              </a:rPr>
              <a:t>Creative Commons Attribution 4.0 International License</a:t>
            </a:r>
            <a:r>
              <a:rPr kumimoji="0" lang="en-US" sz="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mn-cs"/>
              </a:rPr>
              <a:t>.</a:t>
            </a:r>
            <a:endParaRPr kumimoji="0" lang="en-US" sz="8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mn-cs"/>
            </a:endParaRPr>
          </a:p>
        </p:txBody>
      </p:sp>
      <p:sp>
        <p:nvSpPr>
          <p:cNvPr id="5" name="Oval Callout 4"/>
          <p:cNvSpPr/>
          <p:nvPr/>
        </p:nvSpPr>
        <p:spPr>
          <a:xfrm>
            <a:off x="2910348" y="3568700"/>
            <a:ext cx="3007852" cy="2389648"/>
          </a:xfrm>
          <a:prstGeom prst="wedgeEllipseCallout">
            <a:avLst>
              <a:gd name="adj1" fmla="val 71475"/>
              <a:gd name="adj2" fmla="val -4453"/>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Callout 7"/>
          <p:cNvSpPr/>
          <p:nvPr/>
        </p:nvSpPr>
        <p:spPr>
          <a:xfrm>
            <a:off x="2501899" y="977900"/>
            <a:ext cx="3886201" cy="2463800"/>
          </a:xfrm>
          <a:prstGeom prst="wedgeEllipseCallout">
            <a:avLst>
              <a:gd name="adj1" fmla="val -57299"/>
              <a:gd name="adj2" fmla="val -16723"/>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096000" y="4361256"/>
            <a:ext cx="2408903" cy="830997"/>
          </a:xfrm>
          <a:prstGeom prst="rect">
            <a:avLst/>
          </a:prstGeom>
          <a:noFill/>
        </p:spPr>
        <p:txBody>
          <a:bodyPr wrap="square" rtlCol="0">
            <a:spAutoFit/>
          </a:bodyPr>
          <a:lstStyle/>
          <a:p>
            <a:pPr algn="ctr"/>
            <a:r>
              <a:rPr lang="en-US" sz="2400" b="1" dirty="0">
                <a:solidFill>
                  <a:srgbClr val="36327E"/>
                </a:solidFill>
              </a:rPr>
              <a:t>Technical Credibility</a:t>
            </a:r>
          </a:p>
        </p:txBody>
      </p:sp>
      <p:sp>
        <p:nvSpPr>
          <p:cNvPr id="10" name="TextBox 9"/>
          <p:cNvSpPr txBox="1"/>
          <p:nvPr/>
        </p:nvSpPr>
        <p:spPr>
          <a:xfrm>
            <a:off x="168786" y="1378803"/>
            <a:ext cx="2408903" cy="830997"/>
          </a:xfrm>
          <a:prstGeom prst="rect">
            <a:avLst/>
          </a:prstGeom>
          <a:noFill/>
        </p:spPr>
        <p:txBody>
          <a:bodyPr wrap="square" rtlCol="0">
            <a:spAutoFit/>
          </a:bodyPr>
          <a:lstStyle/>
          <a:p>
            <a:pPr algn="ctr"/>
            <a:r>
              <a:rPr lang="en-US" sz="2400" b="1" dirty="0">
                <a:solidFill>
                  <a:srgbClr val="36327E"/>
                </a:solidFill>
              </a:rPr>
              <a:t>Community Reach</a:t>
            </a:r>
          </a:p>
        </p:txBody>
      </p:sp>
    </p:spTree>
    <p:extLst>
      <p:ext uri="{BB962C8B-B14F-4D97-AF65-F5344CB8AC3E}">
        <p14:creationId xmlns:p14="http://schemas.microsoft.com/office/powerpoint/2010/main" val="1590279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0" cy="6857999"/>
          </a:xfrm>
          <a:prstGeom prst="rect">
            <a:avLst/>
          </a:prstGeom>
        </p:spPr>
      </p:pic>
      <p:sp>
        <p:nvSpPr>
          <p:cNvPr id="2" name="Oval 1"/>
          <p:cNvSpPr/>
          <p:nvPr/>
        </p:nvSpPr>
        <p:spPr>
          <a:xfrm>
            <a:off x="6753471" y="754740"/>
            <a:ext cx="5374648" cy="696254"/>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CDA72DA4-F48F-F840-B913-DFDA30412E37}" type="slidenum">
              <a:rPr lang="en-US" smtClean="0"/>
              <a:pPr/>
              <a:t>7</a:t>
            </a:fld>
            <a:endParaRPr lang="en-US" dirty="0"/>
          </a:p>
        </p:txBody>
      </p:sp>
    </p:spTree>
    <p:extLst>
      <p:ext uri="{BB962C8B-B14F-4D97-AF65-F5344CB8AC3E}">
        <p14:creationId xmlns:p14="http://schemas.microsoft.com/office/powerpoint/2010/main" val="889155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ppt_x"/>
                                          </p:val>
                                        </p:tav>
                                        <p:tav tm="100000">
                                          <p:val>
                                            <p:strVal val="#ppt_x"/>
                                          </p:val>
                                        </p:tav>
                                      </p:tavLst>
                                    </p:anim>
                                    <p:anim calcmode="lin" valueType="num">
                                      <p:cBhvr additive="base">
                                        <p:cTn id="8" dur="2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Shareable Workflows</a:t>
            </a:r>
            <a:br>
              <a:rPr lang="en-US" dirty="0"/>
            </a:br>
            <a:r>
              <a:rPr lang="en-US" sz="2800" dirty="0"/>
              <a:t>Karin Marr (karin.marr@jhuapl.edu)</a:t>
            </a:r>
          </a:p>
        </p:txBody>
      </p:sp>
      <p:sp>
        <p:nvSpPr>
          <p:cNvPr id="3" name="Slide Number Placeholder 2"/>
          <p:cNvSpPr>
            <a:spLocks noGrp="1"/>
          </p:cNvSpPr>
          <p:nvPr>
            <p:ph type="sldNum" sz="quarter" idx="4294967295"/>
          </p:nvPr>
        </p:nvSpPr>
        <p:spPr>
          <a:xfrm>
            <a:off x="8496299" y="6553200"/>
            <a:ext cx="3457575" cy="168275"/>
          </a:xfrm>
        </p:spPr>
        <p:txBody>
          <a:bodyPr/>
          <a:lstStyle/>
          <a:p>
            <a:fld id="{CDA72DA4-F48F-F840-B913-DFDA30412E37}" type="slidenum">
              <a:rPr lang="en-US" smtClean="0"/>
              <a:pPr/>
              <a:t>8</a:t>
            </a:fld>
            <a:endParaRPr lang="en-US" dirty="0"/>
          </a:p>
        </p:txBody>
      </p:sp>
    </p:spTree>
    <p:extLst>
      <p:ext uri="{BB962C8B-B14F-4D97-AF65-F5344CB8AC3E}">
        <p14:creationId xmlns:p14="http://schemas.microsoft.com/office/powerpoint/2010/main" val="2296199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Security Orchestration, Automation and Response</a:t>
            </a:r>
            <a:br>
              <a:rPr lang="en-US" dirty="0"/>
            </a:br>
            <a:r>
              <a:rPr lang="en-US" dirty="0"/>
              <a:t>(SOAR)</a:t>
            </a:r>
          </a:p>
        </p:txBody>
      </p:sp>
      <p:sp>
        <p:nvSpPr>
          <p:cNvPr id="3" name="Content Placeholder 2"/>
          <p:cNvSpPr>
            <a:spLocks noGrp="1"/>
          </p:cNvSpPr>
          <p:nvPr>
            <p:ph idx="1"/>
          </p:nvPr>
        </p:nvSpPr>
        <p:spPr>
          <a:xfrm>
            <a:off x="211989" y="1100189"/>
            <a:ext cx="8786156" cy="3343525"/>
          </a:xfrm>
        </p:spPr>
        <p:txBody>
          <a:bodyPr>
            <a:normAutofit/>
          </a:bodyPr>
          <a:lstStyle/>
          <a:p>
            <a:pPr lvl="0"/>
            <a:r>
              <a:rPr lang="en-US" sz="2400" dirty="0"/>
              <a:t>Security Automation provides immediate and measurable increases in the efficiency and consistency of operational processes. </a:t>
            </a:r>
            <a:br>
              <a:rPr lang="en-US" sz="2400" dirty="0"/>
            </a:br>
            <a:endParaRPr lang="en-US" sz="2400" dirty="0"/>
          </a:p>
          <a:p>
            <a:pPr lvl="0"/>
            <a:r>
              <a:rPr lang="en-US" sz="2400" dirty="0"/>
              <a:t>Security Orchestration provides organizations a way to maximize existing investments, often resulting in an increase in capability or capacity. </a:t>
            </a:r>
          </a:p>
          <a:p>
            <a:pPr lvl="1"/>
            <a:r>
              <a:rPr lang="en-US" sz="2000" dirty="0"/>
              <a:t>SOAR can provide sustainable and managed implementation of security automation</a:t>
            </a:r>
          </a:p>
          <a:p>
            <a:endParaRPr lang="en-US" sz="2400" dirty="0"/>
          </a:p>
          <a:p>
            <a:pPr lvl="1"/>
            <a:endParaRPr lang="en-US" sz="2000" dirty="0"/>
          </a:p>
        </p:txBody>
      </p:sp>
      <p:sp>
        <p:nvSpPr>
          <p:cNvPr id="4" name="Slide Number Placeholder 3"/>
          <p:cNvSpPr>
            <a:spLocks noGrp="1"/>
          </p:cNvSpPr>
          <p:nvPr>
            <p:ph type="sldNum" sz="quarter" idx="12"/>
          </p:nvPr>
        </p:nvSpPr>
        <p:spPr>
          <a:xfrm>
            <a:off x="8403887" y="6222445"/>
            <a:ext cx="3457575" cy="168275"/>
          </a:xfrm>
        </p:spPr>
        <p:txBody>
          <a:bodyPr/>
          <a:lstStyle/>
          <a:p>
            <a:fld id="{CDA72DA4-F48F-F840-B913-DFDA30412E37}" type="slidenum">
              <a:rPr lang="en-US" smtClean="0"/>
              <a:pPr/>
              <a:t>9</a:t>
            </a:fld>
            <a:endParaRPr lang="en-US" dirty="0"/>
          </a:p>
        </p:txBody>
      </p:sp>
      <p:sp>
        <p:nvSpPr>
          <p:cNvPr id="5" name="Content Placeholder 2"/>
          <p:cNvSpPr txBox="1">
            <a:spLocks/>
          </p:cNvSpPr>
          <p:nvPr/>
        </p:nvSpPr>
        <p:spPr>
          <a:xfrm>
            <a:off x="7220908" y="1033573"/>
            <a:ext cx="4564047" cy="57563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002060"/>
                </a:solidFill>
                <a:latin typeface="Helvetica Neue LT Std 73 Bold Extended"/>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002060"/>
                </a:solidFill>
                <a:latin typeface="Helvetica Neue LT Std 73 Bold Extended"/>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002060"/>
                </a:solidFill>
                <a:latin typeface="Helvetica Neue LT Std 73 Bold Extended"/>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002060"/>
                </a:solidFill>
                <a:latin typeface="Helvetica Neue LT Std 73 Bold Extended"/>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002060"/>
                </a:solidFill>
                <a:latin typeface="Helvetica Neue LT Std 73 Bold Extended"/>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1"/>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45716" y="6251214"/>
            <a:ext cx="1372195" cy="423100"/>
          </a:xfrm>
          <a:prstGeom prst="rect">
            <a:avLst/>
          </a:prstGeom>
        </p:spPr>
      </p:pic>
      <p:pic>
        <p:nvPicPr>
          <p:cNvPr id="9" name="Picture 8"/>
          <p:cNvPicPr>
            <a:picLocks noChangeAspect="1"/>
          </p:cNvPicPr>
          <p:nvPr/>
        </p:nvPicPr>
        <p:blipFill>
          <a:blip r:embed="rId3"/>
          <a:stretch>
            <a:fillRect/>
          </a:stretch>
        </p:blipFill>
        <p:spPr>
          <a:xfrm>
            <a:off x="7818369" y="6067529"/>
            <a:ext cx="1580941" cy="79047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9792" y="5876921"/>
            <a:ext cx="1191848" cy="492590"/>
          </a:xfrm>
          <a:prstGeom prst="rect">
            <a:avLst/>
          </a:prstGeom>
        </p:spPr>
      </p:pic>
      <p:pic>
        <p:nvPicPr>
          <p:cNvPr id="10" name="Picture 9"/>
          <p:cNvPicPr>
            <a:picLocks noChangeAspect="1"/>
          </p:cNvPicPr>
          <p:nvPr/>
        </p:nvPicPr>
        <p:blipFill>
          <a:blip r:embed="rId5"/>
          <a:stretch>
            <a:fillRect/>
          </a:stretch>
        </p:blipFill>
        <p:spPr>
          <a:xfrm>
            <a:off x="7579553" y="5776251"/>
            <a:ext cx="1587936" cy="474963"/>
          </a:xfrm>
          <a:prstGeom prst="rect">
            <a:avLst/>
          </a:prstGeom>
        </p:spPr>
      </p:pic>
      <p:pic>
        <p:nvPicPr>
          <p:cNvPr id="11" name="Picture 10"/>
          <p:cNvPicPr>
            <a:picLocks noChangeAspect="1"/>
          </p:cNvPicPr>
          <p:nvPr/>
        </p:nvPicPr>
        <p:blipFill>
          <a:blip r:embed="rId6"/>
          <a:stretch>
            <a:fillRect/>
          </a:stretch>
        </p:blipFill>
        <p:spPr>
          <a:xfrm>
            <a:off x="10573982" y="5939819"/>
            <a:ext cx="834684" cy="220696"/>
          </a:xfrm>
          <a:prstGeom prst="rect">
            <a:avLst/>
          </a:prstGeom>
        </p:spPr>
      </p:pic>
      <p:pic>
        <p:nvPicPr>
          <p:cNvPr id="12" name="Picture 11"/>
          <p:cNvPicPr>
            <a:picLocks noChangeAspect="1"/>
          </p:cNvPicPr>
          <p:nvPr/>
        </p:nvPicPr>
        <p:blipFill>
          <a:blip r:embed="rId7"/>
          <a:stretch>
            <a:fillRect/>
          </a:stretch>
        </p:blipFill>
        <p:spPr>
          <a:xfrm>
            <a:off x="9262072" y="1313958"/>
            <a:ext cx="2159135" cy="2159135"/>
          </a:xfrm>
          <a:prstGeom prst="rect">
            <a:avLst/>
          </a:prstGeom>
        </p:spPr>
      </p:pic>
      <p:sp>
        <p:nvSpPr>
          <p:cNvPr id="6" name="TextBox 5">
            <a:extLst>
              <a:ext uri="{FF2B5EF4-FFF2-40B4-BE49-F238E27FC236}">
                <a16:creationId xmlns:a16="http://schemas.microsoft.com/office/drawing/2014/main" id="{9BCFA562-B011-9140-9317-09C9A48533F5}"/>
              </a:ext>
            </a:extLst>
          </p:cNvPr>
          <p:cNvSpPr txBox="1"/>
          <p:nvPr/>
        </p:nvSpPr>
        <p:spPr>
          <a:xfrm>
            <a:off x="9195684" y="3471628"/>
            <a:ext cx="2756596" cy="1938992"/>
          </a:xfrm>
          <a:prstGeom prst="rect">
            <a:avLst/>
          </a:prstGeom>
          <a:noFill/>
        </p:spPr>
        <p:txBody>
          <a:bodyPr wrap="square" rtlCol="0">
            <a:spAutoFit/>
          </a:bodyPr>
          <a:lstStyle/>
          <a:p>
            <a:r>
              <a:rPr lang="en-US" sz="1200" i="1" dirty="0"/>
              <a:t>[SOAR] enables collection of security threat data and alerts from various organizational sources, where analysis and triage can be performed by both human and machine power to help define, prioritize and drive response activities according to a standard workflow </a:t>
            </a:r>
          </a:p>
          <a:p>
            <a:endParaRPr lang="en-US" sz="1200" i="1" dirty="0"/>
          </a:p>
          <a:p>
            <a:r>
              <a:rPr lang="en-US" sz="1200" i="1" dirty="0"/>
              <a:t>(Gartner, Inc)</a:t>
            </a:r>
          </a:p>
        </p:txBody>
      </p:sp>
      <p:sp>
        <p:nvSpPr>
          <p:cNvPr id="14" name="Rounded Rectangle 13">
            <a:extLst>
              <a:ext uri="{FF2B5EF4-FFF2-40B4-BE49-F238E27FC236}">
                <a16:creationId xmlns:a16="http://schemas.microsoft.com/office/drawing/2014/main" id="{ABE0CA89-6A6D-E348-9662-971036C1E0BE}"/>
              </a:ext>
            </a:extLst>
          </p:cNvPr>
          <p:cNvSpPr/>
          <p:nvPr/>
        </p:nvSpPr>
        <p:spPr>
          <a:xfrm>
            <a:off x="265627" y="4583220"/>
            <a:ext cx="7012895" cy="1946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Example:</a:t>
            </a:r>
          </a:p>
          <a:p>
            <a:pPr marL="285750" indent="-285750">
              <a:buFont typeface="Arial" panose="020B0604020202020204" pitchFamily="34" charset="0"/>
              <a:buChar char="•"/>
            </a:pPr>
            <a:r>
              <a:rPr lang="en-US" sz="1600" dirty="0"/>
              <a:t>According to an Enterprise Management Association survey, small to large businesses triage about 500 severe alerts per day</a:t>
            </a:r>
          </a:p>
          <a:p>
            <a:pPr marL="285750" indent="-285750">
              <a:buFont typeface="Arial" panose="020B0604020202020204" pitchFamily="34" charset="0"/>
              <a:buChar char="•"/>
            </a:pPr>
            <a:r>
              <a:rPr lang="en-US" sz="1600" dirty="0"/>
              <a:t>5 analysts can manually triage approximately 60 alerts a day. </a:t>
            </a:r>
          </a:p>
          <a:p>
            <a:pPr marL="285750" indent="-285750">
              <a:buFont typeface="Arial" panose="020B0604020202020204" pitchFamily="34" charset="0"/>
              <a:buChar char="•"/>
            </a:pPr>
            <a:r>
              <a:rPr lang="en-US" sz="1600" u="sng" dirty="0"/>
              <a:t>440 severe alerts each day</a:t>
            </a:r>
            <a:r>
              <a:rPr lang="en-US" sz="1600" dirty="0"/>
              <a:t> are ignored</a:t>
            </a:r>
          </a:p>
          <a:p>
            <a:pPr marL="285750" indent="-285750">
              <a:buFont typeface="Arial" panose="020B0604020202020204" pitchFamily="34" charset="0"/>
              <a:buChar char="•"/>
            </a:pPr>
            <a:r>
              <a:rPr lang="en-US" sz="1600" dirty="0"/>
              <a:t>After implementing SOAR, those same 5 analysts can triage 625 alerts daily</a:t>
            </a:r>
          </a:p>
        </p:txBody>
      </p:sp>
      <p:sp>
        <p:nvSpPr>
          <p:cNvPr id="15" name="TextBox 14">
            <a:extLst>
              <a:ext uri="{FF2B5EF4-FFF2-40B4-BE49-F238E27FC236}">
                <a16:creationId xmlns:a16="http://schemas.microsoft.com/office/drawing/2014/main" id="{D6FC7D92-8664-7640-8985-E1C0D58A9567}"/>
              </a:ext>
            </a:extLst>
          </p:cNvPr>
          <p:cNvSpPr txBox="1"/>
          <p:nvPr/>
        </p:nvSpPr>
        <p:spPr>
          <a:xfrm>
            <a:off x="7472275" y="5471741"/>
            <a:ext cx="4067116" cy="369332"/>
          </a:xfrm>
          <a:prstGeom prst="rect">
            <a:avLst/>
          </a:prstGeom>
          <a:noFill/>
        </p:spPr>
        <p:txBody>
          <a:bodyPr wrap="square" rtlCol="0">
            <a:spAutoFit/>
          </a:bodyPr>
          <a:lstStyle/>
          <a:p>
            <a:r>
              <a:rPr lang="en-US" dirty="0"/>
              <a:t>Examples of SOAR vendors:</a:t>
            </a:r>
          </a:p>
        </p:txBody>
      </p:sp>
      <p:sp>
        <p:nvSpPr>
          <p:cNvPr id="16" name="Rectangle 15">
            <a:extLst>
              <a:ext uri="{FF2B5EF4-FFF2-40B4-BE49-F238E27FC236}">
                <a16:creationId xmlns:a16="http://schemas.microsoft.com/office/drawing/2014/main" id="{423A82BE-B546-734C-A502-D46D3B4105AE}"/>
              </a:ext>
            </a:extLst>
          </p:cNvPr>
          <p:cNvSpPr/>
          <p:nvPr/>
        </p:nvSpPr>
        <p:spPr>
          <a:xfrm>
            <a:off x="7472275" y="5520059"/>
            <a:ext cx="4123215" cy="11948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0836026"/>
      </p:ext>
    </p:extLst>
  </p:cSld>
  <p:clrMapOvr>
    <a:masterClrMapping/>
  </p:clrMapOvr>
  <p:timing>
    <p:tnLst>
      <p:par>
        <p:cTn id="1" dur="indefinite" restart="never" nodeType="tmRoot"/>
      </p:par>
    </p:tnLst>
  </p:timing>
</p:sld>
</file>

<file path=ppt/theme/theme1.xml><?xml version="1.0" encoding="utf-8"?>
<a:theme xmlns:a="http://schemas.openxmlformats.org/drawingml/2006/main" name="1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22627</TotalTime>
  <Words>1282</Words>
  <Application>Microsoft Office PowerPoint</Application>
  <PresentationFormat>Widescreen</PresentationFormat>
  <Paragraphs>235</Paragraphs>
  <Slides>21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Arial Narrow</vt:lpstr>
      <vt:lpstr>Calibri</vt:lpstr>
      <vt:lpstr>Helvetica Neue LT Std 73 Bold Extended</vt:lpstr>
      <vt:lpstr>11_Office Theme</vt:lpstr>
      <vt:lpstr>Shareable Workflows</vt:lpstr>
      <vt:lpstr>Brief Explanation of IACD Nam Le (nam.le@jhuapl.edu)</vt:lpstr>
      <vt:lpstr>Who is IACD?</vt:lpstr>
      <vt:lpstr>We have to Change the Game</vt:lpstr>
      <vt:lpstr>What is IACD?</vt:lpstr>
      <vt:lpstr>IACD Approach to Influence Cyber Community</vt:lpstr>
      <vt:lpstr>PowerPoint Presentation</vt:lpstr>
      <vt:lpstr>Shareable Workflows Karin Marr (karin.marr@jhuapl.edu)</vt:lpstr>
      <vt:lpstr>Security Orchestration, Automation and Response (SOAR)</vt:lpstr>
      <vt:lpstr>Maturation of Automation with SOAR Platforms</vt:lpstr>
      <vt:lpstr>Objectives for Shareable Workflows</vt:lpstr>
      <vt:lpstr>Definitions for This Brief</vt:lpstr>
      <vt:lpstr>Development of Shared Workflows</vt:lpstr>
      <vt:lpstr>Overview of Ingestion of Shareable Workflows</vt:lpstr>
      <vt:lpstr>Demo Using BPMN Tool and SOAR Platform</vt:lpstr>
      <vt:lpstr>PowerPoint Presentation</vt:lpstr>
      <vt:lpstr>Shareable Workflow Challenges</vt:lpstr>
      <vt:lpstr>Shareable Workflow Impacts</vt:lpstr>
      <vt:lpstr>Next Steps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Marr, Karin W.</cp:lastModifiedBy>
  <cp:revision>640</cp:revision>
  <dcterms:created xsi:type="dcterms:W3CDTF">2017-09-13T13:14:21Z</dcterms:created>
  <dcterms:modified xsi:type="dcterms:W3CDTF">2019-08-14T16:23:50Z</dcterms:modified>
</cp:coreProperties>
</file>