
<file path=[Content_Types].xml><?xml version="1.0" encoding="utf-8"?>
<Types xmlns="http://schemas.openxmlformats.org/package/2006/content-types">
  <Default Extension="0074A970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1" r:id="rId4"/>
    <p:sldId id="388" r:id="rId5"/>
    <p:sldId id="390" r:id="rId6"/>
    <p:sldId id="391" r:id="rId7"/>
    <p:sldId id="273" r:id="rId8"/>
    <p:sldId id="276" r:id="rId9"/>
    <p:sldId id="275" r:id="rId10"/>
    <p:sldId id="301" r:id="rId11"/>
    <p:sldId id="389" r:id="rId12"/>
    <p:sldId id="27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328"/>
    <a:srgbClr val="0F1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7C184-6B38-41A0-A354-03FE273E0458}" v="26" dt="2019-08-22T02:31:17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>
        <p:scale>
          <a:sx n="100" d="100"/>
          <a:sy n="100" d="100"/>
        </p:scale>
        <p:origin x="378" y="-6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B5731-9795-4931-889D-6E4DFA2D310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41121-09F7-4772-BDEB-0897FA5F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4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</a:t>
            </a:r>
            <a:r>
              <a:rPr lang="en-US" baseline="0" dirty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8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286E0D-E1B6-4A61-AD3E-DD0520AE64C5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5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 to course,</a:t>
            </a:r>
            <a:r>
              <a:rPr lang="en-US" baseline="0" dirty="0"/>
              <a:t> lecture,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9113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0F137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8/20/2019 9:45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8/20/2019 9:45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8/20/2019 9:45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0F1376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911328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8/20/2019 9:45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911328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9113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0F137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8/20/2019 9:45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8/20/2019 9:45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rgbClr val="911328"/>
          </a:solidFill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8/20/2019 9:45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solidFill>
            <a:srgbClr val="911328"/>
          </a:solidFill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11328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911328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8/20/2019 9:45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911328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8/20/2019 9:45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8/20/2019 9:45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rgbClr val="911328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6350" cap="sq" cmpd="dbl">
            <a:solidFill>
              <a:schemeClr val="tx1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-9144" y="61996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6248400"/>
            <a:ext cx="1463040" cy="713232"/>
          </a:xfrm>
          <a:prstGeom prst="rect">
            <a:avLst/>
          </a:prstGeom>
          <a:solidFill>
            <a:srgbClr val="9113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6248400"/>
            <a:ext cx="7598664" cy="713232"/>
          </a:xfrm>
          <a:prstGeom prst="rect">
            <a:avLst/>
          </a:prstGeom>
          <a:solidFill>
            <a:srgbClr val="0F137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27D791-08B4-4B77-9CFF-7718B540D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" y="6152153"/>
            <a:ext cx="1245929" cy="93444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F644319-0014-464D-B771-2DFBD634F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8876"/>
            <a:ext cx="2514600" cy="381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200" dirty="0"/>
              <a:t>InfraGard Training Conference 2017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8/20/2019 9:45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113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F137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0074A970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gardner@infragardnational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igc.infragard.org/http/www.infragard.org/resources/misc/files/infragard_logo_res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ragard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905000" y="4191000"/>
            <a:ext cx="68580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Infragard national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Strategic direction &amp; plans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Gary Gardner, Chairman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1AB5D-377A-48CA-8046-4C2BE1497C43}"/>
              </a:ext>
            </a:extLst>
          </p:cNvPr>
          <p:cNvSpPr txBox="1"/>
          <p:nvPr/>
        </p:nvSpPr>
        <p:spPr>
          <a:xfrm>
            <a:off x="533400" y="2362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Engaging InfraGard Communities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32691-1747-4CDE-9BB6-35BDBED0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82882" y="931718"/>
            <a:ext cx="5063836" cy="6553200"/>
          </a:xfrm>
          <a:prstGeom prst="rect">
            <a:avLst/>
          </a:prstGeom>
        </p:spPr>
      </p:pic>
      <p:pic>
        <p:nvPicPr>
          <p:cNvPr id="5" name="Picture 4" descr="logo3">
            <a:extLst>
              <a:ext uri="{FF2B5EF4-FFF2-40B4-BE49-F238E27FC236}">
                <a16:creationId xmlns:a16="http://schemas.microsoft.com/office/drawing/2014/main" id="{CEF1171D-60B6-4688-9705-0B30311D60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4295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50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AF91-64A0-44EE-817A-A63CBBB1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2019 Strategic Plan: InfraGard National Programs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976B7-9D41-47BB-B6C5-F41AB513EA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822960" lvl="1" indent="-457200">
              <a:buFont typeface="+mj-lt"/>
              <a:buAutoNum type="arabicPeriod" startAt="2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Education/Training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InfraGard U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Webinars</a:t>
            </a:r>
          </a:p>
          <a:p>
            <a:pPr marL="1193800"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Conducted since October 2017</a:t>
            </a:r>
          </a:p>
          <a:p>
            <a:pPr marL="1193800"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Both Free &amp; Fee based ($25) 	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InfraGard Journal</a:t>
            </a:r>
          </a:p>
          <a:p>
            <a:pPr lvl="2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CyberCamp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a Box – partnering w/US Cyber Camp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National Conference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Regional Leadership Summits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Sector Program Expansion &amp; Mentorship for IMAs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Cross-Sector Council programs/conferences/summits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ILO/TLO training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0" lvl="1" indent="-457200">
              <a:buFont typeface="+mj-lt"/>
              <a:buAutoNum type="arabicPeriod" startAt="3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InfraGard National Recognition Program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5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Gary Gardner,  Chairman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ggardner@infragardnational.org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788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A6DE-C893-4E37-9BB5-0C5EC232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Current Status of InfraGard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51C88-C9A8-4AA1-955C-C94DC01B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362199"/>
            <a:ext cx="5946648" cy="41613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0926-94E0-4B86-A699-4C5E67B752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827245"/>
            <a:ext cx="3505200" cy="44958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78 Chapters/IMAs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 Regions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National Board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67,000+ members</a:t>
            </a:r>
          </a:p>
        </p:txBody>
      </p:sp>
    </p:spTree>
    <p:extLst>
      <p:ext uri="{BB962C8B-B14F-4D97-AF65-F5344CB8AC3E}">
        <p14:creationId xmlns:p14="http://schemas.microsoft.com/office/powerpoint/2010/main" val="342986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09850" y="152400"/>
            <a:ext cx="6076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InfraGard Helps the FBI to…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and other Government Agencies)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pPr marL="292100" indent="-292100">
              <a:buFont typeface="Arial" charset="0"/>
              <a:buChar char="•"/>
              <a:defRPr/>
            </a:pPr>
            <a:r>
              <a:rPr lang="en-US" sz="2200" dirty="0"/>
              <a:t>Prevent, detect, and investigate threats impacting critical infrastructure and/or national security</a:t>
            </a:r>
          </a:p>
          <a:p>
            <a:pPr marL="292100" indent="-292100">
              <a:buFont typeface="Arial" charset="0"/>
              <a:buChar char="•"/>
              <a:defRPr/>
            </a:pPr>
            <a:r>
              <a:rPr lang="en-US" sz="2200" dirty="0"/>
              <a:t>Better understand emerging trends</a:t>
            </a:r>
          </a:p>
          <a:p>
            <a:pPr marL="292100" indent="-292100">
              <a:buFont typeface="Arial" charset="0"/>
              <a:buChar char="•"/>
              <a:defRPr/>
            </a:pPr>
            <a:r>
              <a:rPr lang="en-US" sz="2200" dirty="0"/>
              <a:t>Foster crime prevention initiatives</a:t>
            </a:r>
          </a:p>
          <a:p>
            <a:pPr marL="292100" indent="-292100">
              <a:buFont typeface="Arial" charset="0"/>
              <a:buChar char="•"/>
              <a:defRPr/>
            </a:pPr>
            <a:r>
              <a:rPr lang="en-US" sz="2200" dirty="0"/>
              <a:t>Promote the exchange of ideas</a:t>
            </a:r>
          </a:p>
          <a:p>
            <a:pPr marL="292100" indent="-292100">
              <a:buFont typeface="Arial" charset="0"/>
              <a:buChar char="•"/>
              <a:defRPr/>
            </a:pPr>
            <a:r>
              <a:rPr lang="en-US" sz="2200" dirty="0"/>
              <a:t>Build key contacts within local communities and the public and private sectors</a:t>
            </a:r>
          </a:p>
          <a:p>
            <a:pPr marL="292100" indent="-292100">
              <a:buFont typeface="Arial" charset="0"/>
              <a:buChar char="•"/>
              <a:defRPr/>
            </a:pPr>
            <a:r>
              <a:rPr lang="en-US" sz="2200" dirty="0"/>
              <a:t>Alert citizens to threats and vulnerabilities</a:t>
            </a:r>
          </a:p>
          <a:p>
            <a:pPr marL="292100" indent="-292100">
              <a:buFont typeface="Arial" charset="0"/>
              <a:buChar char="•"/>
              <a:defRPr/>
            </a:pPr>
            <a:r>
              <a:rPr lang="en-US" sz="2200" dirty="0"/>
              <a:t>Facilitate peer-to-peer collaboration and information sharing</a:t>
            </a:r>
          </a:p>
          <a:p>
            <a:pPr marL="0" indent="0">
              <a:buFontTx/>
              <a:buNone/>
              <a:defRPr/>
            </a:pPr>
            <a:endParaRPr lang="en-US" sz="2200" b="1" dirty="0"/>
          </a:p>
        </p:txBody>
      </p:sp>
      <p:pic>
        <p:nvPicPr>
          <p:cNvPr id="20484" name="Picture 21" descr="https://igc.infragard.org/http/www.infragard.org/resources/misc/files/infragard_logo_res.jpg"/>
          <p:cNvPicPr preferRelativeResize="0"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5900"/>
            <a:ext cx="10096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A56C-472E-41A0-A567-F8746D6E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How is InfraGard engaging with our communities?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FF956-76FD-4945-B7D8-56F2A6B759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58200" cy="53340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600" b="1" dirty="0"/>
              <a:t>We have regular local meetings for educating our members</a:t>
            </a:r>
            <a:endParaRPr lang="en-US" sz="3600" dirty="0"/>
          </a:p>
          <a:p>
            <a:pPr lvl="0">
              <a:lnSpc>
                <a:spcPct val="120000"/>
              </a:lnSpc>
            </a:pPr>
            <a:r>
              <a:rPr lang="en-US" sz="3600" b="1" dirty="0"/>
              <a:t>FBI &amp; DHS interaction locally</a:t>
            </a:r>
            <a:endParaRPr lang="en-US" sz="3600" dirty="0"/>
          </a:p>
          <a:p>
            <a:pPr lvl="0">
              <a:lnSpc>
                <a:spcPct val="120000"/>
              </a:lnSpc>
            </a:pPr>
            <a:r>
              <a:rPr lang="en-US" sz="3600" b="1" dirty="0"/>
              <a:t>Our local chapters hold summits/symposiums/Conferences</a:t>
            </a:r>
            <a:endParaRPr lang="en-US" sz="3600" dirty="0"/>
          </a:p>
          <a:p>
            <a:pPr lvl="0">
              <a:lnSpc>
                <a:spcPct val="120000"/>
              </a:lnSpc>
            </a:pPr>
            <a:r>
              <a:rPr lang="en-US" sz="3600" b="1" dirty="0"/>
              <a:t>A national program geared toward our communities representing the 16 Critical Infrastructures, – the National Sector Security &amp; Resilience Program locally administered through Sector Chief’s for the primary sectors</a:t>
            </a:r>
            <a:endParaRPr lang="en-US" sz="3600" dirty="0"/>
          </a:p>
          <a:p>
            <a:pPr lvl="0">
              <a:lnSpc>
                <a:spcPct val="120000"/>
              </a:lnSpc>
            </a:pPr>
            <a:r>
              <a:rPr lang="en-US" sz="3600" b="1" dirty="0"/>
              <a:t>Expanded engagement with local &amp; state Fusion Centers - MOU</a:t>
            </a:r>
            <a:endParaRPr lang="en-US" sz="3600" dirty="0"/>
          </a:p>
          <a:p>
            <a:pPr lvl="0">
              <a:lnSpc>
                <a:spcPct val="120000"/>
              </a:lnSpc>
            </a:pPr>
            <a:r>
              <a:rPr lang="en-US" sz="3600" b="1" dirty="0"/>
              <a:t>We have a national portal that provides daily notifications</a:t>
            </a:r>
            <a:endParaRPr lang="en-US" sz="36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3100" b="1" dirty="0"/>
              <a:t>FBI Private Sector Daily Digests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3100" b="1" dirty="0"/>
              <a:t>Forums for member interactions locally, regionally, nationally</a:t>
            </a:r>
            <a:endParaRPr lang="en-US" sz="31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3100" b="1" dirty="0"/>
              <a:t>Email, Library, Past webinars</a:t>
            </a:r>
            <a:endParaRPr lang="en-US" sz="3100" dirty="0"/>
          </a:p>
          <a:p>
            <a:pPr lvl="0">
              <a:lnSpc>
                <a:spcPct val="120000"/>
              </a:lnSpc>
            </a:pPr>
            <a:r>
              <a:rPr lang="en-US" sz="3600" b="1" dirty="0"/>
              <a:t>National &amp; Regional Conferences &amp; Summits</a:t>
            </a:r>
            <a:endParaRPr lang="en-US" sz="3600" dirty="0"/>
          </a:p>
          <a:p>
            <a:pPr lvl="0">
              <a:lnSpc>
                <a:spcPct val="120000"/>
              </a:lnSpc>
            </a:pPr>
            <a:r>
              <a:rPr lang="en-US" sz="3600" b="1" dirty="0"/>
              <a:t>Monthly webinars on timely topics</a:t>
            </a:r>
            <a:endParaRPr lang="en-US" sz="3600" dirty="0"/>
          </a:p>
          <a:p>
            <a:r>
              <a:rPr lang="en-US" sz="3600" b="1" dirty="0"/>
              <a:t>We engage other organizations like the ISAO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3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61B7-6EBA-4CF9-BA23-6B8600DE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15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How our communities engage with InfraGard?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103A-98BD-494C-892A-97923EFC81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First join! At </a:t>
            </a:r>
            <a:r>
              <a:rPr lang="en-US" b="1" dirty="0">
                <a:hlinkClick r:id="rId2"/>
              </a:rPr>
              <a:t>www.infragard.org</a:t>
            </a:r>
            <a:r>
              <a:rPr lang="en-US" b="1" dirty="0"/>
              <a:t>  </a:t>
            </a:r>
            <a:endParaRPr lang="en-US" dirty="0"/>
          </a:p>
          <a:p>
            <a:pPr lvl="0"/>
            <a:r>
              <a:rPr lang="en-US" b="1" dirty="0"/>
              <a:t>Attend meetings &amp; support local programs, volunteer to help</a:t>
            </a:r>
            <a:endParaRPr lang="en-US" dirty="0"/>
          </a:p>
          <a:p>
            <a:pPr lvl="0"/>
            <a:r>
              <a:rPr lang="en-US" b="1" dirty="0"/>
              <a:t>Go on the portal regularly, learn and take action to protect your families, businesses, communities and Nation &amp; make them more resilient</a:t>
            </a:r>
            <a:endParaRPr lang="en-US" dirty="0"/>
          </a:p>
          <a:p>
            <a:pPr lvl="0"/>
            <a:r>
              <a:rPr lang="en-US" b="1" dirty="0"/>
              <a:t>Get involved in the Sector program that represents your sector or sectors</a:t>
            </a:r>
            <a:endParaRPr lang="en-US" dirty="0"/>
          </a:p>
          <a:p>
            <a:r>
              <a:rPr lang="en-US" b="1" dirty="0"/>
              <a:t>Take our Infrastructures serious &amp; work to protect them and make them more resilient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6AC6-EF6B-457A-A459-756974A7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2800" b="1" dirty="0"/>
              <a:t>2019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A953-52AB-40D3-ADA3-CF91B9BE29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038600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 Components: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INMA/IMA Program Management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InfraGard National Programs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Serve IMAs and members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Enhance Education &amp; Information Sharing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Sync mission goals nationally with the FBI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Assist IMAs in syncing mission goals with their local FBI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Professionalize the organization 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Create sustainability in programs and funding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6AC6-EF6B-457A-A459-756974A7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Autofit/>
          </a:bodyPr>
          <a:lstStyle/>
          <a:p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2019 Strategic Plan: INMA/IMA Program Management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A953-52AB-40D3-ADA3-CF91B9BE29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153400" cy="5029200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INMA Management/Operations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Staffing</a:t>
            </a:r>
          </a:p>
          <a:p>
            <a:pPr marL="914400" lvl="1" indent="-27305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 new hires this year	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Branding/ Marketing/ Communications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Recruiting /Member Engagement</a:t>
            </a:r>
          </a:p>
          <a:p>
            <a:pPr marL="852488" lvl="1" indent="-27305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 Targeted to recruit to fill gaps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Partnerships/ Alliances/Liaisons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Financial Operations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Revenue Generation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IMA Operations/ Governance</a:t>
            </a:r>
          </a:p>
          <a:p>
            <a:pPr marL="914400" lvl="1" indent="-27305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Annual Certifications	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B50D-F6F3-4CC6-8321-79DD477C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2019 Strategic Plan: InfraGard National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728AF-BD42-400F-9FC6-0BEB8419E7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5048" cy="5334000"/>
          </a:xfrm>
        </p:spPr>
        <p:txBody>
          <a:bodyPr>
            <a:normAutofit/>
          </a:bodyPr>
          <a:lstStyle/>
          <a:p>
            <a:pPr marL="822960" lvl="1" indent="-457200"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Sharing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Technology enhancements: IG Portal, MS365 for IMA/INMA management, etc.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Fusion Center engagement nationally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Team with AUI to create more analytical products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National Sector Security &amp; Resilience Program (NSSRP)</a:t>
            </a:r>
          </a:p>
          <a:p>
            <a:pPr marL="1146175"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11 NCCs – selecting more</a:t>
            </a:r>
          </a:p>
          <a:p>
            <a:pPr marL="1146175"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Establish the Sector Program in all IMAs	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InfraGard Cross Sector Councils (ICSC) (formerly Special Interest Groups (SIGs)</a:t>
            </a:r>
          </a:p>
          <a:p>
            <a:pPr marL="1146175"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Expand Councils adding a CISO Council &amp; Private Security/Investigators Council		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5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572"/>
          <p:cNvSpPr txBox="1">
            <a:spLocks noChangeArrowheads="1"/>
          </p:cNvSpPr>
          <p:nvPr/>
        </p:nvSpPr>
        <p:spPr bwMode="auto">
          <a:xfrm>
            <a:off x="7086600" y="2428421"/>
            <a:ext cx="190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90"/>
                </a:solidFill>
                <a:latin typeface="Arial Black" charset="0"/>
              </a:rPr>
              <a:t>GOAL:</a:t>
            </a:r>
          </a:p>
          <a:p>
            <a:pPr algn="ctr" eaLnBrk="1" hangingPunct="1"/>
            <a:r>
              <a:rPr lang="en-US" sz="1600" b="1" dirty="0">
                <a:solidFill>
                  <a:srgbClr val="760000"/>
                </a:solidFill>
                <a:latin typeface="+mj-lt"/>
              </a:rPr>
              <a:t>Continuous, Objectively Measurable Improvement in</a:t>
            </a:r>
          </a:p>
          <a:p>
            <a:pPr algn="ctr" eaLnBrk="1" hangingPunct="1"/>
            <a:r>
              <a:rPr lang="en-US" sz="1600" b="1" dirty="0">
                <a:solidFill>
                  <a:srgbClr val="760000"/>
                </a:solidFill>
                <a:latin typeface="+mj-lt"/>
              </a:rPr>
              <a:t>Business, Community and National </a:t>
            </a:r>
          </a:p>
          <a:p>
            <a:pPr algn="ctr" eaLnBrk="1" hangingPunct="1"/>
            <a:r>
              <a:rPr lang="en-US" sz="1600" b="1" dirty="0">
                <a:solidFill>
                  <a:srgbClr val="760000"/>
                </a:solidFill>
                <a:latin typeface="+mj-lt"/>
              </a:rPr>
              <a:t>Critical Infrastructure Protection,</a:t>
            </a:r>
          </a:p>
          <a:p>
            <a:pPr algn="ctr" eaLnBrk="1" hangingPunct="1"/>
            <a:r>
              <a:rPr lang="en-US" sz="1600" b="1" dirty="0">
                <a:solidFill>
                  <a:srgbClr val="760000"/>
                </a:solidFill>
                <a:latin typeface="+mj-lt"/>
              </a:rPr>
              <a:t>Security, Operational </a:t>
            </a:r>
          </a:p>
          <a:p>
            <a:pPr algn="ctr" eaLnBrk="1" hangingPunct="1"/>
            <a:r>
              <a:rPr lang="en-US" sz="1600" b="1" dirty="0">
                <a:solidFill>
                  <a:srgbClr val="760000"/>
                </a:solidFill>
                <a:latin typeface="+mj-lt"/>
              </a:rPr>
              <a:t>Resilience and</a:t>
            </a:r>
          </a:p>
          <a:p>
            <a:pPr algn="ctr" eaLnBrk="1" hangingPunct="1"/>
            <a:r>
              <a:rPr lang="en-US" sz="1600" b="1" dirty="0">
                <a:solidFill>
                  <a:srgbClr val="760000"/>
                </a:solidFill>
                <a:latin typeface="+mj-lt"/>
              </a:rPr>
              <a:t>Preparedness</a:t>
            </a:r>
          </a:p>
        </p:txBody>
      </p:sp>
      <p:sp>
        <p:nvSpPr>
          <p:cNvPr id="45059" name="TextBox 9"/>
          <p:cNvSpPr txBox="1">
            <a:spLocks noChangeArrowheads="1"/>
          </p:cNvSpPr>
          <p:nvPr/>
        </p:nvSpPr>
        <p:spPr bwMode="auto">
          <a:xfrm>
            <a:off x="82312" y="76200"/>
            <a:ext cx="89473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760000"/>
                </a:solidFill>
                <a:latin typeface="Franklin Gothic Medium" charset="0"/>
              </a:rPr>
              <a:t>INMA National Sector Security &amp; Resiliency Program </a:t>
            </a:r>
            <a:endParaRPr lang="en-US" b="1" dirty="0">
              <a:solidFill>
                <a:srgbClr val="000090"/>
              </a:solidFill>
              <a:latin typeface="Franklin Gothic Medium" charset="0"/>
            </a:endParaRPr>
          </a:p>
          <a:p>
            <a:pPr algn="ctr" eaLnBrk="1" hangingPunct="1"/>
            <a:r>
              <a:rPr lang="en-US" sz="1800" dirty="0">
                <a:solidFill>
                  <a:srgbClr val="002060"/>
                </a:solidFill>
                <a:latin typeface="Franklin Gothic Medium" charset="0"/>
              </a:rPr>
              <a:t>FOCUS:  Community-Based, Cross-Sector Information Exchange; </a:t>
            </a:r>
          </a:p>
          <a:p>
            <a:pPr algn="ctr" eaLnBrk="1" hangingPunct="1"/>
            <a:r>
              <a:rPr lang="en-US" sz="1800" dirty="0">
                <a:solidFill>
                  <a:srgbClr val="002060"/>
                </a:solidFill>
                <a:latin typeface="Franklin Gothic Medium" charset="0"/>
              </a:rPr>
              <a:t>Identification of Infrastructure Performance Requirements; Elimination of Single Points of Infrastructure Failure; Institutionalization of Critical Infrastructure Innovation. </a:t>
            </a:r>
          </a:p>
        </p:txBody>
      </p:sp>
      <p:grpSp>
        <p:nvGrpSpPr>
          <p:cNvPr id="45061" name="Group 1596"/>
          <p:cNvGrpSpPr>
            <a:grpSpLocks/>
          </p:cNvGrpSpPr>
          <p:nvPr/>
        </p:nvGrpSpPr>
        <p:grpSpPr bwMode="auto">
          <a:xfrm>
            <a:off x="1106055" y="2010597"/>
            <a:ext cx="7383463" cy="382587"/>
            <a:chOff x="876300" y="2055813"/>
            <a:chExt cx="7383463" cy="382587"/>
          </a:xfrm>
        </p:grpSpPr>
        <p:sp>
          <p:nvSpPr>
            <p:cNvPr id="45063" name="TextBox 554"/>
            <p:cNvSpPr txBox="1">
              <a:spLocks noChangeArrowheads="1"/>
            </p:cNvSpPr>
            <p:nvPr/>
          </p:nvSpPr>
          <p:spPr bwMode="auto">
            <a:xfrm rot="-2400000">
              <a:off x="876300" y="2160588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Chemical</a:t>
              </a:r>
            </a:p>
          </p:txBody>
        </p:sp>
        <p:sp>
          <p:nvSpPr>
            <p:cNvPr id="45064" name="TextBox 555"/>
            <p:cNvSpPr txBox="1">
              <a:spLocks noChangeArrowheads="1"/>
            </p:cNvSpPr>
            <p:nvPr/>
          </p:nvSpPr>
          <p:spPr bwMode="auto">
            <a:xfrm rot="-2400000">
              <a:off x="1228930" y="2122488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Commercial Facilities</a:t>
              </a:r>
            </a:p>
          </p:txBody>
        </p:sp>
        <p:sp>
          <p:nvSpPr>
            <p:cNvPr id="45065" name="TextBox 556"/>
            <p:cNvSpPr txBox="1">
              <a:spLocks noChangeArrowheads="1"/>
            </p:cNvSpPr>
            <p:nvPr/>
          </p:nvSpPr>
          <p:spPr bwMode="auto">
            <a:xfrm rot="-2400000">
              <a:off x="1609725" y="2122488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Communications</a:t>
              </a:r>
            </a:p>
          </p:txBody>
        </p:sp>
        <p:sp>
          <p:nvSpPr>
            <p:cNvPr id="45066" name="TextBox 557"/>
            <p:cNvSpPr txBox="1">
              <a:spLocks noChangeArrowheads="1"/>
            </p:cNvSpPr>
            <p:nvPr/>
          </p:nvSpPr>
          <p:spPr bwMode="auto">
            <a:xfrm rot="-2400000">
              <a:off x="1971675" y="2113370"/>
              <a:ext cx="1905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Critical Manufacturing</a:t>
              </a:r>
            </a:p>
          </p:txBody>
        </p:sp>
        <p:sp>
          <p:nvSpPr>
            <p:cNvPr id="45067" name="TextBox 558"/>
            <p:cNvSpPr txBox="1">
              <a:spLocks noChangeArrowheads="1"/>
            </p:cNvSpPr>
            <p:nvPr/>
          </p:nvSpPr>
          <p:spPr bwMode="auto">
            <a:xfrm rot="-2400000">
              <a:off x="2351088" y="2122488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Dams</a:t>
              </a:r>
            </a:p>
          </p:txBody>
        </p:sp>
        <p:sp>
          <p:nvSpPr>
            <p:cNvPr id="45068" name="TextBox 559"/>
            <p:cNvSpPr txBox="1">
              <a:spLocks noChangeArrowheads="1"/>
            </p:cNvSpPr>
            <p:nvPr/>
          </p:nvSpPr>
          <p:spPr bwMode="auto">
            <a:xfrm rot="-2400000">
              <a:off x="2692030" y="2137178"/>
              <a:ext cx="1919801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Defense Industrial Base </a:t>
              </a:r>
            </a:p>
          </p:txBody>
        </p:sp>
        <p:sp>
          <p:nvSpPr>
            <p:cNvPr id="45069" name="TextBox 560"/>
            <p:cNvSpPr txBox="1">
              <a:spLocks noChangeArrowheads="1"/>
            </p:cNvSpPr>
            <p:nvPr/>
          </p:nvSpPr>
          <p:spPr bwMode="auto">
            <a:xfrm rot="-2400000">
              <a:off x="3085895" y="2121221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Emergency Services</a:t>
              </a:r>
            </a:p>
          </p:txBody>
        </p:sp>
        <p:sp>
          <p:nvSpPr>
            <p:cNvPr id="45070" name="TextBox 561"/>
            <p:cNvSpPr txBox="1">
              <a:spLocks noChangeArrowheads="1"/>
            </p:cNvSpPr>
            <p:nvPr/>
          </p:nvSpPr>
          <p:spPr bwMode="auto">
            <a:xfrm rot="19200000">
              <a:off x="3482070" y="2099808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Energy</a:t>
              </a:r>
            </a:p>
          </p:txBody>
        </p:sp>
        <p:sp>
          <p:nvSpPr>
            <p:cNvPr id="45071" name="TextBox 562"/>
            <p:cNvSpPr txBox="1">
              <a:spLocks noChangeArrowheads="1"/>
            </p:cNvSpPr>
            <p:nvPr/>
          </p:nvSpPr>
          <p:spPr bwMode="auto">
            <a:xfrm rot="-2400000">
              <a:off x="4164217" y="2055813"/>
              <a:ext cx="20955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Food and Agriculture</a:t>
              </a:r>
            </a:p>
          </p:txBody>
        </p:sp>
        <p:sp>
          <p:nvSpPr>
            <p:cNvPr id="45072" name="TextBox 563"/>
            <p:cNvSpPr txBox="1">
              <a:spLocks noChangeArrowheads="1"/>
            </p:cNvSpPr>
            <p:nvPr/>
          </p:nvSpPr>
          <p:spPr bwMode="auto">
            <a:xfrm rot="19200000">
              <a:off x="3845812" y="2075313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Financial Services</a:t>
              </a:r>
            </a:p>
          </p:txBody>
        </p:sp>
        <p:sp>
          <p:nvSpPr>
            <p:cNvPr id="45073" name="TextBox 565"/>
            <p:cNvSpPr txBox="1">
              <a:spLocks noChangeArrowheads="1"/>
            </p:cNvSpPr>
            <p:nvPr/>
          </p:nvSpPr>
          <p:spPr bwMode="auto">
            <a:xfrm rot="-2400000">
              <a:off x="4554332" y="2122168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Government Facilities </a:t>
              </a:r>
            </a:p>
          </p:txBody>
        </p:sp>
        <p:sp>
          <p:nvSpPr>
            <p:cNvPr id="45074" name="TextBox 566"/>
            <p:cNvSpPr txBox="1">
              <a:spLocks noChangeArrowheads="1"/>
            </p:cNvSpPr>
            <p:nvPr/>
          </p:nvSpPr>
          <p:spPr bwMode="auto">
            <a:xfrm rot="-2400000">
              <a:off x="4914900" y="2112963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Healthcare</a:t>
              </a:r>
            </a:p>
          </p:txBody>
        </p:sp>
        <p:sp>
          <p:nvSpPr>
            <p:cNvPr id="45075" name="TextBox 567"/>
            <p:cNvSpPr txBox="1">
              <a:spLocks noChangeArrowheads="1"/>
            </p:cNvSpPr>
            <p:nvPr/>
          </p:nvSpPr>
          <p:spPr bwMode="auto">
            <a:xfrm rot="-2400000">
              <a:off x="5269118" y="2122488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Information Tech</a:t>
              </a:r>
            </a:p>
          </p:txBody>
        </p:sp>
        <p:sp>
          <p:nvSpPr>
            <p:cNvPr id="45076" name="TextBox 568"/>
            <p:cNvSpPr txBox="1">
              <a:spLocks noChangeArrowheads="1"/>
            </p:cNvSpPr>
            <p:nvPr/>
          </p:nvSpPr>
          <p:spPr bwMode="auto">
            <a:xfrm rot="-2400000">
              <a:off x="5621543" y="2143125"/>
              <a:ext cx="19050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Nuclear</a:t>
              </a:r>
            </a:p>
          </p:txBody>
        </p:sp>
        <p:sp>
          <p:nvSpPr>
            <p:cNvPr id="45077" name="TextBox 570"/>
            <p:cNvSpPr txBox="1">
              <a:spLocks noChangeArrowheads="1"/>
            </p:cNvSpPr>
            <p:nvPr/>
          </p:nvSpPr>
          <p:spPr bwMode="auto">
            <a:xfrm rot="-2400000">
              <a:off x="5983493" y="2112963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Transportation </a:t>
              </a:r>
            </a:p>
          </p:txBody>
        </p:sp>
        <p:sp>
          <p:nvSpPr>
            <p:cNvPr id="45078" name="TextBox 571"/>
            <p:cNvSpPr txBox="1">
              <a:spLocks noChangeArrowheads="1"/>
            </p:cNvSpPr>
            <p:nvPr/>
          </p:nvSpPr>
          <p:spPr bwMode="auto">
            <a:xfrm rot="-2400000">
              <a:off x="6354763" y="2112963"/>
              <a:ext cx="19050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Water</a:t>
              </a:r>
            </a:p>
          </p:txBody>
        </p:sp>
      </p:grpSp>
      <p:grpSp>
        <p:nvGrpSpPr>
          <p:cNvPr id="45060" name="Group 565"/>
          <p:cNvGrpSpPr>
            <a:grpSpLocks/>
          </p:cNvGrpSpPr>
          <p:nvPr/>
        </p:nvGrpSpPr>
        <p:grpSpPr bwMode="auto">
          <a:xfrm>
            <a:off x="1306513" y="2901830"/>
            <a:ext cx="5781675" cy="3118010"/>
            <a:chOff x="2085975" y="2325688"/>
            <a:chExt cx="5781675" cy="3294964"/>
          </a:xfrm>
        </p:grpSpPr>
        <p:grpSp>
          <p:nvGrpSpPr>
            <p:cNvPr id="45079" name="Group 5"/>
            <p:cNvGrpSpPr>
              <a:grpSpLocks noChangeAspect="1"/>
            </p:cNvGrpSpPr>
            <p:nvPr/>
          </p:nvGrpSpPr>
          <p:grpSpPr bwMode="auto">
            <a:xfrm>
              <a:off x="2085975" y="2325688"/>
              <a:ext cx="319346" cy="3254482"/>
              <a:chOff x="2634" y="1856"/>
              <a:chExt cx="493" cy="608"/>
            </a:xfrm>
          </p:grpSpPr>
          <p:sp>
            <p:nvSpPr>
              <p:cNvPr id="100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4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505" name="Freeform 6"/>
              <p:cNvSpPr>
                <a:spLocks/>
              </p:cNvSpPr>
              <p:nvPr/>
            </p:nvSpPr>
            <p:spPr bwMode="auto">
              <a:xfrm>
                <a:off x="2901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6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7" name="Freeform 8"/>
              <p:cNvSpPr>
                <a:spLocks/>
              </p:cNvSpPr>
              <p:nvPr/>
            </p:nvSpPr>
            <p:spPr bwMode="auto">
              <a:xfrm>
                <a:off x="2955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8" name="Freeform 9"/>
              <p:cNvSpPr>
                <a:spLocks/>
              </p:cNvSpPr>
              <p:nvPr/>
            </p:nvSpPr>
            <p:spPr bwMode="auto">
              <a:xfrm>
                <a:off x="2970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9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0" name="Freeform 11"/>
              <p:cNvSpPr>
                <a:spLocks/>
              </p:cNvSpPr>
              <p:nvPr/>
            </p:nvSpPr>
            <p:spPr bwMode="auto">
              <a:xfrm>
                <a:off x="3007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1" name="Freeform 12"/>
              <p:cNvSpPr>
                <a:spLocks/>
              </p:cNvSpPr>
              <p:nvPr/>
            </p:nvSpPr>
            <p:spPr bwMode="auto">
              <a:xfrm>
                <a:off x="3024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2" name="Freeform 13"/>
              <p:cNvSpPr>
                <a:spLocks/>
              </p:cNvSpPr>
              <p:nvPr/>
            </p:nvSpPr>
            <p:spPr bwMode="auto">
              <a:xfrm>
                <a:off x="3041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3" name="Freeform 14"/>
              <p:cNvSpPr>
                <a:spLocks/>
              </p:cNvSpPr>
              <p:nvPr/>
            </p:nvSpPr>
            <p:spPr bwMode="auto">
              <a:xfrm>
                <a:off x="3058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4" name="Freeform 15"/>
              <p:cNvSpPr>
                <a:spLocks/>
              </p:cNvSpPr>
              <p:nvPr/>
            </p:nvSpPr>
            <p:spPr bwMode="auto">
              <a:xfrm>
                <a:off x="3075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5" name="Freeform 16"/>
              <p:cNvSpPr>
                <a:spLocks/>
              </p:cNvSpPr>
              <p:nvPr/>
            </p:nvSpPr>
            <p:spPr bwMode="auto">
              <a:xfrm>
                <a:off x="3092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6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7" name="Freeform 18"/>
              <p:cNvSpPr>
                <a:spLocks/>
              </p:cNvSpPr>
              <p:nvPr/>
            </p:nvSpPr>
            <p:spPr bwMode="auto">
              <a:xfrm>
                <a:off x="2867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8" name="Freeform 19"/>
              <p:cNvSpPr>
                <a:spLocks/>
              </p:cNvSpPr>
              <p:nvPr/>
            </p:nvSpPr>
            <p:spPr bwMode="auto">
              <a:xfrm>
                <a:off x="2850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19" name="Freeform 20"/>
              <p:cNvSpPr>
                <a:spLocks/>
              </p:cNvSpPr>
              <p:nvPr/>
            </p:nvSpPr>
            <p:spPr bwMode="auto">
              <a:xfrm>
                <a:off x="2833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0" name="Freeform 21"/>
              <p:cNvSpPr>
                <a:spLocks/>
              </p:cNvSpPr>
              <p:nvPr/>
            </p:nvSpPr>
            <p:spPr bwMode="auto">
              <a:xfrm>
                <a:off x="2815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1" name="Freeform 23"/>
              <p:cNvSpPr>
                <a:spLocks/>
              </p:cNvSpPr>
              <p:nvPr/>
            </p:nvSpPr>
            <p:spPr bwMode="auto">
              <a:xfrm>
                <a:off x="2781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2" name="Freeform 24"/>
              <p:cNvSpPr>
                <a:spLocks/>
              </p:cNvSpPr>
              <p:nvPr/>
            </p:nvSpPr>
            <p:spPr bwMode="auto">
              <a:xfrm>
                <a:off x="2764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3" name="Freeform 25"/>
              <p:cNvSpPr>
                <a:spLocks/>
              </p:cNvSpPr>
              <p:nvPr/>
            </p:nvSpPr>
            <p:spPr bwMode="auto">
              <a:xfrm>
                <a:off x="2747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4" name="Freeform 26"/>
              <p:cNvSpPr>
                <a:spLocks/>
              </p:cNvSpPr>
              <p:nvPr/>
            </p:nvSpPr>
            <p:spPr bwMode="auto">
              <a:xfrm>
                <a:off x="2727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5" name="Freeform 27"/>
              <p:cNvSpPr>
                <a:spLocks/>
              </p:cNvSpPr>
              <p:nvPr/>
            </p:nvSpPr>
            <p:spPr bwMode="auto">
              <a:xfrm>
                <a:off x="2710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6" name="Freeform 28"/>
              <p:cNvSpPr>
                <a:spLocks/>
              </p:cNvSpPr>
              <p:nvPr/>
            </p:nvSpPr>
            <p:spPr bwMode="auto">
              <a:xfrm>
                <a:off x="2695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7" name="Freeform 29"/>
              <p:cNvSpPr>
                <a:spLocks/>
              </p:cNvSpPr>
              <p:nvPr/>
            </p:nvSpPr>
            <p:spPr bwMode="auto">
              <a:xfrm>
                <a:off x="2678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8" name="Freeform 30"/>
              <p:cNvSpPr>
                <a:spLocks/>
              </p:cNvSpPr>
              <p:nvPr/>
            </p:nvSpPr>
            <p:spPr bwMode="auto">
              <a:xfrm>
                <a:off x="2659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29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30" name="Freeform 32"/>
              <p:cNvSpPr>
                <a:spLocks/>
              </p:cNvSpPr>
              <p:nvPr/>
            </p:nvSpPr>
            <p:spPr bwMode="auto">
              <a:xfrm>
                <a:off x="2634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31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32" name="Freeform 34"/>
              <p:cNvSpPr>
                <a:spLocks/>
              </p:cNvSpPr>
              <p:nvPr/>
            </p:nvSpPr>
            <p:spPr bwMode="auto">
              <a:xfrm>
                <a:off x="2634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</p:txBody>
          </p:sp>
        </p:grpSp>
        <p:grpSp>
          <p:nvGrpSpPr>
            <p:cNvPr id="45080" name="Group 5"/>
            <p:cNvGrpSpPr>
              <a:grpSpLocks noChangeAspect="1"/>
            </p:cNvGrpSpPr>
            <p:nvPr/>
          </p:nvGrpSpPr>
          <p:grpSpPr bwMode="auto">
            <a:xfrm>
              <a:off x="2442904" y="2325688"/>
              <a:ext cx="319346" cy="3254482"/>
              <a:chOff x="2633" y="1856"/>
              <a:chExt cx="493" cy="608"/>
            </a:xfrm>
          </p:grpSpPr>
          <p:sp>
            <p:nvSpPr>
              <p:cNvPr id="97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3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476" name="Freeform 6"/>
              <p:cNvSpPr>
                <a:spLocks/>
              </p:cNvSpPr>
              <p:nvPr/>
            </p:nvSpPr>
            <p:spPr bwMode="auto">
              <a:xfrm>
                <a:off x="2900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7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8" name="Freeform 8"/>
              <p:cNvSpPr>
                <a:spLocks/>
              </p:cNvSpPr>
              <p:nvPr/>
            </p:nvSpPr>
            <p:spPr bwMode="auto">
              <a:xfrm>
                <a:off x="2954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9" name="Freeform 9"/>
              <p:cNvSpPr>
                <a:spLocks/>
              </p:cNvSpPr>
              <p:nvPr/>
            </p:nvSpPr>
            <p:spPr bwMode="auto">
              <a:xfrm>
                <a:off x="2969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0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1" name="Freeform 11"/>
              <p:cNvSpPr>
                <a:spLocks/>
              </p:cNvSpPr>
              <p:nvPr/>
            </p:nvSpPr>
            <p:spPr bwMode="auto">
              <a:xfrm>
                <a:off x="3006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2" name="Freeform 12"/>
              <p:cNvSpPr>
                <a:spLocks/>
              </p:cNvSpPr>
              <p:nvPr/>
            </p:nvSpPr>
            <p:spPr bwMode="auto">
              <a:xfrm>
                <a:off x="3023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3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4" name="Freeform 14"/>
              <p:cNvSpPr>
                <a:spLocks/>
              </p:cNvSpPr>
              <p:nvPr/>
            </p:nvSpPr>
            <p:spPr bwMode="auto">
              <a:xfrm>
                <a:off x="3057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5" name="Freeform 15"/>
              <p:cNvSpPr>
                <a:spLocks/>
              </p:cNvSpPr>
              <p:nvPr/>
            </p:nvSpPr>
            <p:spPr bwMode="auto">
              <a:xfrm>
                <a:off x="3074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6" name="Freeform 16"/>
              <p:cNvSpPr>
                <a:spLocks/>
              </p:cNvSpPr>
              <p:nvPr/>
            </p:nvSpPr>
            <p:spPr bwMode="auto">
              <a:xfrm>
                <a:off x="3091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7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8" name="Freeform 18"/>
              <p:cNvSpPr>
                <a:spLocks/>
              </p:cNvSpPr>
              <p:nvPr/>
            </p:nvSpPr>
            <p:spPr bwMode="auto">
              <a:xfrm>
                <a:off x="2866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89" name="Freeform 19"/>
              <p:cNvSpPr>
                <a:spLocks/>
              </p:cNvSpPr>
              <p:nvPr/>
            </p:nvSpPr>
            <p:spPr bwMode="auto">
              <a:xfrm>
                <a:off x="2849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0" name="Freeform 20"/>
              <p:cNvSpPr>
                <a:spLocks/>
              </p:cNvSpPr>
              <p:nvPr/>
            </p:nvSpPr>
            <p:spPr bwMode="auto">
              <a:xfrm>
                <a:off x="2832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1" name="Freeform 21"/>
              <p:cNvSpPr>
                <a:spLocks/>
              </p:cNvSpPr>
              <p:nvPr/>
            </p:nvSpPr>
            <p:spPr bwMode="auto">
              <a:xfrm>
                <a:off x="2815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2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3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4" name="Freeform 25"/>
              <p:cNvSpPr>
                <a:spLocks/>
              </p:cNvSpPr>
              <p:nvPr/>
            </p:nvSpPr>
            <p:spPr bwMode="auto">
              <a:xfrm>
                <a:off x="2746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5" name="Freeform 26"/>
              <p:cNvSpPr>
                <a:spLocks/>
              </p:cNvSpPr>
              <p:nvPr/>
            </p:nvSpPr>
            <p:spPr bwMode="auto">
              <a:xfrm>
                <a:off x="2726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6" name="Freeform 27"/>
              <p:cNvSpPr>
                <a:spLocks/>
              </p:cNvSpPr>
              <p:nvPr/>
            </p:nvSpPr>
            <p:spPr bwMode="auto">
              <a:xfrm>
                <a:off x="2709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7" name="Freeform 28"/>
              <p:cNvSpPr>
                <a:spLocks/>
              </p:cNvSpPr>
              <p:nvPr/>
            </p:nvSpPr>
            <p:spPr bwMode="auto">
              <a:xfrm>
                <a:off x="2694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8" name="Freeform 29"/>
              <p:cNvSpPr>
                <a:spLocks/>
              </p:cNvSpPr>
              <p:nvPr/>
            </p:nvSpPr>
            <p:spPr bwMode="auto">
              <a:xfrm>
                <a:off x="2677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99" name="Freeform 30"/>
              <p:cNvSpPr>
                <a:spLocks/>
              </p:cNvSpPr>
              <p:nvPr/>
            </p:nvSpPr>
            <p:spPr bwMode="auto">
              <a:xfrm>
                <a:off x="2658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0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1" name="Freeform 32"/>
              <p:cNvSpPr>
                <a:spLocks/>
              </p:cNvSpPr>
              <p:nvPr/>
            </p:nvSpPr>
            <p:spPr bwMode="auto">
              <a:xfrm>
                <a:off x="2633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2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03" name="Freeform 34"/>
              <p:cNvSpPr>
                <a:spLocks/>
              </p:cNvSpPr>
              <p:nvPr/>
            </p:nvSpPr>
            <p:spPr bwMode="auto">
              <a:xfrm>
                <a:off x="2633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dirty="0"/>
                  <a:t>	</a:t>
                </a:r>
              </a:p>
            </p:txBody>
          </p:sp>
        </p:grpSp>
        <p:grpSp>
          <p:nvGrpSpPr>
            <p:cNvPr id="45081" name="Group 5"/>
            <p:cNvGrpSpPr>
              <a:grpSpLocks noChangeAspect="1"/>
            </p:cNvGrpSpPr>
            <p:nvPr/>
          </p:nvGrpSpPr>
          <p:grpSpPr bwMode="auto">
            <a:xfrm>
              <a:off x="2804854" y="2326536"/>
              <a:ext cx="319346" cy="3254482"/>
              <a:chOff x="2634" y="1856"/>
              <a:chExt cx="493" cy="608"/>
            </a:xfrm>
          </p:grpSpPr>
          <p:sp>
            <p:nvSpPr>
              <p:cNvPr id="94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4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447" name="Freeform 6"/>
              <p:cNvSpPr>
                <a:spLocks/>
              </p:cNvSpPr>
              <p:nvPr/>
            </p:nvSpPr>
            <p:spPr bwMode="auto">
              <a:xfrm>
                <a:off x="2901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8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9" name="Freeform 8"/>
              <p:cNvSpPr>
                <a:spLocks/>
              </p:cNvSpPr>
              <p:nvPr/>
            </p:nvSpPr>
            <p:spPr bwMode="auto">
              <a:xfrm>
                <a:off x="2955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0" name="Freeform 9"/>
              <p:cNvSpPr>
                <a:spLocks/>
              </p:cNvSpPr>
              <p:nvPr/>
            </p:nvSpPr>
            <p:spPr bwMode="auto">
              <a:xfrm>
                <a:off x="2970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1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2" name="Freeform 11"/>
              <p:cNvSpPr>
                <a:spLocks/>
              </p:cNvSpPr>
              <p:nvPr/>
            </p:nvSpPr>
            <p:spPr bwMode="auto">
              <a:xfrm>
                <a:off x="3006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3" name="Freeform 12"/>
              <p:cNvSpPr>
                <a:spLocks/>
              </p:cNvSpPr>
              <p:nvPr/>
            </p:nvSpPr>
            <p:spPr bwMode="auto">
              <a:xfrm>
                <a:off x="3023" y="1912"/>
                <a:ext cx="32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4" name="Freeform 13"/>
              <p:cNvSpPr>
                <a:spLocks/>
              </p:cNvSpPr>
              <p:nvPr/>
            </p:nvSpPr>
            <p:spPr bwMode="auto">
              <a:xfrm>
                <a:off x="3041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5" name="Freeform 14"/>
              <p:cNvSpPr>
                <a:spLocks/>
              </p:cNvSpPr>
              <p:nvPr/>
            </p:nvSpPr>
            <p:spPr bwMode="auto">
              <a:xfrm>
                <a:off x="3058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6" name="Freeform 15"/>
              <p:cNvSpPr>
                <a:spLocks/>
              </p:cNvSpPr>
              <p:nvPr/>
            </p:nvSpPr>
            <p:spPr bwMode="auto">
              <a:xfrm>
                <a:off x="3075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7" name="Freeform 16"/>
              <p:cNvSpPr>
                <a:spLocks/>
              </p:cNvSpPr>
              <p:nvPr/>
            </p:nvSpPr>
            <p:spPr bwMode="auto">
              <a:xfrm>
                <a:off x="3092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8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59" name="Freeform 18"/>
              <p:cNvSpPr>
                <a:spLocks/>
              </p:cNvSpPr>
              <p:nvPr/>
            </p:nvSpPr>
            <p:spPr bwMode="auto">
              <a:xfrm>
                <a:off x="2867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0" name="Freeform 19"/>
              <p:cNvSpPr>
                <a:spLocks/>
              </p:cNvSpPr>
              <p:nvPr/>
            </p:nvSpPr>
            <p:spPr bwMode="auto">
              <a:xfrm>
                <a:off x="2849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1" name="Freeform 20"/>
              <p:cNvSpPr>
                <a:spLocks/>
              </p:cNvSpPr>
              <p:nvPr/>
            </p:nvSpPr>
            <p:spPr bwMode="auto">
              <a:xfrm>
                <a:off x="2832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2" name="Freeform 21"/>
              <p:cNvSpPr>
                <a:spLocks/>
              </p:cNvSpPr>
              <p:nvPr/>
            </p:nvSpPr>
            <p:spPr bwMode="auto">
              <a:xfrm>
                <a:off x="2815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3" name="Freeform 23"/>
              <p:cNvSpPr>
                <a:spLocks/>
              </p:cNvSpPr>
              <p:nvPr/>
            </p:nvSpPr>
            <p:spPr bwMode="auto">
              <a:xfrm>
                <a:off x="2781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4" name="Freeform 24"/>
              <p:cNvSpPr>
                <a:spLocks/>
              </p:cNvSpPr>
              <p:nvPr/>
            </p:nvSpPr>
            <p:spPr bwMode="auto">
              <a:xfrm>
                <a:off x="2764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5" name="Freeform 25"/>
              <p:cNvSpPr>
                <a:spLocks/>
              </p:cNvSpPr>
              <p:nvPr/>
            </p:nvSpPr>
            <p:spPr bwMode="auto">
              <a:xfrm>
                <a:off x="2746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6" name="Freeform 26"/>
              <p:cNvSpPr>
                <a:spLocks/>
              </p:cNvSpPr>
              <p:nvPr/>
            </p:nvSpPr>
            <p:spPr bwMode="auto">
              <a:xfrm>
                <a:off x="2727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7" name="Freeform 27"/>
              <p:cNvSpPr>
                <a:spLocks/>
              </p:cNvSpPr>
              <p:nvPr/>
            </p:nvSpPr>
            <p:spPr bwMode="auto">
              <a:xfrm>
                <a:off x="2710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8" name="Freeform 28"/>
              <p:cNvSpPr>
                <a:spLocks/>
              </p:cNvSpPr>
              <p:nvPr/>
            </p:nvSpPr>
            <p:spPr bwMode="auto">
              <a:xfrm>
                <a:off x="2695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69" name="Freeform 29"/>
              <p:cNvSpPr>
                <a:spLocks/>
              </p:cNvSpPr>
              <p:nvPr/>
            </p:nvSpPr>
            <p:spPr bwMode="auto">
              <a:xfrm>
                <a:off x="2678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0" name="Freeform 30"/>
              <p:cNvSpPr>
                <a:spLocks/>
              </p:cNvSpPr>
              <p:nvPr/>
            </p:nvSpPr>
            <p:spPr bwMode="auto">
              <a:xfrm>
                <a:off x="2658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1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2" name="Freeform 32"/>
              <p:cNvSpPr>
                <a:spLocks/>
              </p:cNvSpPr>
              <p:nvPr/>
            </p:nvSpPr>
            <p:spPr bwMode="auto">
              <a:xfrm>
                <a:off x="2634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3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74" name="Freeform 34"/>
              <p:cNvSpPr>
                <a:spLocks/>
              </p:cNvSpPr>
              <p:nvPr/>
            </p:nvSpPr>
            <p:spPr bwMode="auto">
              <a:xfrm>
                <a:off x="2634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2" name="Group 566"/>
            <p:cNvGrpSpPr>
              <a:grpSpLocks noChangeAspect="1"/>
            </p:cNvGrpSpPr>
            <p:nvPr/>
          </p:nvGrpSpPr>
          <p:grpSpPr bwMode="auto">
            <a:xfrm>
              <a:off x="3171825" y="2326536"/>
              <a:ext cx="319346" cy="3254482"/>
              <a:chOff x="2634" y="1856"/>
              <a:chExt cx="493" cy="608"/>
            </a:xfrm>
          </p:grpSpPr>
          <p:sp>
            <p:nvSpPr>
              <p:cNvPr id="9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4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418" name="Freeform 6"/>
              <p:cNvSpPr>
                <a:spLocks/>
              </p:cNvSpPr>
              <p:nvPr/>
            </p:nvSpPr>
            <p:spPr bwMode="auto">
              <a:xfrm>
                <a:off x="2901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9" name="Freeform 7"/>
              <p:cNvSpPr>
                <a:spLocks/>
              </p:cNvSpPr>
              <p:nvPr/>
            </p:nvSpPr>
            <p:spPr bwMode="auto">
              <a:xfrm>
                <a:off x="2936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0" name="Freeform 8"/>
              <p:cNvSpPr>
                <a:spLocks/>
              </p:cNvSpPr>
              <p:nvPr/>
            </p:nvSpPr>
            <p:spPr bwMode="auto">
              <a:xfrm>
                <a:off x="2955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1" name="Freeform 9"/>
              <p:cNvSpPr>
                <a:spLocks/>
              </p:cNvSpPr>
              <p:nvPr/>
            </p:nvSpPr>
            <p:spPr bwMode="auto">
              <a:xfrm>
                <a:off x="2970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2" name="Freeform 10"/>
              <p:cNvSpPr>
                <a:spLocks/>
              </p:cNvSpPr>
              <p:nvPr/>
            </p:nvSpPr>
            <p:spPr bwMode="auto">
              <a:xfrm>
                <a:off x="2990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3" name="Freeform 11"/>
              <p:cNvSpPr>
                <a:spLocks/>
              </p:cNvSpPr>
              <p:nvPr/>
            </p:nvSpPr>
            <p:spPr bwMode="auto">
              <a:xfrm>
                <a:off x="3007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4" name="Freeform 12"/>
              <p:cNvSpPr>
                <a:spLocks/>
              </p:cNvSpPr>
              <p:nvPr/>
            </p:nvSpPr>
            <p:spPr bwMode="auto">
              <a:xfrm>
                <a:off x="3024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5" name="Freeform 13"/>
              <p:cNvSpPr>
                <a:spLocks/>
              </p:cNvSpPr>
              <p:nvPr/>
            </p:nvSpPr>
            <p:spPr bwMode="auto">
              <a:xfrm>
                <a:off x="3041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6" name="Freeform 14"/>
              <p:cNvSpPr>
                <a:spLocks/>
              </p:cNvSpPr>
              <p:nvPr/>
            </p:nvSpPr>
            <p:spPr bwMode="auto">
              <a:xfrm>
                <a:off x="3058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7" name="Freeform 15"/>
              <p:cNvSpPr>
                <a:spLocks/>
              </p:cNvSpPr>
              <p:nvPr/>
            </p:nvSpPr>
            <p:spPr bwMode="auto">
              <a:xfrm>
                <a:off x="3075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8" name="Freeform 16"/>
              <p:cNvSpPr>
                <a:spLocks/>
              </p:cNvSpPr>
              <p:nvPr/>
            </p:nvSpPr>
            <p:spPr bwMode="auto">
              <a:xfrm>
                <a:off x="3095" y="1912"/>
                <a:ext cx="32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29" name="Freeform 17"/>
              <p:cNvSpPr>
                <a:spLocks/>
              </p:cNvSpPr>
              <p:nvPr/>
            </p:nvSpPr>
            <p:spPr bwMode="auto">
              <a:xfrm>
                <a:off x="2887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0" name="Freeform 18"/>
              <p:cNvSpPr>
                <a:spLocks/>
              </p:cNvSpPr>
              <p:nvPr/>
            </p:nvSpPr>
            <p:spPr bwMode="auto">
              <a:xfrm>
                <a:off x="2867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1" name="Freeform 19"/>
              <p:cNvSpPr>
                <a:spLocks/>
              </p:cNvSpPr>
              <p:nvPr/>
            </p:nvSpPr>
            <p:spPr bwMode="auto">
              <a:xfrm>
                <a:off x="2850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2" name="Freeform 20"/>
              <p:cNvSpPr>
                <a:spLocks/>
              </p:cNvSpPr>
              <p:nvPr/>
            </p:nvSpPr>
            <p:spPr bwMode="auto">
              <a:xfrm>
                <a:off x="2833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3" name="Freeform 21"/>
              <p:cNvSpPr>
                <a:spLocks/>
              </p:cNvSpPr>
              <p:nvPr/>
            </p:nvSpPr>
            <p:spPr bwMode="auto">
              <a:xfrm>
                <a:off x="2816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4" name="Freeform 23"/>
              <p:cNvSpPr>
                <a:spLocks/>
              </p:cNvSpPr>
              <p:nvPr/>
            </p:nvSpPr>
            <p:spPr bwMode="auto">
              <a:xfrm>
                <a:off x="2781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5" name="Freeform 24"/>
              <p:cNvSpPr>
                <a:spLocks/>
              </p:cNvSpPr>
              <p:nvPr/>
            </p:nvSpPr>
            <p:spPr bwMode="auto">
              <a:xfrm>
                <a:off x="2764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6" name="Freeform 25"/>
              <p:cNvSpPr>
                <a:spLocks/>
              </p:cNvSpPr>
              <p:nvPr/>
            </p:nvSpPr>
            <p:spPr bwMode="auto">
              <a:xfrm>
                <a:off x="2747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7" name="Freeform 26"/>
              <p:cNvSpPr>
                <a:spLocks/>
              </p:cNvSpPr>
              <p:nvPr/>
            </p:nvSpPr>
            <p:spPr bwMode="auto">
              <a:xfrm>
                <a:off x="2727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8" name="Freeform 27"/>
              <p:cNvSpPr>
                <a:spLocks/>
              </p:cNvSpPr>
              <p:nvPr/>
            </p:nvSpPr>
            <p:spPr bwMode="auto">
              <a:xfrm>
                <a:off x="2710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39" name="Freeform 28"/>
              <p:cNvSpPr>
                <a:spLocks/>
              </p:cNvSpPr>
              <p:nvPr/>
            </p:nvSpPr>
            <p:spPr bwMode="auto">
              <a:xfrm>
                <a:off x="2696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0" name="Freeform 29"/>
              <p:cNvSpPr>
                <a:spLocks/>
              </p:cNvSpPr>
              <p:nvPr/>
            </p:nvSpPr>
            <p:spPr bwMode="auto">
              <a:xfrm>
                <a:off x="2678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1" name="Freeform 30"/>
              <p:cNvSpPr>
                <a:spLocks/>
              </p:cNvSpPr>
              <p:nvPr/>
            </p:nvSpPr>
            <p:spPr bwMode="auto">
              <a:xfrm>
                <a:off x="2659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2" name="Freeform 31"/>
              <p:cNvSpPr>
                <a:spLocks/>
              </p:cNvSpPr>
              <p:nvPr/>
            </p:nvSpPr>
            <p:spPr bwMode="auto">
              <a:xfrm>
                <a:off x="2642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3" name="Freeform 32"/>
              <p:cNvSpPr>
                <a:spLocks/>
              </p:cNvSpPr>
              <p:nvPr/>
            </p:nvSpPr>
            <p:spPr bwMode="auto">
              <a:xfrm>
                <a:off x="2634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4" name="Freeform 33"/>
              <p:cNvSpPr>
                <a:spLocks/>
              </p:cNvSpPr>
              <p:nvPr/>
            </p:nvSpPr>
            <p:spPr bwMode="auto">
              <a:xfrm>
                <a:off x="3110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45" name="Freeform 34"/>
              <p:cNvSpPr>
                <a:spLocks/>
              </p:cNvSpPr>
              <p:nvPr/>
            </p:nvSpPr>
            <p:spPr bwMode="auto">
              <a:xfrm>
                <a:off x="2634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3" name="Group 5"/>
            <p:cNvGrpSpPr>
              <a:grpSpLocks noChangeAspect="1"/>
            </p:cNvGrpSpPr>
            <p:nvPr/>
          </p:nvGrpSpPr>
          <p:grpSpPr bwMode="auto">
            <a:xfrm>
              <a:off x="3540223" y="2327385"/>
              <a:ext cx="317402" cy="3254482"/>
              <a:chOff x="2635" y="1856"/>
              <a:chExt cx="490" cy="608"/>
            </a:xfrm>
          </p:grpSpPr>
          <p:sp>
            <p:nvSpPr>
              <p:cNvPr id="88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5" y="1856"/>
                <a:ext cx="490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390" name="Freeform 6"/>
              <p:cNvSpPr>
                <a:spLocks/>
              </p:cNvSpPr>
              <p:nvPr/>
            </p:nvSpPr>
            <p:spPr bwMode="auto">
              <a:xfrm>
                <a:off x="2902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1" name="Freeform 7"/>
              <p:cNvSpPr>
                <a:spLocks/>
              </p:cNvSpPr>
              <p:nvPr/>
            </p:nvSpPr>
            <p:spPr bwMode="auto">
              <a:xfrm>
                <a:off x="2936" y="1912"/>
                <a:ext cx="34" cy="550"/>
              </a:xfrm>
              <a:custGeom>
                <a:avLst/>
                <a:gdLst>
                  <a:gd name="T0" fmla="*/ 0 w 69"/>
                  <a:gd name="T1" fmla="*/ 1 h 1100"/>
                  <a:gd name="T2" fmla="*/ 0 w 69"/>
                  <a:gd name="T3" fmla="*/ 1 h 1100"/>
                  <a:gd name="T4" fmla="*/ 0 w 69"/>
                  <a:gd name="T5" fmla="*/ 1 h 1100"/>
                  <a:gd name="T6" fmla="*/ 0 w 69"/>
                  <a:gd name="T7" fmla="*/ 1 h 1100"/>
                  <a:gd name="T8" fmla="*/ 0 w 69"/>
                  <a:gd name="T9" fmla="*/ 1 h 1100"/>
                  <a:gd name="T10" fmla="*/ 0 w 69"/>
                  <a:gd name="T11" fmla="*/ 1 h 1100"/>
                  <a:gd name="T12" fmla="*/ 0 w 69"/>
                  <a:gd name="T13" fmla="*/ 1 h 1100"/>
                  <a:gd name="T14" fmla="*/ 0 w 69"/>
                  <a:gd name="T15" fmla="*/ 1 h 1100"/>
                  <a:gd name="T16" fmla="*/ 0 w 69"/>
                  <a:gd name="T17" fmla="*/ 1 h 1100"/>
                  <a:gd name="T18" fmla="*/ 0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2" name="Freeform 8"/>
              <p:cNvSpPr>
                <a:spLocks/>
              </p:cNvSpPr>
              <p:nvPr/>
            </p:nvSpPr>
            <p:spPr bwMode="auto">
              <a:xfrm>
                <a:off x="2953" y="1912"/>
                <a:ext cx="32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3" name="Freeform 9"/>
              <p:cNvSpPr>
                <a:spLocks/>
              </p:cNvSpPr>
              <p:nvPr/>
            </p:nvSpPr>
            <p:spPr bwMode="auto">
              <a:xfrm>
                <a:off x="2970" y="1912"/>
                <a:ext cx="32" cy="548"/>
              </a:xfrm>
              <a:custGeom>
                <a:avLst/>
                <a:gdLst>
                  <a:gd name="T0" fmla="*/ 0 w 70"/>
                  <a:gd name="T1" fmla="*/ 1 h 1095"/>
                  <a:gd name="T2" fmla="*/ 0 w 70"/>
                  <a:gd name="T3" fmla="*/ 1 h 1095"/>
                  <a:gd name="T4" fmla="*/ 0 w 70"/>
                  <a:gd name="T5" fmla="*/ 1 h 1095"/>
                  <a:gd name="T6" fmla="*/ 0 w 70"/>
                  <a:gd name="T7" fmla="*/ 1 h 1095"/>
                  <a:gd name="T8" fmla="*/ 0 w 70"/>
                  <a:gd name="T9" fmla="*/ 1 h 1095"/>
                  <a:gd name="T10" fmla="*/ 0 w 70"/>
                  <a:gd name="T11" fmla="*/ 1 h 1095"/>
                  <a:gd name="T12" fmla="*/ 0 w 70"/>
                  <a:gd name="T13" fmla="*/ 1 h 1095"/>
                  <a:gd name="T14" fmla="*/ 0 w 70"/>
                  <a:gd name="T15" fmla="*/ 1 h 1095"/>
                  <a:gd name="T16" fmla="*/ 0 w 70"/>
                  <a:gd name="T17" fmla="*/ 1 h 1095"/>
                  <a:gd name="T18" fmla="*/ 0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4" name="Freeform 10"/>
              <p:cNvSpPr>
                <a:spLocks/>
              </p:cNvSpPr>
              <p:nvPr/>
            </p:nvSpPr>
            <p:spPr bwMode="auto">
              <a:xfrm>
                <a:off x="2988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5" name="Freeform 11"/>
              <p:cNvSpPr>
                <a:spLocks/>
              </p:cNvSpPr>
              <p:nvPr/>
            </p:nvSpPr>
            <p:spPr bwMode="auto">
              <a:xfrm>
                <a:off x="3005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6" name="Freeform 12"/>
              <p:cNvSpPr>
                <a:spLocks/>
              </p:cNvSpPr>
              <p:nvPr/>
            </p:nvSpPr>
            <p:spPr bwMode="auto">
              <a:xfrm>
                <a:off x="3022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7" name="Freeform 13"/>
              <p:cNvSpPr>
                <a:spLocks/>
              </p:cNvSpPr>
              <p:nvPr/>
            </p:nvSpPr>
            <p:spPr bwMode="auto">
              <a:xfrm>
                <a:off x="3039" y="1912"/>
                <a:ext cx="32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8" name="Freeform 14"/>
              <p:cNvSpPr>
                <a:spLocks/>
              </p:cNvSpPr>
              <p:nvPr/>
            </p:nvSpPr>
            <p:spPr bwMode="auto">
              <a:xfrm>
                <a:off x="3056" y="1912"/>
                <a:ext cx="32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99" name="Freeform 15"/>
              <p:cNvSpPr>
                <a:spLocks/>
              </p:cNvSpPr>
              <p:nvPr/>
            </p:nvSpPr>
            <p:spPr bwMode="auto">
              <a:xfrm>
                <a:off x="3071" y="1912"/>
                <a:ext cx="32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0" name="Freeform 16"/>
              <p:cNvSpPr>
                <a:spLocks/>
              </p:cNvSpPr>
              <p:nvPr/>
            </p:nvSpPr>
            <p:spPr bwMode="auto">
              <a:xfrm>
                <a:off x="3091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1" name="Freeform 17"/>
              <p:cNvSpPr>
                <a:spLocks/>
              </p:cNvSpPr>
              <p:nvPr/>
            </p:nvSpPr>
            <p:spPr bwMode="auto">
              <a:xfrm>
                <a:off x="2885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2" name="Freeform 18"/>
              <p:cNvSpPr>
                <a:spLocks/>
              </p:cNvSpPr>
              <p:nvPr/>
            </p:nvSpPr>
            <p:spPr bwMode="auto">
              <a:xfrm>
                <a:off x="2867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3" name="Freeform 19"/>
              <p:cNvSpPr>
                <a:spLocks/>
              </p:cNvSpPr>
              <p:nvPr/>
            </p:nvSpPr>
            <p:spPr bwMode="auto">
              <a:xfrm>
                <a:off x="2850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4" name="Freeform 20"/>
              <p:cNvSpPr>
                <a:spLocks/>
              </p:cNvSpPr>
              <p:nvPr/>
            </p:nvSpPr>
            <p:spPr bwMode="auto">
              <a:xfrm>
                <a:off x="2833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5" name="Freeform 21"/>
              <p:cNvSpPr>
                <a:spLocks/>
              </p:cNvSpPr>
              <p:nvPr/>
            </p:nvSpPr>
            <p:spPr bwMode="auto">
              <a:xfrm>
                <a:off x="2816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6" name="Freeform 23"/>
              <p:cNvSpPr>
                <a:spLocks/>
              </p:cNvSpPr>
              <p:nvPr/>
            </p:nvSpPr>
            <p:spPr bwMode="auto">
              <a:xfrm>
                <a:off x="2779" y="1912"/>
                <a:ext cx="37" cy="550"/>
              </a:xfrm>
              <a:custGeom>
                <a:avLst/>
                <a:gdLst>
                  <a:gd name="T0" fmla="*/ 0 w 70"/>
                  <a:gd name="T1" fmla="*/ 1 h 1100"/>
                  <a:gd name="T2" fmla="*/ 1 w 70"/>
                  <a:gd name="T3" fmla="*/ 1 h 1100"/>
                  <a:gd name="T4" fmla="*/ 1 w 70"/>
                  <a:gd name="T5" fmla="*/ 1 h 1100"/>
                  <a:gd name="T6" fmla="*/ 1 w 70"/>
                  <a:gd name="T7" fmla="*/ 1 h 1100"/>
                  <a:gd name="T8" fmla="*/ 1 w 70"/>
                  <a:gd name="T9" fmla="*/ 1 h 1100"/>
                  <a:gd name="T10" fmla="*/ 1 w 70"/>
                  <a:gd name="T11" fmla="*/ 1 h 1100"/>
                  <a:gd name="T12" fmla="*/ 1 w 70"/>
                  <a:gd name="T13" fmla="*/ 1 h 1100"/>
                  <a:gd name="T14" fmla="*/ 1 w 70"/>
                  <a:gd name="T15" fmla="*/ 1 h 1100"/>
                  <a:gd name="T16" fmla="*/ 1 w 70"/>
                  <a:gd name="T17" fmla="*/ 1 h 1100"/>
                  <a:gd name="T18" fmla="*/ 1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7" name="Freeform 24"/>
              <p:cNvSpPr>
                <a:spLocks/>
              </p:cNvSpPr>
              <p:nvPr/>
            </p:nvSpPr>
            <p:spPr bwMode="auto">
              <a:xfrm>
                <a:off x="2762" y="1912"/>
                <a:ext cx="37" cy="549"/>
              </a:xfrm>
              <a:custGeom>
                <a:avLst/>
                <a:gdLst>
                  <a:gd name="T0" fmla="*/ 0 w 70"/>
                  <a:gd name="T1" fmla="*/ 1 h 1096"/>
                  <a:gd name="T2" fmla="*/ 1 w 70"/>
                  <a:gd name="T3" fmla="*/ 1 h 1096"/>
                  <a:gd name="T4" fmla="*/ 1 w 70"/>
                  <a:gd name="T5" fmla="*/ 1 h 1096"/>
                  <a:gd name="T6" fmla="*/ 1 w 70"/>
                  <a:gd name="T7" fmla="*/ 1 h 1096"/>
                  <a:gd name="T8" fmla="*/ 1 w 70"/>
                  <a:gd name="T9" fmla="*/ 1 h 1096"/>
                  <a:gd name="T10" fmla="*/ 1 w 70"/>
                  <a:gd name="T11" fmla="*/ 1 h 1096"/>
                  <a:gd name="T12" fmla="*/ 1 w 70"/>
                  <a:gd name="T13" fmla="*/ 1 h 1096"/>
                  <a:gd name="T14" fmla="*/ 1 w 70"/>
                  <a:gd name="T15" fmla="*/ 1 h 1096"/>
                  <a:gd name="T16" fmla="*/ 1 w 70"/>
                  <a:gd name="T17" fmla="*/ 1 h 1096"/>
                  <a:gd name="T18" fmla="*/ 1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8" name="Freeform 25"/>
              <p:cNvSpPr>
                <a:spLocks/>
              </p:cNvSpPr>
              <p:nvPr/>
            </p:nvSpPr>
            <p:spPr bwMode="auto">
              <a:xfrm>
                <a:off x="2747" y="1912"/>
                <a:ext cx="32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09" name="Freeform 26"/>
              <p:cNvSpPr>
                <a:spLocks/>
              </p:cNvSpPr>
              <p:nvPr/>
            </p:nvSpPr>
            <p:spPr bwMode="auto">
              <a:xfrm>
                <a:off x="2728" y="1912"/>
                <a:ext cx="34" cy="545"/>
              </a:xfrm>
              <a:custGeom>
                <a:avLst/>
                <a:gdLst>
                  <a:gd name="T0" fmla="*/ 0 w 69"/>
                  <a:gd name="T1" fmla="*/ 1 h 1089"/>
                  <a:gd name="T2" fmla="*/ 0 w 69"/>
                  <a:gd name="T3" fmla="*/ 1 h 1089"/>
                  <a:gd name="T4" fmla="*/ 0 w 69"/>
                  <a:gd name="T5" fmla="*/ 1 h 1089"/>
                  <a:gd name="T6" fmla="*/ 0 w 69"/>
                  <a:gd name="T7" fmla="*/ 1 h 1089"/>
                  <a:gd name="T8" fmla="*/ 0 w 69"/>
                  <a:gd name="T9" fmla="*/ 1 h 1089"/>
                  <a:gd name="T10" fmla="*/ 0 w 69"/>
                  <a:gd name="T11" fmla="*/ 1 h 1089"/>
                  <a:gd name="T12" fmla="*/ 0 w 69"/>
                  <a:gd name="T13" fmla="*/ 1 h 1089"/>
                  <a:gd name="T14" fmla="*/ 0 w 69"/>
                  <a:gd name="T15" fmla="*/ 1 h 1089"/>
                  <a:gd name="T16" fmla="*/ 0 w 69"/>
                  <a:gd name="T17" fmla="*/ 1 h 1089"/>
                  <a:gd name="T18" fmla="*/ 0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0" name="Freeform 27"/>
              <p:cNvSpPr>
                <a:spLocks/>
              </p:cNvSpPr>
              <p:nvPr/>
            </p:nvSpPr>
            <p:spPr bwMode="auto">
              <a:xfrm>
                <a:off x="2711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1" name="Freeform 28"/>
              <p:cNvSpPr>
                <a:spLocks/>
              </p:cNvSpPr>
              <p:nvPr/>
            </p:nvSpPr>
            <p:spPr bwMode="auto">
              <a:xfrm>
                <a:off x="2693" y="1912"/>
                <a:ext cx="34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2" name="Freeform 29"/>
              <p:cNvSpPr>
                <a:spLocks/>
              </p:cNvSpPr>
              <p:nvPr/>
            </p:nvSpPr>
            <p:spPr bwMode="auto">
              <a:xfrm>
                <a:off x="2676" y="1912"/>
                <a:ext cx="34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3" name="Freeform 30"/>
              <p:cNvSpPr>
                <a:spLocks/>
              </p:cNvSpPr>
              <p:nvPr/>
            </p:nvSpPr>
            <p:spPr bwMode="auto">
              <a:xfrm>
                <a:off x="2659" y="1912"/>
                <a:ext cx="34" cy="532"/>
              </a:xfrm>
              <a:custGeom>
                <a:avLst/>
                <a:gdLst>
                  <a:gd name="T0" fmla="*/ 0 w 70"/>
                  <a:gd name="T1" fmla="*/ 1 h 1064"/>
                  <a:gd name="T2" fmla="*/ 0 w 70"/>
                  <a:gd name="T3" fmla="*/ 1 h 1064"/>
                  <a:gd name="T4" fmla="*/ 0 w 70"/>
                  <a:gd name="T5" fmla="*/ 1 h 1064"/>
                  <a:gd name="T6" fmla="*/ 0 w 70"/>
                  <a:gd name="T7" fmla="*/ 1 h 1064"/>
                  <a:gd name="T8" fmla="*/ 0 w 70"/>
                  <a:gd name="T9" fmla="*/ 1 h 1064"/>
                  <a:gd name="T10" fmla="*/ 0 w 70"/>
                  <a:gd name="T11" fmla="*/ 1 h 1064"/>
                  <a:gd name="T12" fmla="*/ 0 w 70"/>
                  <a:gd name="T13" fmla="*/ 1 h 1064"/>
                  <a:gd name="T14" fmla="*/ 0 w 70"/>
                  <a:gd name="T15" fmla="*/ 1 h 1064"/>
                  <a:gd name="T16" fmla="*/ 0 w 70"/>
                  <a:gd name="T17" fmla="*/ 1 h 1064"/>
                  <a:gd name="T18" fmla="*/ 0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4" name="Freeform 31"/>
              <p:cNvSpPr>
                <a:spLocks/>
              </p:cNvSpPr>
              <p:nvPr/>
            </p:nvSpPr>
            <p:spPr bwMode="auto">
              <a:xfrm>
                <a:off x="2642" y="1912"/>
                <a:ext cx="34" cy="527"/>
              </a:xfrm>
              <a:custGeom>
                <a:avLst/>
                <a:gdLst>
                  <a:gd name="T0" fmla="*/ 0 w 70"/>
                  <a:gd name="T1" fmla="*/ 1 h 1053"/>
                  <a:gd name="T2" fmla="*/ 0 w 70"/>
                  <a:gd name="T3" fmla="*/ 1 h 1053"/>
                  <a:gd name="T4" fmla="*/ 0 w 70"/>
                  <a:gd name="T5" fmla="*/ 1 h 1053"/>
                  <a:gd name="T6" fmla="*/ 0 w 70"/>
                  <a:gd name="T7" fmla="*/ 1 h 1053"/>
                  <a:gd name="T8" fmla="*/ 0 w 70"/>
                  <a:gd name="T9" fmla="*/ 1 h 1053"/>
                  <a:gd name="T10" fmla="*/ 0 w 70"/>
                  <a:gd name="T11" fmla="*/ 1 h 1053"/>
                  <a:gd name="T12" fmla="*/ 0 w 70"/>
                  <a:gd name="T13" fmla="*/ 1 h 1053"/>
                  <a:gd name="T14" fmla="*/ 0 w 70"/>
                  <a:gd name="T15" fmla="*/ 1 h 1053"/>
                  <a:gd name="T16" fmla="*/ 0 w 70"/>
                  <a:gd name="T17" fmla="*/ 1 h 1053"/>
                  <a:gd name="T18" fmla="*/ 0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5" name="Freeform 33"/>
              <p:cNvSpPr>
                <a:spLocks/>
              </p:cNvSpPr>
              <p:nvPr/>
            </p:nvSpPr>
            <p:spPr bwMode="auto">
              <a:xfrm>
                <a:off x="3108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16" name="Freeform 34"/>
              <p:cNvSpPr>
                <a:spLocks/>
              </p:cNvSpPr>
              <p:nvPr/>
            </p:nvSpPr>
            <p:spPr bwMode="auto">
              <a:xfrm>
                <a:off x="2635" y="1856"/>
                <a:ext cx="490" cy="113"/>
              </a:xfrm>
              <a:custGeom>
                <a:avLst/>
                <a:gdLst>
                  <a:gd name="T0" fmla="*/ 0 w 984"/>
                  <a:gd name="T1" fmla="*/ 1 h 226"/>
                  <a:gd name="T2" fmla="*/ 0 w 984"/>
                  <a:gd name="T3" fmla="*/ 1 h 226"/>
                  <a:gd name="T4" fmla="*/ 0 w 984"/>
                  <a:gd name="T5" fmla="*/ 1 h 226"/>
                  <a:gd name="T6" fmla="*/ 0 w 984"/>
                  <a:gd name="T7" fmla="*/ 1 h 226"/>
                  <a:gd name="T8" fmla="*/ 0 w 984"/>
                  <a:gd name="T9" fmla="*/ 1 h 226"/>
                  <a:gd name="T10" fmla="*/ 0 w 984"/>
                  <a:gd name="T11" fmla="*/ 1 h 226"/>
                  <a:gd name="T12" fmla="*/ 0 w 984"/>
                  <a:gd name="T13" fmla="*/ 1 h 226"/>
                  <a:gd name="T14" fmla="*/ 0 w 984"/>
                  <a:gd name="T15" fmla="*/ 1 h 226"/>
                  <a:gd name="T16" fmla="*/ 0 w 984"/>
                  <a:gd name="T17" fmla="*/ 1 h 226"/>
                  <a:gd name="T18" fmla="*/ 0 w 984"/>
                  <a:gd name="T19" fmla="*/ 1 h 226"/>
                  <a:gd name="T20" fmla="*/ 0 w 984"/>
                  <a:gd name="T21" fmla="*/ 1 h 226"/>
                  <a:gd name="T22" fmla="*/ 0 w 984"/>
                  <a:gd name="T23" fmla="*/ 1 h 226"/>
                  <a:gd name="T24" fmla="*/ 0 w 984"/>
                  <a:gd name="T25" fmla="*/ 1 h 226"/>
                  <a:gd name="T26" fmla="*/ 0 w 984"/>
                  <a:gd name="T27" fmla="*/ 1 h 226"/>
                  <a:gd name="T28" fmla="*/ 0 w 984"/>
                  <a:gd name="T29" fmla="*/ 1 h 226"/>
                  <a:gd name="T30" fmla="*/ 0 w 984"/>
                  <a:gd name="T31" fmla="*/ 1 h 226"/>
                  <a:gd name="T32" fmla="*/ 0 w 984"/>
                  <a:gd name="T33" fmla="*/ 1 h 226"/>
                  <a:gd name="T34" fmla="*/ 0 w 984"/>
                  <a:gd name="T35" fmla="*/ 1 h 226"/>
                  <a:gd name="T36" fmla="*/ 0 w 984"/>
                  <a:gd name="T37" fmla="*/ 1 h 226"/>
                  <a:gd name="T38" fmla="*/ 0 w 984"/>
                  <a:gd name="T39" fmla="*/ 1 h 226"/>
                  <a:gd name="T40" fmla="*/ 0 w 984"/>
                  <a:gd name="T41" fmla="*/ 1 h 226"/>
                  <a:gd name="T42" fmla="*/ 0 w 984"/>
                  <a:gd name="T43" fmla="*/ 1 h 226"/>
                  <a:gd name="T44" fmla="*/ 0 w 984"/>
                  <a:gd name="T45" fmla="*/ 1 h 226"/>
                  <a:gd name="T46" fmla="*/ 0 w 984"/>
                  <a:gd name="T47" fmla="*/ 1 h 226"/>
                  <a:gd name="T48" fmla="*/ 0 w 984"/>
                  <a:gd name="T49" fmla="*/ 1 h 226"/>
                  <a:gd name="T50" fmla="*/ 0 w 984"/>
                  <a:gd name="T51" fmla="*/ 1 h 226"/>
                  <a:gd name="T52" fmla="*/ 0 w 984"/>
                  <a:gd name="T53" fmla="*/ 1 h 226"/>
                  <a:gd name="T54" fmla="*/ 0 w 984"/>
                  <a:gd name="T55" fmla="*/ 1 h 226"/>
                  <a:gd name="T56" fmla="*/ 0 w 984"/>
                  <a:gd name="T57" fmla="*/ 1 h 226"/>
                  <a:gd name="T58" fmla="*/ 0 w 984"/>
                  <a:gd name="T59" fmla="*/ 1 h 226"/>
                  <a:gd name="T60" fmla="*/ 0 w 984"/>
                  <a:gd name="T61" fmla="*/ 1 h 226"/>
                  <a:gd name="T62" fmla="*/ 0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4" name="Group 5"/>
            <p:cNvGrpSpPr>
              <a:grpSpLocks noChangeAspect="1"/>
            </p:cNvGrpSpPr>
            <p:nvPr/>
          </p:nvGrpSpPr>
          <p:grpSpPr bwMode="auto">
            <a:xfrm>
              <a:off x="3909754" y="2337595"/>
              <a:ext cx="319346" cy="3254482"/>
              <a:chOff x="2633" y="1856"/>
              <a:chExt cx="493" cy="608"/>
            </a:xfrm>
          </p:grpSpPr>
          <p:sp>
            <p:nvSpPr>
              <p:cNvPr id="85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3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361" name="Freeform 6"/>
              <p:cNvSpPr>
                <a:spLocks/>
              </p:cNvSpPr>
              <p:nvPr/>
            </p:nvSpPr>
            <p:spPr bwMode="auto">
              <a:xfrm>
                <a:off x="2900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2" name="Freeform 7"/>
              <p:cNvSpPr>
                <a:spLocks/>
              </p:cNvSpPr>
              <p:nvPr/>
            </p:nvSpPr>
            <p:spPr bwMode="auto">
              <a:xfrm>
                <a:off x="2934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3" name="Freeform 8"/>
              <p:cNvSpPr>
                <a:spLocks/>
              </p:cNvSpPr>
              <p:nvPr/>
            </p:nvSpPr>
            <p:spPr bwMode="auto">
              <a:xfrm>
                <a:off x="2954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4" name="Freeform 9"/>
              <p:cNvSpPr>
                <a:spLocks/>
              </p:cNvSpPr>
              <p:nvPr/>
            </p:nvSpPr>
            <p:spPr bwMode="auto">
              <a:xfrm>
                <a:off x="2969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5" name="Freeform 10"/>
              <p:cNvSpPr>
                <a:spLocks/>
              </p:cNvSpPr>
              <p:nvPr/>
            </p:nvSpPr>
            <p:spPr bwMode="auto">
              <a:xfrm>
                <a:off x="2988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6" name="Freeform 11"/>
              <p:cNvSpPr>
                <a:spLocks/>
              </p:cNvSpPr>
              <p:nvPr/>
            </p:nvSpPr>
            <p:spPr bwMode="auto">
              <a:xfrm>
                <a:off x="3005" y="1912"/>
                <a:ext cx="32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7" name="Freeform 12"/>
              <p:cNvSpPr>
                <a:spLocks/>
              </p:cNvSpPr>
              <p:nvPr/>
            </p:nvSpPr>
            <p:spPr bwMode="auto">
              <a:xfrm>
                <a:off x="3022" y="1912"/>
                <a:ext cx="32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8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69" name="Freeform 14"/>
              <p:cNvSpPr>
                <a:spLocks/>
              </p:cNvSpPr>
              <p:nvPr/>
            </p:nvSpPr>
            <p:spPr bwMode="auto">
              <a:xfrm>
                <a:off x="3057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0" name="Freeform 15"/>
              <p:cNvSpPr>
                <a:spLocks/>
              </p:cNvSpPr>
              <p:nvPr/>
            </p:nvSpPr>
            <p:spPr bwMode="auto">
              <a:xfrm>
                <a:off x="3074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1" name="Freeform 16"/>
              <p:cNvSpPr>
                <a:spLocks/>
              </p:cNvSpPr>
              <p:nvPr/>
            </p:nvSpPr>
            <p:spPr bwMode="auto">
              <a:xfrm>
                <a:off x="3091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2" name="Freeform 17"/>
              <p:cNvSpPr>
                <a:spLocks/>
              </p:cNvSpPr>
              <p:nvPr/>
            </p:nvSpPr>
            <p:spPr bwMode="auto">
              <a:xfrm>
                <a:off x="2885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3" name="Freeform 18"/>
              <p:cNvSpPr>
                <a:spLocks/>
              </p:cNvSpPr>
              <p:nvPr/>
            </p:nvSpPr>
            <p:spPr bwMode="auto">
              <a:xfrm>
                <a:off x="2866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4" name="Freeform 19"/>
              <p:cNvSpPr>
                <a:spLocks/>
              </p:cNvSpPr>
              <p:nvPr/>
            </p:nvSpPr>
            <p:spPr bwMode="auto">
              <a:xfrm>
                <a:off x="2846" y="1912"/>
                <a:ext cx="39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5" name="Freeform 20"/>
              <p:cNvSpPr>
                <a:spLocks/>
              </p:cNvSpPr>
              <p:nvPr/>
            </p:nvSpPr>
            <p:spPr bwMode="auto">
              <a:xfrm>
                <a:off x="2829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6" name="Freeform 21"/>
              <p:cNvSpPr>
                <a:spLocks/>
              </p:cNvSpPr>
              <p:nvPr/>
            </p:nvSpPr>
            <p:spPr bwMode="auto">
              <a:xfrm>
                <a:off x="2814" y="1912"/>
                <a:ext cx="32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7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8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79" name="Freeform 25"/>
              <p:cNvSpPr>
                <a:spLocks/>
              </p:cNvSpPr>
              <p:nvPr/>
            </p:nvSpPr>
            <p:spPr bwMode="auto">
              <a:xfrm>
                <a:off x="2746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0" name="Freeform 26"/>
              <p:cNvSpPr>
                <a:spLocks/>
              </p:cNvSpPr>
              <p:nvPr/>
            </p:nvSpPr>
            <p:spPr bwMode="auto">
              <a:xfrm>
                <a:off x="2726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1" name="Freeform 27"/>
              <p:cNvSpPr>
                <a:spLocks/>
              </p:cNvSpPr>
              <p:nvPr/>
            </p:nvSpPr>
            <p:spPr bwMode="auto">
              <a:xfrm>
                <a:off x="2709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2" name="Freeform 28"/>
              <p:cNvSpPr>
                <a:spLocks/>
              </p:cNvSpPr>
              <p:nvPr/>
            </p:nvSpPr>
            <p:spPr bwMode="auto">
              <a:xfrm>
                <a:off x="2694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3" name="Freeform 29"/>
              <p:cNvSpPr>
                <a:spLocks/>
              </p:cNvSpPr>
              <p:nvPr/>
            </p:nvSpPr>
            <p:spPr bwMode="auto">
              <a:xfrm>
                <a:off x="2677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4" name="Freeform 30"/>
              <p:cNvSpPr>
                <a:spLocks/>
              </p:cNvSpPr>
              <p:nvPr/>
            </p:nvSpPr>
            <p:spPr bwMode="auto">
              <a:xfrm>
                <a:off x="2655" y="1912"/>
                <a:ext cx="39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5" name="Freeform 31"/>
              <p:cNvSpPr>
                <a:spLocks/>
              </p:cNvSpPr>
              <p:nvPr/>
            </p:nvSpPr>
            <p:spPr bwMode="auto">
              <a:xfrm>
                <a:off x="2638" y="1912"/>
                <a:ext cx="39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6" name="Freeform 32"/>
              <p:cNvSpPr>
                <a:spLocks/>
              </p:cNvSpPr>
              <p:nvPr/>
            </p:nvSpPr>
            <p:spPr bwMode="auto">
              <a:xfrm>
                <a:off x="2633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7" name="Freeform 33"/>
              <p:cNvSpPr>
                <a:spLocks/>
              </p:cNvSpPr>
              <p:nvPr/>
            </p:nvSpPr>
            <p:spPr bwMode="auto">
              <a:xfrm>
                <a:off x="3108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88" name="Freeform 34"/>
              <p:cNvSpPr>
                <a:spLocks/>
              </p:cNvSpPr>
              <p:nvPr/>
            </p:nvSpPr>
            <p:spPr bwMode="auto">
              <a:xfrm>
                <a:off x="2633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5" name="Group 5"/>
            <p:cNvGrpSpPr>
              <a:grpSpLocks noChangeAspect="1"/>
            </p:cNvGrpSpPr>
            <p:nvPr/>
          </p:nvGrpSpPr>
          <p:grpSpPr bwMode="auto">
            <a:xfrm>
              <a:off x="4276725" y="2337595"/>
              <a:ext cx="325175" cy="3254482"/>
              <a:chOff x="2635" y="1856"/>
              <a:chExt cx="502" cy="608"/>
            </a:xfrm>
          </p:grpSpPr>
          <p:sp>
            <p:nvSpPr>
              <p:cNvPr id="83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5" y="1856"/>
                <a:ext cx="502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334" name="Freeform 6"/>
              <p:cNvSpPr>
                <a:spLocks/>
              </p:cNvSpPr>
              <p:nvPr/>
            </p:nvSpPr>
            <p:spPr bwMode="auto">
              <a:xfrm>
                <a:off x="2902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5" name="Freeform 7"/>
              <p:cNvSpPr>
                <a:spLocks/>
              </p:cNvSpPr>
              <p:nvPr/>
            </p:nvSpPr>
            <p:spPr bwMode="auto">
              <a:xfrm>
                <a:off x="2936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6" name="Freeform 8"/>
              <p:cNvSpPr>
                <a:spLocks/>
              </p:cNvSpPr>
              <p:nvPr/>
            </p:nvSpPr>
            <p:spPr bwMode="auto">
              <a:xfrm>
                <a:off x="2958" y="1912"/>
                <a:ext cx="32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7" name="Freeform 9"/>
              <p:cNvSpPr>
                <a:spLocks/>
              </p:cNvSpPr>
              <p:nvPr/>
            </p:nvSpPr>
            <p:spPr bwMode="auto">
              <a:xfrm>
                <a:off x="2970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8" name="Freeform 10"/>
              <p:cNvSpPr>
                <a:spLocks/>
              </p:cNvSpPr>
              <p:nvPr/>
            </p:nvSpPr>
            <p:spPr bwMode="auto">
              <a:xfrm>
                <a:off x="2990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9" name="Freeform 11"/>
              <p:cNvSpPr>
                <a:spLocks/>
              </p:cNvSpPr>
              <p:nvPr/>
            </p:nvSpPr>
            <p:spPr bwMode="auto">
              <a:xfrm>
                <a:off x="3007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0" name="Freeform 12"/>
              <p:cNvSpPr>
                <a:spLocks/>
              </p:cNvSpPr>
              <p:nvPr/>
            </p:nvSpPr>
            <p:spPr bwMode="auto">
              <a:xfrm>
                <a:off x="3024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1" name="Freeform 13"/>
              <p:cNvSpPr>
                <a:spLocks/>
              </p:cNvSpPr>
              <p:nvPr/>
            </p:nvSpPr>
            <p:spPr bwMode="auto">
              <a:xfrm>
                <a:off x="3041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2" name="Freeform 14"/>
              <p:cNvSpPr>
                <a:spLocks/>
              </p:cNvSpPr>
              <p:nvPr/>
            </p:nvSpPr>
            <p:spPr bwMode="auto">
              <a:xfrm>
                <a:off x="3061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3" name="Freeform 15"/>
              <p:cNvSpPr>
                <a:spLocks/>
              </p:cNvSpPr>
              <p:nvPr/>
            </p:nvSpPr>
            <p:spPr bwMode="auto">
              <a:xfrm>
                <a:off x="3078" y="1912"/>
                <a:ext cx="32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4" name="Freeform 16"/>
              <p:cNvSpPr>
                <a:spLocks/>
              </p:cNvSpPr>
              <p:nvPr/>
            </p:nvSpPr>
            <p:spPr bwMode="auto">
              <a:xfrm>
                <a:off x="3095" y="1912"/>
                <a:ext cx="32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5" name="Freeform 17"/>
              <p:cNvSpPr>
                <a:spLocks/>
              </p:cNvSpPr>
              <p:nvPr/>
            </p:nvSpPr>
            <p:spPr bwMode="auto">
              <a:xfrm>
                <a:off x="2887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6" name="Freeform 18"/>
              <p:cNvSpPr>
                <a:spLocks/>
              </p:cNvSpPr>
              <p:nvPr/>
            </p:nvSpPr>
            <p:spPr bwMode="auto">
              <a:xfrm>
                <a:off x="2867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7" name="Freeform 20"/>
              <p:cNvSpPr>
                <a:spLocks/>
              </p:cNvSpPr>
              <p:nvPr/>
            </p:nvSpPr>
            <p:spPr bwMode="auto">
              <a:xfrm>
                <a:off x="2833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8" name="Freeform 23"/>
              <p:cNvSpPr>
                <a:spLocks/>
              </p:cNvSpPr>
              <p:nvPr/>
            </p:nvSpPr>
            <p:spPr bwMode="auto">
              <a:xfrm>
                <a:off x="2782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49" name="Freeform 24"/>
              <p:cNvSpPr>
                <a:spLocks/>
              </p:cNvSpPr>
              <p:nvPr/>
            </p:nvSpPr>
            <p:spPr bwMode="auto">
              <a:xfrm>
                <a:off x="2767" y="1912"/>
                <a:ext cx="32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0" name="Freeform 25"/>
              <p:cNvSpPr>
                <a:spLocks/>
              </p:cNvSpPr>
              <p:nvPr/>
            </p:nvSpPr>
            <p:spPr bwMode="auto">
              <a:xfrm>
                <a:off x="2747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1" name="Freeform 26"/>
              <p:cNvSpPr>
                <a:spLocks/>
              </p:cNvSpPr>
              <p:nvPr/>
            </p:nvSpPr>
            <p:spPr bwMode="auto">
              <a:xfrm>
                <a:off x="2728" y="1912"/>
                <a:ext cx="39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2" name="Freeform 27"/>
              <p:cNvSpPr>
                <a:spLocks/>
              </p:cNvSpPr>
              <p:nvPr/>
            </p:nvSpPr>
            <p:spPr bwMode="auto">
              <a:xfrm>
                <a:off x="2711" y="1912"/>
                <a:ext cx="39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3" name="Freeform 28"/>
              <p:cNvSpPr>
                <a:spLocks/>
              </p:cNvSpPr>
              <p:nvPr/>
            </p:nvSpPr>
            <p:spPr bwMode="auto">
              <a:xfrm>
                <a:off x="2696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4" name="Freeform 29"/>
              <p:cNvSpPr>
                <a:spLocks/>
              </p:cNvSpPr>
              <p:nvPr/>
            </p:nvSpPr>
            <p:spPr bwMode="auto">
              <a:xfrm>
                <a:off x="2679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5" name="Freeform 30"/>
              <p:cNvSpPr>
                <a:spLocks/>
              </p:cNvSpPr>
              <p:nvPr/>
            </p:nvSpPr>
            <p:spPr bwMode="auto">
              <a:xfrm>
                <a:off x="2659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6" name="Freeform 31"/>
              <p:cNvSpPr>
                <a:spLocks/>
              </p:cNvSpPr>
              <p:nvPr/>
            </p:nvSpPr>
            <p:spPr bwMode="auto">
              <a:xfrm>
                <a:off x="2642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7" name="Freeform 32"/>
              <p:cNvSpPr>
                <a:spLocks/>
              </p:cNvSpPr>
              <p:nvPr/>
            </p:nvSpPr>
            <p:spPr bwMode="auto">
              <a:xfrm>
                <a:off x="2635" y="1912"/>
                <a:ext cx="27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8" name="Freeform 33"/>
              <p:cNvSpPr>
                <a:spLocks/>
              </p:cNvSpPr>
              <p:nvPr/>
            </p:nvSpPr>
            <p:spPr bwMode="auto">
              <a:xfrm>
                <a:off x="3110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59" name="Freeform 34"/>
              <p:cNvSpPr>
                <a:spLocks/>
              </p:cNvSpPr>
              <p:nvPr/>
            </p:nvSpPr>
            <p:spPr bwMode="auto">
              <a:xfrm>
                <a:off x="2635" y="1856"/>
                <a:ext cx="502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6" name="Group 5"/>
            <p:cNvGrpSpPr>
              <a:grpSpLocks noChangeAspect="1"/>
            </p:cNvGrpSpPr>
            <p:nvPr/>
          </p:nvGrpSpPr>
          <p:grpSpPr bwMode="auto">
            <a:xfrm>
              <a:off x="4645123" y="2337595"/>
              <a:ext cx="317402" cy="3254482"/>
              <a:chOff x="2635" y="1856"/>
              <a:chExt cx="490" cy="608"/>
            </a:xfrm>
          </p:grpSpPr>
          <p:sp>
            <p:nvSpPr>
              <p:cNvPr id="80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5" y="1856"/>
                <a:ext cx="490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305" name="Freeform 6"/>
              <p:cNvSpPr>
                <a:spLocks/>
              </p:cNvSpPr>
              <p:nvPr/>
            </p:nvSpPr>
            <p:spPr bwMode="auto">
              <a:xfrm>
                <a:off x="2902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6" name="Freeform 7"/>
              <p:cNvSpPr>
                <a:spLocks/>
              </p:cNvSpPr>
              <p:nvPr/>
            </p:nvSpPr>
            <p:spPr bwMode="auto">
              <a:xfrm>
                <a:off x="2937" y="1912"/>
                <a:ext cx="34" cy="550"/>
              </a:xfrm>
              <a:custGeom>
                <a:avLst/>
                <a:gdLst>
                  <a:gd name="T0" fmla="*/ 0 w 69"/>
                  <a:gd name="T1" fmla="*/ 1 h 1100"/>
                  <a:gd name="T2" fmla="*/ 0 w 69"/>
                  <a:gd name="T3" fmla="*/ 1 h 1100"/>
                  <a:gd name="T4" fmla="*/ 0 w 69"/>
                  <a:gd name="T5" fmla="*/ 1 h 1100"/>
                  <a:gd name="T6" fmla="*/ 0 w 69"/>
                  <a:gd name="T7" fmla="*/ 1 h 1100"/>
                  <a:gd name="T8" fmla="*/ 0 w 69"/>
                  <a:gd name="T9" fmla="*/ 1 h 1100"/>
                  <a:gd name="T10" fmla="*/ 0 w 69"/>
                  <a:gd name="T11" fmla="*/ 1 h 1100"/>
                  <a:gd name="T12" fmla="*/ 0 w 69"/>
                  <a:gd name="T13" fmla="*/ 1 h 1100"/>
                  <a:gd name="T14" fmla="*/ 0 w 69"/>
                  <a:gd name="T15" fmla="*/ 1 h 1100"/>
                  <a:gd name="T16" fmla="*/ 0 w 69"/>
                  <a:gd name="T17" fmla="*/ 1 h 1100"/>
                  <a:gd name="T18" fmla="*/ 0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7" name="Freeform 8"/>
              <p:cNvSpPr>
                <a:spLocks/>
              </p:cNvSpPr>
              <p:nvPr/>
            </p:nvSpPr>
            <p:spPr bwMode="auto">
              <a:xfrm>
                <a:off x="2954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8" name="Freeform 9"/>
              <p:cNvSpPr>
                <a:spLocks/>
              </p:cNvSpPr>
              <p:nvPr/>
            </p:nvSpPr>
            <p:spPr bwMode="auto">
              <a:xfrm>
                <a:off x="2971" y="1912"/>
                <a:ext cx="34" cy="548"/>
              </a:xfrm>
              <a:custGeom>
                <a:avLst/>
                <a:gdLst>
                  <a:gd name="T0" fmla="*/ 0 w 70"/>
                  <a:gd name="T1" fmla="*/ 1 h 1095"/>
                  <a:gd name="T2" fmla="*/ 0 w 70"/>
                  <a:gd name="T3" fmla="*/ 1 h 1095"/>
                  <a:gd name="T4" fmla="*/ 0 w 70"/>
                  <a:gd name="T5" fmla="*/ 1 h 1095"/>
                  <a:gd name="T6" fmla="*/ 0 w 70"/>
                  <a:gd name="T7" fmla="*/ 1 h 1095"/>
                  <a:gd name="T8" fmla="*/ 0 w 70"/>
                  <a:gd name="T9" fmla="*/ 1 h 1095"/>
                  <a:gd name="T10" fmla="*/ 0 w 70"/>
                  <a:gd name="T11" fmla="*/ 1 h 1095"/>
                  <a:gd name="T12" fmla="*/ 0 w 70"/>
                  <a:gd name="T13" fmla="*/ 1 h 1095"/>
                  <a:gd name="T14" fmla="*/ 0 w 70"/>
                  <a:gd name="T15" fmla="*/ 1 h 1095"/>
                  <a:gd name="T16" fmla="*/ 0 w 70"/>
                  <a:gd name="T17" fmla="*/ 1 h 1095"/>
                  <a:gd name="T18" fmla="*/ 0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9" name="Freeform 10"/>
              <p:cNvSpPr>
                <a:spLocks/>
              </p:cNvSpPr>
              <p:nvPr/>
            </p:nvSpPr>
            <p:spPr bwMode="auto">
              <a:xfrm>
                <a:off x="2988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0" name="Freeform 11"/>
              <p:cNvSpPr>
                <a:spLocks/>
              </p:cNvSpPr>
              <p:nvPr/>
            </p:nvSpPr>
            <p:spPr bwMode="auto">
              <a:xfrm>
                <a:off x="3005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1" name="Freeform 12"/>
              <p:cNvSpPr>
                <a:spLocks/>
              </p:cNvSpPr>
              <p:nvPr/>
            </p:nvSpPr>
            <p:spPr bwMode="auto">
              <a:xfrm>
                <a:off x="3022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2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3" name="Freeform 14"/>
              <p:cNvSpPr>
                <a:spLocks/>
              </p:cNvSpPr>
              <p:nvPr/>
            </p:nvSpPr>
            <p:spPr bwMode="auto">
              <a:xfrm>
                <a:off x="3057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4" name="Freeform 15"/>
              <p:cNvSpPr>
                <a:spLocks/>
              </p:cNvSpPr>
              <p:nvPr/>
            </p:nvSpPr>
            <p:spPr bwMode="auto">
              <a:xfrm>
                <a:off x="3074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5" name="Freeform 16"/>
              <p:cNvSpPr>
                <a:spLocks/>
              </p:cNvSpPr>
              <p:nvPr/>
            </p:nvSpPr>
            <p:spPr bwMode="auto">
              <a:xfrm>
                <a:off x="3091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6" name="Freeform 17"/>
              <p:cNvSpPr>
                <a:spLocks/>
              </p:cNvSpPr>
              <p:nvPr/>
            </p:nvSpPr>
            <p:spPr bwMode="auto">
              <a:xfrm>
                <a:off x="2885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7" name="Freeform 18"/>
              <p:cNvSpPr>
                <a:spLocks/>
              </p:cNvSpPr>
              <p:nvPr/>
            </p:nvSpPr>
            <p:spPr bwMode="auto">
              <a:xfrm>
                <a:off x="2868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8" name="Freeform 19"/>
              <p:cNvSpPr>
                <a:spLocks/>
              </p:cNvSpPr>
              <p:nvPr/>
            </p:nvSpPr>
            <p:spPr bwMode="auto">
              <a:xfrm>
                <a:off x="2851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19" name="Freeform 20"/>
              <p:cNvSpPr>
                <a:spLocks/>
              </p:cNvSpPr>
              <p:nvPr/>
            </p:nvSpPr>
            <p:spPr bwMode="auto">
              <a:xfrm>
                <a:off x="2834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0" name="Freeform 21"/>
              <p:cNvSpPr>
                <a:spLocks/>
              </p:cNvSpPr>
              <p:nvPr/>
            </p:nvSpPr>
            <p:spPr bwMode="auto">
              <a:xfrm>
                <a:off x="2817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1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7" cy="550"/>
              </a:xfrm>
              <a:custGeom>
                <a:avLst/>
                <a:gdLst>
                  <a:gd name="T0" fmla="*/ 0 w 70"/>
                  <a:gd name="T1" fmla="*/ 1 h 1100"/>
                  <a:gd name="T2" fmla="*/ 1 w 70"/>
                  <a:gd name="T3" fmla="*/ 1 h 1100"/>
                  <a:gd name="T4" fmla="*/ 1 w 70"/>
                  <a:gd name="T5" fmla="*/ 1 h 1100"/>
                  <a:gd name="T6" fmla="*/ 1 w 70"/>
                  <a:gd name="T7" fmla="*/ 1 h 1100"/>
                  <a:gd name="T8" fmla="*/ 1 w 70"/>
                  <a:gd name="T9" fmla="*/ 1 h 1100"/>
                  <a:gd name="T10" fmla="*/ 1 w 70"/>
                  <a:gd name="T11" fmla="*/ 1 h 1100"/>
                  <a:gd name="T12" fmla="*/ 1 w 70"/>
                  <a:gd name="T13" fmla="*/ 1 h 1100"/>
                  <a:gd name="T14" fmla="*/ 1 w 70"/>
                  <a:gd name="T15" fmla="*/ 1 h 1100"/>
                  <a:gd name="T16" fmla="*/ 1 w 70"/>
                  <a:gd name="T17" fmla="*/ 1 h 1100"/>
                  <a:gd name="T18" fmla="*/ 1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2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7" cy="549"/>
              </a:xfrm>
              <a:custGeom>
                <a:avLst/>
                <a:gdLst>
                  <a:gd name="T0" fmla="*/ 0 w 70"/>
                  <a:gd name="T1" fmla="*/ 1 h 1096"/>
                  <a:gd name="T2" fmla="*/ 1 w 70"/>
                  <a:gd name="T3" fmla="*/ 1 h 1096"/>
                  <a:gd name="T4" fmla="*/ 1 w 70"/>
                  <a:gd name="T5" fmla="*/ 1 h 1096"/>
                  <a:gd name="T6" fmla="*/ 1 w 70"/>
                  <a:gd name="T7" fmla="*/ 1 h 1096"/>
                  <a:gd name="T8" fmla="*/ 1 w 70"/>
                  <a:gd name="T9" fmla="*/ 1 h 1096"/>
                  <a:gd name="T10" fmla="*/ 1 w 70"/>
                  <a:gd name="T11" fmla="*/ 1 h 1096"/>
                  <a:gd name="T12" fmla="*/ 1 w 70"/>
                  <a:gd name="T13" fmla="*/ 1 h 1096"/>
                  <a:gd name="T14" fmla="*/ 1 w 70"/>
                  <a:gd name="T15" fmla="*/ 1 h 1096"/>
                  <a:gd name="T16" fmla="*/ 1 w 70"/>
                  <a:gd name="T17" fmla="*/ 1 h 1096"/>
                  <a:gd name="T18" fmla="*/ 1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3" name="Freeform 25"/>
              <p:cNvSpPr>
                <a:spLocks/>
              </p:cNvSpPr>
              <p:nvPr/>
            </p:nvSpPr>
            <p:spPr bwMode="auto">
              <a:xfrm>
                <a:off x="2748" y="1912"/>
                <a:ext cx="32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4" name="Freeform 26"/>
              <p:cNvSpPr>
                <a:spLocks/>
              </p:cNvSpPr>
              <p:nvPr/>
            </p:nvSpPr>
            <p:spPr bwMode="auto">
              <a:xfrm>
                <a:off x="2728" y="1912"/>
                <a:ext cx="34" cy="545"/>
              </a:xfrm>
              <a:custGeom>
                <a:avLst/>
                <a:gdLst>
                  <a:gd name="T0" fmla="*/ 0 w 69"/>
                  <a:gd name="T1" fmla="*/ 1 h 1089"/>
                  <a:gd name="T2" fmla="*/ 0 w 69"/>
                  <a:gd name="T3" fmla="*/ 1 h 1089"/>
                  <a:gd name="T4" fmla="*/ 0 w 69"/>
                  <a:gd name="T5" fmla="*/ 1 h 1089"/>
                  <a:gd name="T6" fmla="*/ 0 w 69"/>
                  <a:gd name="T7" fmla="*/ 1 h 1089"/>
                  <a:gd name="T8" fmla="*/ 0 w 69"/>
                  <a:gd name="T9" fmla="*/ 1 h 1089"/>
                  <a:gd name="T10" fmla="*/ 0 w 69"/>
                  <a:gd name="T11" fmla="*/ 1 h 1089"/>
                  <a:gd name="T12" fmla="*/ 0 w 69"/>
                  <a:gd name="T13" fmla="*/ 1 h 1089"/>
                  <a:gd name="T14" fmla="*/ 0 w 69"/>
                  <a:gd name="T15" fmla="*/ 1 h 1089"/>
                  <a:gd name="T16" fmla="*/ 0 w 69"/>
                  <a:gd name="T17" fmla="*/ 1 h 1089"/>
                  <a:gd name="T18" fmla="*/ 0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5" name="Freeform 27"/>
              <p:cNvSpPr>
                <a:spLocks/>
              </p:cNvSpPr>
              <p:nvPr/>
            </p:nvSpPr>
            <p:spPr bwMode="auto">
              <a:xfrm>
                <a:off x="2711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6" name="Freeform 28"/>
              <p:cNvSpPr>
                <a:spLocks/>
              </p:cNvSpPr>
              <p:nvPr/>
            </p:nvSpPr>
            <p:spPr bwMode="auto">
              <a:xfrm>
                <a:off x="2694" y="1912"/>
                <a:ext cx="34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7" name="Freeform 29"/>
              <p:cNvSpPr>
                <a:spLocks/>
              </p:cNvSpPr>
              <p:nvPr/>
            </p:nvSpPr>
            <p:spPr bwMode="auto">
              <a:xfrm>
                <a:off x="2677" y="1912"/>
                <a:ext cx="34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8" name="Freeform 30"/>
              <p:cNvSpPr>
                <a:spLocks/>
              </p:cNvSpPr>
              <p:nvPr/>
            </p:nvSpPr>
            <p:spPr bwMode="auto">
              <a:xfrm>
                <a:off x="2662" y="1912"/>
                <a:ext cx="32" cy="532"/>
              </a:xfrm>
              <a:custGeom>
                <a:avLst/>
                <a:gdLst>
                  <a:gd name="T0" fmla="*/ 0 w 70"/>
                  <a:gd name="T1" fmla="*/ 1 h 1064"/>
                  <a:gd name="T2" fmla="*/ 0 w 70"/>
                  <a:gd name="T3" fmla="*/ 1 h 1064"/>
                  <a:gd name="T4" fmla="*/ 0 w 70"/>
                  <a:gd name="T5" fmla="*/ 1 h 1064"/>
                  <a:gd name="T6" fmla="*/ 0 w 70"/>
                  <a:gd name="T7" fmla="*/ 1 h 1064"/>
                  <a:gd name="T8" fmla="*/ 0 w 70"/>
                  <a:gd name="T9" fmla="*/ 1 h 1064"/>
                  <a:gd name="T10" fmla="*/ 0 w 70"/>
                  <a:gd name="T11" fmla="*/ 1 h 1064"/>
                  <a:gd name="T12" fmla="*/ 0 w 70"/>
                  <a:gd name="T13" fmla="*/ 1 h 1064"/>
                  <a:gd name="T14" fmla="*/ 0 w 70"/>
                  <a:gd name="T15" fmla="*/ 1 h 1064"/>
                  <a:gd name="T16" fmla="*/ 0 w 70"/>
                  <a:gd name="T17" fmla="*/ 1 h 1064"/>
                  <a:gd name="T18" fmla="*/ 0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29" name="Freeform 31"/>
              <p:cNvSpPr>
                <a:spLocks/>
              </p:cNvSpPr>
              <p:nvPr/>
            </p:nvSpPr>
            <p:spPr bwMode="auto">
              <a:xfrm>
                <a:off x="2645" y="1912"/>
                <a:ext cx="32" cy="527"/>
              </a:xfrm>
              <a:custGeom>
                <a:avLst/>
                <a:gdLst>
                  <a:gd name="T0" fmla="*/ 0 w 70"/>
                  <a:gd name="T1" fmla="*/ 1 h 1053"/>
                  <a:gd name="T2" fmla="*/ 0 w 70"/>
                  <a:gd name="T3" fmla="*/ 1 h 1053"/>
                  <a:gd name="T4" fmla="*/ 0 w 70"/>
                  <a:gd name="T5" fmla="*/ 1 h 1053"/>
                  <a:gd name="T6" fmla="*/ 0 w 70"/>
                  <a:gd name="T7" fmla="*/ 1 h 1053"/>
                  <a:gd name="T8" fmla="*/ 0 w 70"/>
                  <a:gd name="T9" fmla="*/ 1 h 1053"/>
                  <a:gd name="T10" fmla="*/ 0 w 70"/>
                  <a:gd name="T11" fmla="*/ 1 h 1053"/>
                  <a:gd name="T12" fmla="*/ 0 w 70"/>
                  <a:gd name="T13" fmla="*/ 1 h 1053"/>
                  <a:gd name="T14" fmla="*/ 0 w 70"/>
                  <a:gd name="T15" fmla="*/ 1 h 1053"/>
                  <a:gd name="T16" fmla="*/ 0 w 70"/>
                  <a:gd name="T17" fmla="*/ 1 h 1053"/>
                  <a:gd name="T18" fmla="*/ 0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0" name="Freeform 32"/>
              <p:cNvSpPr>
                <a:spLocks/>
              </p:cNvSpPr>
              <p:nvPr/>
            </p:nvSpPr>
            <p:spPr bwMode="auto">
              <a:xfrm>
                <a:off x="2635" y="1912"/>
                <a:ext cx="27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1" name="Freeform 33"/>
              <p:cNvSpPr>
                <a:spLocks/>
              </p:cNvSpPr>
              <p:nvPr/>
            </p:nvSpPr>
            <p:spPr bwMode="auto">
              <a:xfrm>
                <a:off x="3108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32" name="Freeform 34"/>
              <p:cNvSpPr>
                <a:spLocks/>
              </p:cNvSpPr>
              <p:nvPr/>
            </p:nvSpPr>
            <p:spPr bwMode="auto">
              <a:xfrm>
                <a:off x="2635" y="1856"/>
                <a:ext cx="490" cy="113"/>
              </a:xfrm>
              <a:custGeom>
                <a:avLst/>
                <a:gdLst>
                  <a:gd name="T0" fmla="*/ 0 w 984"/>
                  <a:gd name="T1" fmla="*/ 1 h 226"/>
                  <a:gd name="T2" fmla="*/ 0 w 984"/>
                  <a:gd name="T3" fmla="*/ 1 h 226"/>
                  <a:gd name="T4" fmla="*/ 0 w 984"/>
                  <a:gd name="T5" fmla="*/ 1 h 226"/>
                  <a:gd name="T6" fmla="*/ 0 w 984"/>
                  <a:gd name="T7" fmla="*/ 1 h 226"/>
                  <a:gd name="T8" fmla="*/ 0 w 984"/>
                  <a:gd name="T9" fmla="*/ 1 h 226"/>
                  <a:gd name="T10" fmla="*/ 0 w 984"/>
                  <a:gd name="T11" fmla="*/ 1 h 226"/>
                  <a:gd name="T12" fmla="*/ 0 w 984"/>
                  <a:gd name="T13" fmla="*/ 1 h 226"/>
                  <a:gd name="T14" fmla="*/ 0 w 984"/>
                  <a:gd name="T15" fmla="*/ 1 h 226"/>
                  <a:gd name="T16" fmla="*/ 0 w 984"/>
                  <a:gd name="T17" fmla="*/ 1 h 226"/>
                  <a:gd name="T18" fmla="*/ 0 w 984"/>
                  <a:gd name="T19" fmla="*/ 1 h 226"/>
                  <a:gd name="T20" fmla="*/ 0 w 984"/>
                  <a:gd name="T21" fmla="*/ 1 h 226"/>
                  <a:gd name="T22" fmla="*/ 0 w 984"/>
                  <a:gd name="T23" fmla="*/ 1 h 226"/>
                  <a:gd name="T24" fmla="*/ 0 w 984"/>
                  <a:gd name="T25" fmla="*/ 1 h 226"/>
                  <a:gd name="T26" fmla="*/ 0 w 984"/>
                  <a:gd name="T27" fmla="*/ 1 h 226"/>
                  <a:gd name="T28" fmla="*/ 0 w 984"/>
                  <a:gd name="T29" fmla="*/ 1 h 226"/>
                  <a:gd name="T30" fmla="*/ 0 w 984"/>
                  <a:gd name="T31" fmla="*/ 1 h 226"/>
                  <a:gd name="T32" fmla="*/ 0 w 984"/>
                  <a:gd name="T33" fmla="*/ 1 h 226"/>
                  <a:gd name="T34" fmla="*/ 0 w 984"/>
                  <a:gd name="T35" fmla="*/ 1 h 226"/>
                  <a:gd name="T36" fmla="*/ 0 w 984"/>
                  <a:gd name="T37" fmla="*/ 1 h 226"/>
                  <a:gd name="T38" fmla="*/ 0 w 984"/>
                  <a:gd name="T39" fmla="*/ 1 h 226"/>
                  <a:gd name="T40" fmla="*/ 0 w 984"/>
                  <a:gd name="T41" fmla="*/ 1 h 226"/>
                  <a:gd name="T42" fmla="*/ 0 w 984"/>
                  <a:gd name="T43" fmla="*/ 1 h 226"/>
                  <a:gd name="T44" fmla="*/ 0 w 984"/>
                  <a:gd name="T45" fmla="*/ 1 h 226"/>
                  <a:gd name="T46" fmla="*/ 0 w 984"/>
                  <a:gd name="T47" fmla="*/ 1 h 226"/>
                  <a:gd name="T48" fmla="*/ 0 w 984"/>
                  <a:gd name="T49" fmla="*/ 1 h 226"/>
                  <a:gd name="T50" fmla="*/ 0 w 984"/>
                  <a:gd name="T51" fmla="*/ 1 h 226"/>
                  <a:gd name="T52" fmla="*/ 0 w 984"/>
                  <a:gd name="T53" fmla="*/ 1 h 226"/>
                  <a:gd name="T54" fmla="*/ 0 w 984"/>
                  <a:gd name="T55" fmla="*/ 1 h 226"/>
                  <a:gd name="T56" fmla="*/ 0 w 984"/>
                  <a:gd name="T57" fmla="*/ 1 h 226"/>
                  <a:gd name="T58" fmla="*/ 0 w 984"/>
                  <a:gd name="T59" fmla="*/ 1 h 226"/>
                  <a:gd name="T60" fmla="*/ 0 w 984"/>
                  <a:gd name="T61" fmla="*/ 1 h 226"/>
                  <a:gd name="T62" fmla="*/ 0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7" name="Group 5"/>
            <p:cNvGrpSpPr>
              <a:grpSpLocks noChangeAspect="1"/>
            </p:cNvGrpSpPr>
            <p:nvPr/>
          </p:nvGrpSpPr>
          <p:grpSpPr bwMode="auto">
            <a:xfrm>
              <a:off x="5014654" y="2338444"/>
              <a:ext cx="319346" cy="3254482"/>
              <a:chOff x="2634" y="1856"/>
              <a:chExt cx="493" cy="608"/>
            </a:xfrm>
          </p:grpSpPr>
          <p:sp>
            <p:nvSpPr>
              <p:cNvPr id="78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4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285" name="Freeform 6"/>
              <p:cNvSpPr>
                <a:spLocks/>
              </p:cNvSpPr>
              <p:nvPr/>
            </p:nvSpPr>
            <p:spPr bwMode="auto">
              <a:xfrm>
                <a:off x="2901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6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7" name="Freeform 8"/>
              <p:cNvSpPr>
                <a:spLocks/>
              </p:cNvSpPr>
              <p:nvPr/>
            </p:nvSpPr>
            <p:spPr bwMode="auto">
              <a:xfrm>
                <a:off x="2955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8" name="Freeform 9"/>
              <p:cNvSpPr>
                <a:spLocks/>
              </p:cNvSpPr>
              <p:nvPr/>
            </p:nvSpPr>
            <p:spPr bwMode="auto">
              <a:xfrm>
                <a:off x="2969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9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0" name="Freeform 11"/>
              <p:cNvSpPr>
                <a:spLocks/>
              </p:cNvSpPr>
              <p:nvPr/>
            </p:nvSpPr>
            <p:spPr bwMode="auto">
              <a:xfrm>
                <a:off x="3006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1" name="Freeform 12"/>
              <p:cNvSpPr>
                <a:spLocks/>
              </p:cNvSpPr>
              <p:nvPr/>
            </p:nvSpPr>
            <p:spPr bwMode="auto">
              <a:xfrm>
                <a:off x="3023" y="1912"/>
                <a:ext cx="32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2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2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3" name="Freeform 14"/>
              <p:cNvSpPr>
                <a:spLocks/>
              </p:cNvSpPr>
              <p:nvPr/>
            </p:nvSpPr>
            <p:spPr bwMode="auto">
              <a:xfrm>
                <a:off x="3058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4" name="Freeform 15"/>
              <p:cNvSpPr>
                <a:spLocks/>
              </p:cNvSpPr>
              <p:nvPr/>
            </p:nvSpPr>
            <p:spPr bwMode="auto">
              <a:xfrm>
                <a:off x="3075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5" name="Freeform 16"/>
              <p:cNvSpPr>
                <a:spLocks/>
              </p:cNvSpPr>
              <p:nvPr/>
            </p:nvSpPr>
            <p:spPr bwMode="auto">
              <a:xfrm>
                <a:off x="3092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6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7" name="Freeform 28"/>
              <p:cNvSpPr>
                <a:spLocks/>
              </p:cNvSpPr>
              <p:nvPr/>
            </p:nvSpPr>
            <p:spPr bwMode="auto">
              <a:xfrm>
                <a:off x="2695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8" name="Freeform 29"/>
              <p:cNvSpPr>
                <a:spLocks/>
              </p:cNvSpPr>
              <p:nvPr/>
            </p:nvSpPr>
            <p:spPr bwMode="auto">
              <a:xfrm>
                <a:off x="2678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99" name="Freeform 30"/>
              <p:cNvSpPr>
                <a:spLocks/>
              </p:cNvSpPr>
              <p:nvPr/>
            </p:nvSpPr>
            <p:spPr bwMode="auto">
              <a:xfrm>
                <a:off x="2658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0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1" name="Freeform 32"/>
              <p:cNvSpPr>
                <a:spLocks/>
              </p:cNvSpPr>
              <p:nvPr/>
            </p:nvSpPr>
            <p:spPr bwMode="auto">
              <a:xfrm>
                <a:off x="2634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2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03" name="Freeform 34"/>
              <p:cNvSpPr>
                <a:spLocks/>
              </p:cNvSpPr>
              <p:nvPr/>
            </p:nvSpPr>
            <p:spPr bwMode="auto">
              <a:xfrm>
                <a:off x="2634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8" name="Group 5"/>
            <p:cNvGrpSpPr>
              <a:grpSpLocks noChangeAspect="1"/>
            </p:cNvGrpSpPr>
            <p:nvPr/>
          </p:nvGrpSpPr>
          <p:grpSpPr bwMode="auto">
            <a:xfrm>
              <a:off x="5381625" y="2337595"/>
              <a:ext cx="319346" cy="3254482"/>
              <a:chOff x="2633" y="1856"/>
              <a:chExt cx="493" cy="608"/>
            </a:xfrm>
          </p:grpSpPr>
          <p:sp>
            <p:nvSpPr>
              <p:cNvPr id="75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3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258" name="Freeform 6"/>
              <p:cNvSpPr>
                <a:spLocks/>
              </p:cNvSpPr>
              <p:nvPr/>
            </p:nvSpPr>
            <p:spPr bwMode="auto">
              <a:xfrm>
                <a:off x="2901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9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0" name="Freeform 8"/>
              <p:cNvSpPr>
                <a:spLocks/>
              </p:cNvSpPr>
              <p:nvPr/>
            </p:nvSpPr>
            <p:spPr bwMode="auto">
              <a:xfrm>
                <a:off x="2954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1" name="Freeform 9"/>
              <p:cNvSpPr>
                <a:spLocks/>
              </p:cNvSpPr>
              <p:nvPr/>
            </p:nvSpPr>
            <p:spPr bwMode="auto">
              <a:xfrm>
                <a:off x="2969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2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3" name="Freeform 11"/>
              <p:cNvSpPr>
                <a:spLocks/>
              </p:cNvSpPr>
              <p:nvPr/>
            </p:nvSpPr>
            <p:spPr bwMode="auto">
              <a:xfrm>
                <a:off x="3006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4" name="Freeform 12"/>
              <p:cNvSpPr>
                <a:spLocks/>
              </p:cNvSpPr>
              <p:nvPr/>
            </p:nvSpPr>
            <p:spPr bwMode="auto">
              <a:xfrm>
                <a:off x="3023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5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6" name="Freeform 15"/>
              <p:cNvSpPr>
                <a:spLocks/>
              </p:cNvSpPr>
              <p:nvPr/>
            </p:nvSpPr>
            <p:spPr bwMode="auto">
              <a:xfrm>
                <a:off x="3075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7" name="Freeform 16"/>
              <p:cNvSpPr>
                <a:spLocks/>
              </p:cNvSpPr>
              <p:nvPr/>
            </p:nvSpPr>
            <p:spPr bwMode="auto">
              <a:xfrm>
                <a:off x="3092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8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69" name="Freeform 18"/>
              <p:cNvSpPr>
                <a:spLocks/>
              </p:cNvSpPr>
              <p:nvPr/>
            </p:nvSpPr>
            <p:spPr bwMode="auto">
              <a:xfrm>
                <a:off x="2866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0" name="Freeform 19"/>
              <p:cNvSpPr>
                <a:spLocks/>
              </p:cNvSpPr>
              <p:nvPr/>
            </p:nvSpPr>
            <p:spPr bwMode="auto">
              <a:xfrm>
                <a:off x="2849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1" name="Freeform 20"/>
              <p:cNvSpPr>
                <a:spLocks/>
              </p:cNvSpPr>
              <p:nvPr/>
            </p:nvSpPr>
            <p:spPr bwMode="auto">
              <a:xfrm>
                <a:off x="2832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2" name="Freeform 21"/>
              <p:cNvSpPr>
                <a:spLocks/>
              </p:cNvSpPr>
              <p:nvPr/>
            </p:nvSpPr>
            <p:spPr bwMode="auto">
              <a:xfrm>
                <a:off x="2815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3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4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5" name="Freeform 25"/>
              <p:cNvSpPr>
                <a:spLocks/>
              </p:cNvSpPr>
              <p:nvPr/>
            </p:nvSpPr>
            <p:spPr bwMode="auto">
              <a:xfrm>
                <a:off x="2746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6" name="Freeform 26"/>
              <p:cNvSpPr>
                <a:spLocks/>
              </p:cNvSpPr>
              <p:nvPr/>
            </p:nvSpPr>
            <p:spPr bwMode="auto">
              <a:xfrm>
                <a:off x="2727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7" name="Freeform 28"/>
              <p:cNvSpPr>
                <a:spLocks/>
              </p:cNvSpPr>
              <p:nvPr/>
            </p:nvSpPr>
            <p:spPr bwMode="auto">
              <a:xfrm>
                <a:off x="2695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8" name="Freeform 29"/>
              <p:cNvSpPr>
                <a:spLocks/>
              </p:cNvSpPr>
              <p:nvPr/>
            </p:nvSpPr>
            <p:spPr bwMode="auto">
              <a:xfrm>
                <a:off x="2677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79" name="Freeform 30"/>
              <p:cNvSpPr>
                <a:spLocks/>
              </p:cNvSpPr>
              <p:nvPr/>
            </p:nvSpPr>
            <p:spPr bwMode="auto">
              <a:xfrm>
                <a:off x="2658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0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1" name="Freeform 32"/>
              <p:cNvSpPr>
                <a:spLocks/>
              </p:cNvSpPr>
              <p:nvPr/>
            </p:nvSpPr>
            <p:spPr bwMode="auto">
              <a:xfrm>
                <a:off x="2633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2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83" name="Freeform 34"/>
              <p:cNvSpPr>
                <a:spLocks/>
              </p:cNvSpPr>
              <p:nvPr/>
            </p:nvSpPr>
            <p:spPr bwMode="auto">
              <a:xfrm>
                <a:off x="2633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89" name="Group 5"/>
            <p:cNvGrpSpPr>
              <a:grpSpLocks noChangeAspect="1"/>
            </p:cNvGrpSpPr>
            <p:nvPr/>
          </p:nvGrpSpPr>
          <p:grpSpPr bwMode="auto">
            <a:xfrm>
              <a:off x="5751521" y="2337595"/>
              <a:ext cx="319346" cy="3254482"/>
              <a:chOff x="2634" y="1856"/>
              <a:chExt cx="493" cy="608"/>
            </a:xfrm>
          </p:grpSpPr>
          <p:sp>
            <p:nvSpPr>
              <p:cNvPr id="72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4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229" name="Freeform 6"/>
              <p:cNvSpPr>
                <a:spLocks/>
              </p:cNvSpPr>
              <p:nvPr/>
            </p:nvSpPr>
            <p:spPr bwMode="auto">
              <a:xfrm>
                <a:off x="2901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0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1" name="Freeform 8"/>
              <p:cNvSpPr>
                <a:spLocks/>
              </p:cNvSpPr>
              <p:nvPr/>
            </p:nvSpPr>
            <p:spPr bwMode="auto">
              <a:xfrm>
                <a:off x="2955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2" name="Freeform 9"/>
              <p:cNvSpPr>
                <a:spLocks/>
              </p:cNvSpPr>
              <p:nvPr/>
            </p:nvSpPr>
            <p:spPr bwMode="auto">
              <a:xfrm>
                <a:off x="2970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3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4" name="Freeform 11"/>
              <p:cNvSpPr>
                <a:spLocks/>
              </p:cNvSpPr>
              <p:nvPr/>
            </p:nvSpPr>
            <p:spPr bwMode="auto">
              <a:xfrm>
                <a:off x="3006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5" name="Freeform 12"/>
              <p:cNvSpPr>
                <a:spLocks/>
              </p:cNvSpPr>
              <p:nvPr/>
            </p:nvSpPr>
            <p:spPr bwMode="auto">
              <a:xfrm>
                <a:off x="3024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6" name="Freeform 13"/>
              <p:cNvSpPr>
                <a:spLocks/>
              </p:cNvSpPr>
              <p:nvPr/>
            </p:nvSpPr>
            <p:spPr bwMode="auto">
              <a:xfrm>
                <a:off x="3041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7" name="Freeform 14"/>
              <p:cNvSpPr>
                <a:spLocks/>
              </p:cNvSpPr>
              <p:nvPr/>
            </p:nvSpPr>
            <p:spPr bwMode="auto">
              <a:xfrm>
                <a:off x="3058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8" name="Freeform 15"/>
              <p:cNvSpPr>
                <a:spLocks/>
              </p:cNvSpPr>
              <p:nvPr/>
            </p:nvSpPr>
            <p:spPr bwMode="auto">
              <a:xfrm>
                <a:off x="3075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39" name="Freeform 16"/>
              <p:cNvSpPr>
                <a:spLocks/>
              </p:cNvSpPr>
              <p:nvPr/>
            </p:nvSpPr>
            <p:spPr bwMode="auto">
              <a:xfrm>
                <a:off x="3092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0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1" name="Freeform 18"/>
              <p:cNvSpPr>
                <a:spLocks/>
              </p:cNvSpPr>
              <p:nvPr/>
            </p:nvSpPr>
            <p:spPr bwMode="auto">
              <a:xfrm>
                <a:off x="2867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2" name="Freeform 19"/>
              <p:cNvSpPr>
                <a:spLocks/>
              </p:cNvSpPr>
              <p:nvPr/>
            </p:nvSpPr>
            <p:spPr bwMode="auto">
              <a:xfrm>
                <a:off x="2850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3" name="Freeform 20"/>
              <p:cNvSpPr>
                <a:spLocks/>
              </p:cNvSpPr>
              <p:nvPr/>
            </p:nvSpPr>
            <p:spPr bwMode="auto">
              <a:xfrm>
                <a:off x="2832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4" name="Freeform 21"/>
              <p:cNvSpPr>
                <a:spLocks/>
              </p:cNvSpPr>
              <p:nvPr/>
            </p:nvSpPr>
            <p:spPr bwMode="auto">
              <a:xfrm>
                <a:off x="2815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5" name="Freeform 23"/>
              <p:cNvSpPr>
                <a:spLocks/>
              </p:cNvSpPr>
              <p:nvPr/>
            </p:nvSpPr>
            <p:spPr bwMode="auto">
              <a:xfrm>
                <a:off x="2781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6" name="Freeform 24"/>
              <p:cNvSpPr>
                <a:spLocks/>
              </p:cNvSpPr>
              <p:nvPr/>
            </p:nvSpPr>
            <p:spPr bwMode="auto">
              <a:xfrm>
                <a:off x="2764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7" name="Freeform 25"/>
              <p:cNvSpPr>
                <a:spLocks/>
              </p:cNvSpPr>
              <p:nvPr/>
            </p:nvSpPr>
            <p:spPr bwMode="auto">
              <a:xfrm>
                <a:off x="2747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8" name="Freeform 26"/>
              <p:cNvSpPr>
                <a:spLocks/>
              </p:cNvSpPr>
              <p:nvPr/>
            </p:nvSpPr>
            <p:spPr bwMode="auto">
              <a:xfrm>
                <a:off x="2727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49" name="Freeform 27"/>
              <p:cNvSpPr>
                <a:spLocks/>
              </p:cNvSpPr>
              <p:nvPr/>
            </p:nvSpPr>
            <p:spPr bwMode="auto">
              <a:xfrm>
                <a:off x="2710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0" name="Freeform 28"/>
              <p:cNvSpPr>
                <a:spLocks/>
              </p:cNvSpPr>
              <p:nvPr/>
            </p:nvSpPr>
            <p:spPr bwMode="auto">
              <a:xfrm>
                <a:off x="2695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1" name="Freeform 29"/>
              <p:cNvSpPr>
                <a:spLocks/>
              </p:cNvSpPr>
              <p:nvPr/>
            </p:nvSpPr>
            <p:spPr bwMode="auto">
              <a:xfrm>
                <a:off x="2678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2" name="Freeform 30"/>
              <p:cNvSpPr>
                <a:spLocks/>
              </p:cNvSpPr>
              <p:nvPr/>
            </p:nvSpPr>
            <p:spPr bwMode="auto">
              <a:xfrm>
                <a:off x="2658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3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4" name="Freeform 32"/>
              <p:cNvSpPr>
                <a:spLocks/>
              </p:cNvSpPr>
              <p:nvPr/>
            </p:nvSpPr>
            <p:spPr bwMode="auto">
              <a:xfrm>
                <a:off x="2634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5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56" name="Freeform 34"/>
              <p:cNvSpPr>
                <a:spLocks/>
              </p:cNvSpPr>
              <p:nvPr/>
            </p:nvSpPr>
            <p:spPr bwMode="auto">
              <a:xfrm>
                <a:off x="2634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</p:txBody>
          </p:sp>
        </p:grpSp>
        <p:grpSp>
          <p:nvGrpSpPr>
            <p:cNvPr id="45090" name="Group 5"/>
            <p:cNvGrpSpPr>
              <a:grpSpLocks noChangeAspect="1"/>
            </p:cNvGrpSpPr>
            <p:nvPr/>
          </p:nvGrpSpPr>
          <p:grpSpPr bwMode="auto">
            <a:xfrm>
              <a:off x="6108963" y="2336746"/>
              <a:ext cx="325175" cy="3254482"/>
              <a:chOff x="2635" y="1856"/>
              <a:chExt cx="502" cy="608"/>
            </a:xfrm>
          </p:grpSpPr>
          <p:sp>
            <p:nvSpPr>
              <p:cNvPr id="69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5" y="1856"/>
                <a:ext cx="502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200" name="Freeform 6"/>
              <p:cNvSpPr>
                <a:spLocks/>
              </p:cNvSpPr>
              <p:nvPr/>
            </p:nvSpPr>
            <p:spPr bwMode="auto">
              <a:xfrm>
                <a:off x="2902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1" name="Freeform 7"/>
              <p:cNvSpPr>
                <a:spLocks/>
              </p:cNvSpPr>
              <p:nvPr/>
            </p:nvSpPr>
            <p:spPr bwMode="auto">
              <a:xfrm>
                <a:off x="2936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2" name="Freeform 8"/>
              <p:cNvSpPr>
                <a:spLocks/>
              </p:cNvSpPr>
              <p:nvPr/>
            </p:nvSpPr>
            <p:spPr bwMode="auto">
              <a:xfrm>
                <a:off x="2958" y="1912"/>
                <a:ext cx="32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3" name="Freeform 9"/>
              <p:cNvSpPr>
                <a:spLocks/>
              </p:cNvSpPr>
              <p:nvPr/>
            </p:nvSpPr>
            <p:spPr bwMode="auto">
              <a:xfrm>
                <a:off x="2970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4" name="Freeform 10"/>
              <p:cNvSpPr>
                <a:spLocks/>
              </p:cNvSpPr>
              <p:nvPr/>
            </p:nvSpPr>
            <p:spPr bwMode="auto">
              <a:xfrm>
                <a:off x="2990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5" name="Freeform 11"/>
              <p:cNvSpPr>
                <a:spLocks/>
              </p:cNvSpPr>
              <p:nvPr/>
            </p:nvSpPr>
            <p:spPr bwMode="auto">
              <a:xfrm>
                <a:off x="3007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6" name="Freeform 12"/>
              <p:cNvSpPr>
                <a:spLocks/>
              </p:cNvSpPr>
              <p:nvPr/>
            </p:nvSpPr>
            <p:spPr bwMode="auto">
              <a:xfrm>
                <a:off x="3024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7" name="Freeform 13"/>
              <p:cNvSpPr>
                <a:spLocks/>
              </p:cNvSpPr>
              <p:nvPr/>
            </p:nvSpPr>
            <p:spPr bwMode="auto">
              <a:xfrm>
                <a:off x="3041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8" name="Freeform 14"/>
              <p:cNvSpPr>
                <a:spLocks/>
              </p:cNvSpPr>
              <p:nvPr/>
            </p:nvSpPr>
            <p:spPr bwMode="auto">
              <a:xfrm>
                <a:off x="3061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09" name="Freeform 15"/>
              <p:cNvSpPr>
                <a:spLocks/>
              </p:cNvSpPr>
              <p:nvPr/>
            </p:nvSpPr>
            <p:spPr bwMode="auto">
              <a:xfrm>
                <a:off x="3078" y="1912"/>
                <a:ext cx="32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0" name="Freeform 16"/>
              <p:cNvSpPr>
                <a:spLocks/>
              </p:cNvSpPr>
              <p:nvPr/>
            </p:nvSpPr>
            <p:spPr bwMode="auto">
              <a:xfrm>
                <a:off x="3095" y="1912"/>
                <a:ext cx="32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1" name="Freeform 17"/>
              <p:cNvSpPr>
                <a:spLocks/>
              </p:cNvSpPr>
              <p:nvPr/>
            </p:nvSpPr>
            <p:spPr bwMode="auto">
              <a:xfrm>
                <a:off x="2887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2" name="Freeform 18"/>
              <p:cNvSpPr>
                <a:spLocks/>
              </p:cNvSpPr>
              <p:nvPr/>
            </p:nvSpPr>
            <p:spPr bwMode="auto">
              <a:xfrm>
                <a:off x="2867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3" name="Freeform 19"/>
              <p:cNvSpPr>
                <a:spLocks/>
              </p:cNvSpPr>
              <p:nvPr/>
            </p:nvSpPr>
            <p:spPr bwMode="auto">
              <a:xfrm>
                <a:off x="2850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4" name="Freeform 20"/>
              <p:cNvSpPr>
                <a:spLocks/>
              </p:cNvSpPr>
              <p:nvPr/>
            </p:nvSpPr>
            <p:spPr bwMode="auto">
              <a:xfrm>
                <a:off x="2833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5" name="Freeform 21"/>
              <p:cNvSpPr>
                <a:spLocks/>
              </p:cNvSpPr>
              <p:nvPr/>
            </p:nvSpPr>
            <p:spPr bwMode="auto">
              <a:xfrm>
                <a:off x="2816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6" name="Freeform 23"/>
              <p:cNvSpPr>
                <a:spLocks/>
              </p:cNvSpPr>
              <p:nvPr/>
            </p:nvSpPr>
            <p:spPr bwMode="auto">
              <a:xfrm>
                <a:off x="2782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7" name="Freeform 24"/>
              <p:cNvSpPr>
                <a:spLocks/>
              </p:cNvSpPr>
              <p:nvPr/>
            </p:nvSpPr>
            <p:spPr bwMode="auto">
              <a:xfrm>
                <a:off x="2764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8" name="Freeform 25"/>
              <p:cNvSpPr>
                <a:spLocks/>
              </p:cNvSpPr>
              <p:nvPr/>
            </p:nvSpPr>
            <p:spPr bwMode="auto">
              <a:xfrm>
                <a:off x="2747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19" name="Freeform 26"/>
              <p:cNvSpPr>
                <a:spLocks/>
              </p:cNvSpPr>
              <p:nvPr/>
            </p:nvSpPr>
            <p:spPr bwMode="auto">
              <a:xfrm>
                <a:off x="2728" y="1912"/>
                <a:ext cx="39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0" name="Freeform 27"/>
              <p:cNvSpPr>
                <a:spLocks/>
              </p:cNvSpPr>
              <p:nvPr/>
            </p:nvSpPr>
            <p:spPr bwMode="auto">
              <a:xfrm>
                <a:off x="2711" y="1912"/>
                <a:ext cx="39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1" name="Freeform 28"/>
              <p:cNvSpPr>
                <a:spLocks/>
              </p:cNvSpPr>
              <p:nvPr/>
            </p:nvSpPr>
            <p:spPr bwMode="auto">
              <a:xfrm>
                <a:off x="2696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2" name="Freeform 29"/>
              <p:cNvSpPr>
                <a:spLocks/>
              </p:cNvSpPr>
              <p:nvPr/>
            </p:nvSpPr>
            <p:spPr bwMode="auto">
              <a:xfrm>
                <a:off x="2679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3" name="Freeform 30"/>
              <p:cNvSpPr>
                <a:spLocks/>
              </p:cNvSpPr>
              <p:nvPr/>
            </p:nvSpPr>
            <p:spPr bwMode="auto">
              <a:xfrm>
                <a:off x="2659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4" name="Freeform 31"/>
              <p:cNvSpPr>
                <a:spLocks/>
              </p:cNvSpPr>
              <p:nvPr/>
            </p:nvSpPr>
            <p:spPr bwMode="auto">
              <a:xfrm>
                <a:off x="2642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5" name="Freeform 32"/>
              <p:cNvSpPr>
                <a:spLocks/>
              </p:cNvSpPr>
              <p:nvPr/>
            </p:nvSpPr>
            <p:spPr bwMode="auto">
              <a:xfrm>
                <a:off x="2635" y="1912"/>
                <a:ext cx="27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6" name="Freeform 33"/>
              <p:cNvSpPr>
                <a:spLocks/>
              </p:cNvSpPr>
              <p:nvPr/>
            </p:nvSpPr>
            <p:spPr bwMode="auto">
              <a:xfrm>
                <a:off x="3110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27" name="Freeform 34"/>
              <p:cNvSpPr>
                <a:spLocks/>
              </p:cNvSpPr>
              <p:nvPr/>
            </p:nvSpPr>
            <p:spPr bwMode="auto">
              <a:xfrm>
                <a:off x="2635" y="1856"/>
                <a:ext cx="502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91" name="Group 5"/>
            <p:cNvGrpSpPr>
              <a:grpSpLocks noChangeAspect="1"/>
            </p:cNvGrpSpPr>
            <p:nvPr/>
          </p:nvGrpSpPr>
          <p:grpSpPr bwMode="auto">
            <a:xfrm>
              <a:off x="6465762" y="2347806"/>
              <a:ext cx="317402" cy="3254482"/>
              <a:chOff x="2635" y="1856"/>
              <a:chExt cx="490" cy="608"/>
            </a:xfrm>
          </p:grpSpPr>
          <p:sp>
            <p:nvSpPr>
              <p:cNvPr id="67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5" y="1856"/>
                <a:ext cx="490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179" name="Freeform 9"/>
              <p:cNvSpPr>
                <a:spLocks/>
              </p:cNvSpPr>
              <p:nvPr/>
            </p:nvSpPr>
            <p:spPr bwMode="auto">
              <a:xfrm>
                <a:off x="2971" y="1912"/>
                <a:ext cx="34" cy="548"/>
              </a:xfrm>
              <a:custGeom>
                <a:avLst/>
                <a:gdLst>
                  <a:gd name="T0" fmla="*/ 0 w 70"/>
                  <a:gd name="T1" fmla="*/ 1 h 1095"/>
                  <a:gd name="T2" fmla="*/ 0 w 70"/>
                  <a:gd name="T3" fmla="*/ 1 h 1095"/>
                  <a:gd name="T4" fmla="*/ 0 w 70"/>
                  <a:gd name="T5" fmla="*/ 1 h 1095"/>
                  <a:gd name="T6" fmla="*/ 0 w 70"/>
                  <a:gd name="T7" fmla="*/ 1 h 1095"/>
                  <a:gd name="T8" fmla="*/ 0 w 70"/>
                  <a:gd name="T9" fmla="*/ 1 h 1095"/>
                  <a:gd name="T10" fmla="*/ 0 w 70"/>
                  <a:gd name="T11" fmla="*/ 1 h 1095"/>
                  <a:gd name="T12" fmla="*/ 0 w 70"/>
                  <a:gd name="T13" fmla="*/ 1 h 1095"/>
                  <a:gd name="T14" fmla="*/ 0 w 70"/>
                  <a:gd name="T15" fmla="*/ 1 h 1095"/>
                  <a:gd name="T16" fmla="*/ 0 w 70"/>
                  <a:gd name="T17" fmla="*/ 1 h 1095"/>
                  <a:gd name="T18" fmla="*/ 0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0" name="Freeform 10"/>
              <p:cNvSpPr>
                <a:spLocks/>
              </p:cNvSpPr>
              <p:nvPr/>
            </p:nvSpPr>
            <p:spPr bwMode="auto">
              <a:xfrm>
                <a:off x="2988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1" name="Freeform 11"/>
              <p:cNvSpPr>
                <a:spLocks/>
              </p:cNvSpPr>
              <p:nvPr/>
            </p:nvSpPr>
            <p:spPr bwMode="auto">
              <a:xfrm>
                <a:off x="3005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2" name="Freeform 12"/>
              <p:cNvSpPr>
                <a:spLocks/>
              </p:cNvSpPr>
              <p:nvPr/>
            </p:nvSpPr>
            <p:spPr bwMode="auto">
              <a:xfrm>
                <a:off x="3022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3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4" name="Freeform 14"/>
              <p:cNvSpPr>
                <a:spLocks/>
              </p:cNvSpPr>
              <p:nvPr/>
            </p:nvSpPr>
            <p:spPr bwMode="auto">
              <a:xfrm>
                <a:off x="3057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5" name="Freeform 15"/>
              <p:cNvSpPr>
                <a:spLocks/>
              </p:cNvSpPr>
              <p:nvPr/>
            </p:nvSpPr>
            <p:spPr bwMode="auto">
              <a:xfrm>
                <a:off x="3074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6" name="Freeform 16"/>
              <p:cNvSpPr>
                <a:spLocks/>
              </p:cNvSpPr>
              <p:nvPr/>
            </p:nvSpPr>
            <p:spPr bwMode="auto">
              <a:xfrm>
                <a:off x="3091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7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7" cy="550"/>
              </a:xfrm>
              <a:custGeom>
                <a:avLst/>
                <a:gdLst>
                  <a:gd name="T0" fmla="*/ 0 w 70"/>
                  <a:gd name="T1" fmla="*/ 1 h 1100"/>
                  <a:gd name="T2" fmla="*/ 1 w 70"/>
                  <a:gd name="T3" fmla="*/ 1 h 1100"/>
                  <a:gd name="T4" fmla="*/ 1 w 70"/>
                  <a:gd name="T5" fmla="*/ 1 h 1100"/>
                  <a:gd name="T6" fmla="*/ 1 w 70"/>
                  <a:gd name="T7" fmla="*/ 1 h 1100"/>
                  <a:gd name="T8" fmla="*/ 1 w 70"/>
                  <a:gd name="T9" fmla="*/ 1 h 1100"/>
                  <a:gd name="T10" fmla="*/ 1 w 70"/>
                  <a:gd name="T11" fmla="*/ 1 h 1100"/>
                  <a:gd name="T12" fmla="*/ 1 w 70"/>
                  <a:gd name="T13" fmla="*/ 1 h 1100"/>
                  <a:gd name="T14" fmla="*/ 1 w 70"/>
                  <a:gd name="T15" fmla="*/ 1 h 1100"/>
                  <a:gd name="T16" fmla="*/ 1 w 70"/>
                  <a:gd name="T17" fmla="*/ 1 h 1100"/>
                  <a:gd name="T18" fmla="*/ 1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8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7" cy="549"/>
              </a:xfrm>
              <a:custGeom>
                <a:avLst/>
                <a:gdLst>
                  <a:gd name="T0" fmla="*/ 0 w 70"/>
                  <a:gd name="T1" fmla="*/ 1 h 1096"/>
                  <a:gd name="T2" fmla="*/ 1 w 70"/>
                  <a:gd name="T3" fmla="*/ 1 h 1096"/>
                  <a:gd name="T4" fmla="*/ 1 w 70"/>
                  <a:gd name="T5" fmla="*/ 1 h 1096"/>
                  <a:gd name="T6" fmla="*/ 1 w 70"/>
                  <a:gd name="T7" fmla="*/ 1 h 1096"/>
                  <a:gd name="T8" fmla="*/ 1 w 70"/>
                  <a:gd name="T9" fmla="*/ 1 h 1096"/>
                  <a:gd name="T10" fmla="*/ 1 w 70"/>
                  <a:gd name="T11" fmla="*/ 1 h 1096"/>
                  <a:gd name="T12" fmla="*/ 1 w 70"/>
                  <a:gd name="T13" fmla="*/ 1 h 1096"/>
                  <a:gd name="T14" fmla="*/ 1 w 70"/>
                  <a:gd name="T15" fmla="*/ 1 h 1096"/>
                  <a:gd name="T16" fmla="*/ 1 w 70"/>
                  <a:gd name="T17" fmla="*/ 1 h 1096"/>
                  <a:gd name="T18" fmla="*/ 1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89" name="Freeform 25"/>
              <p:cNvSpPr>
                <a:spLocks/>
              </p:cNvSpPr>
              <p:nvPr/>
            </p:nvSpPr>
            <p:spPr bwMode="auto">
              <a:xfrm>
                <a:off x="2748" y="1912"/>
                <a:ext cx="32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0" name="Freeform 26"/>
              <p:cNvSpPr>
                <a:spLocks/>
              </p:cNvSpPr>
              <p:nvPr/>
            </p:nvSpPr>
            <p:spPr bwMode="auto">
              <a:xfrm>
                <a:off x="2728" y="1912"/>
                <a:ext cx="34" cy="545"/>
              </a:xfrm>
              <a:custGeom>
                <a:avLst/>
                <a:gdLst>
                  <a:gd name="T0" fmla="*/ 0 w 69"/>
                  <a:gd name="T1" fmla="*/ 1 h 1089"/>
                  <a:gd name="T2" fmla="*/ 0 w 69"/>
                  <a:gd name="T3" fmla="*/ 1 h 1089"/>
                  <a:gd name="T4" fmla="*/ 0 w 69"/>
                  <a:gd name="T5" fmla="*/ 1 h 1089"/>
                  <a:gd name="T6" fmla="*/ 0 w 69"/>
                  <a:gd name="T7" fmla="*/ 1 h 1089"/>
                  <a:gd name="T8" fmla="*/ 0 w 69"/>
                  <a:gd name="T9" fmla="*/ 1 h 1089"/>
                  <a:gd name="T10" fmla="*/ 0 w 69"/>
                  <a:gd name="T11" fmla="*/ 1 h 1089"/>
                  <a:gd name="T12" fmla="*/ 0 w 69"/>
                  <a:gd name="T13" fmla="*/ 1 h 1089"/>
                  <a:gd name="T14" fmla="*/ 0 w 69"/>
                  <a:gd name="T15" fmla="*/ 1 h 1089"/>
                  <a:gd name="T16" fmla="*/ 0 w 69"/>
                  <a:gd name="T17" fmla="*/ 1 h 1089"/>
                  <a:gd name="T18" fmla="*/ 0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1" name="Freeform 27"/>
              <p:cNvSpPr>
                <a:spLocks/>
              </p:cNvSpPr>
              <p:nvPr/>
            </p:nvSpPr>
            <p:spPr bwMode="auto">
              <a:xfrm>
                <a:off x="2711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2" name="Freeform 28"/>
              <p:cNvSpPr>
                <a:spLocks/>
              </p:cNvSpPr>
              <p:nvPr/>
            </p:nvSpPr>
            <p:spPr bwMode="auto">
              <a:xfrm>
                <a:off x="2694" y="1912"/>
                <a:ext cx="34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3" name="Freeform 29"/>
              <p:cNvSpPr>
                <a:spLocks/>
              </p:cNvSpPr>
              <p:nvPr/>
            </p:nvSpPr>
            <p:spPr bwMode="auto">
              <a:xfrm>
                <a:off x="2677" y="1912"/>
                <a:ext cx="34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4" name="Freeform 30"/>
              <p:cNvSpPr>
                <a:spLocks/>
              </p:cNvSpPr>
              <p:nvPr/>
            </p:nvSpPr>
            <p:spPr bwMode="auto">
              <a:xfrm>
                <a:off x="2662" y="1912"/>
                <a:ext cx="32" cy="532"/>
              </a:xfrm>
              <a:custGeom>
                <a:avLst/>
                <a:gdLst>
                  <a:gd name="T0" fmla="*/ 0 w 70"/>
                  <a:gd name="T1" fmla="*/ 1 h 1064"/>
                  <a:gd name="T2" fmla="*/ 0 w 70"/>
                  <a:gd name="T3" fmla="*/ 1 h 1064"/>
                  <a:gd name="T4" fmla="*/ 0 w 70"/>
                  <a:gd name="T5" fmla="*/ 1 h 1064"/>
                  <a:gd name="T6" fmla="*/ 0 w 70"/>
                  <a:gd name="T7" fmla="*/ 1 h 1064"/>
                  <a:gd name="T8" fmla="*/ 0 w 70"/>
                  <a:gd name="T9" fmla="*/ 1 h 1064"/>
                  <a:gd name="T10" fmla="*/ 0 w 70"/>
                  <a:gd name="T11" fmla="*/ 1 h 1064"/>
                  <a:gd name="T12" fmla="*/ 0 w 70"/>
                  <a:gd name="T13" fmla="*/ 1 h 1064"/>
                  <a:gd name="T14" fmla="*/ 0 w 70"/>
                  <a:gd name="T15" fmla="*/ 1 h 1064"/>
                  <a:gd name="T16" fmla="*/ 0 w 70"/>
                  <a:gd name="T17" fmla="*/ 1 h 1064"/>
                  <a:gd name="T18" fmla="*/ 0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5" name="Freeform 31"/>
              <p:cNvSpPr>
                <a:spLocks/>
              </p:cNvSpPr>
              <p:nvPr/>
            </p:nvSpPr>
            <p:spPr bwMode="auto">
              <a:xfrm>
                <a:off x="2645" y="1912"/>
                <a:ext cx="32" cy="527"/>
              </a:xfrm>
              <a:custGeom>
                <a:avLst/>
                <a:gdLst>
                  <a:gd name="T0" fmla="*/ 0 w 70"/>
                  <a:gd name="T1" fmla="*/ 1 h 1053"/>
                  <a:gd name="T2" fmla="*/ 0 w 70"/>
                  <a:gd name="T3" fmla="*/ 1 h 1053"/>
                  <a:gd name="T4" fmla="*/ 0 w 70"/>
                  <a:gd name="T5" fmla="*/ 1 h 1053"/>
                  <a:gd name="T6" fmla="*/ 0 w 70"/>
                  <a:gd name="T7" fmla="*/ 1 h 1053"/>
                  <a:gd name="T8" fmla="*/ 0 w 70"/>
                  <a:gd name="T9" fmla="*/ 1 h 1053"/>
                  <a:gd name="T10" fmla="*/ 0 w 70"/>
                  <a:gd name="T11" fmla="*/ 1 h 1053"/>
                  <a:gd name="T12" fmla="*/ 0 w 70"/>
                  <a:gd name="T13" fmla="*/ 1 h 1053"/>
                  <a:gd name="T14" fmla="*/ 0 w 70"/>
                  <a:gd name="T15" fmla="*/ 1 h 1053"/>
                  <a:gd name="T16" fmla="*/ 0 w 70"/>
                  <a:gd name="T17" fmla="*/ 1 h 1053"/>
                  <a:gd name="T18" fmla="*/ 0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6" name="Freeform 32"/>
              <p:cNvSpPr>
                <a:spLocks/>
              </p:cNvSpPr>
              <p:nvPr/>
            </p:nvSpPr>
            <p:spPr bwMode="auto">
              <a:xfrm>
                <a:off x="2635" y="1912"/>
                <a:ext cx="27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7" name="Freeform 33"/>
              <p:cNvSpPr>
                <a:spLocks/>
              </p:cNvSpPr>
              <p:nvPr/>
            </p:nvSpPr>
            <p:spPr bwMode="auto">
              <a:xfrm>
                <a:off x="3108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98" name="Freeform 34"/>
              <p:cNvSpPr>
                <a:spLocks/>
              </p:cNvSpPr>
              <p:nvPr/>
            </p:nvSpPr>
            <p:spPr bwMode="auto">
              <a:xfrm>
                <a:off x="2635" y="1856"/>
                <a:ext cx="490" cy="113"/>
              </a:xfrm>
              <a:custGeom>
                <a:avLst/>
                <a:gdLst>
                  <a:gd name="T0" fmla="*/ 0 w 984"/>
                  <a:gd name="T1" fmla="*/ 1 h 226"/>
                  <a:gd name="T2" fmla="*/ 0 w 984"/>
                  <a:gd name="T3" fmla="*/ 1 h 226"/>
                  <a:gd name="T4" fmla="*/ 0 w 984"/>
                  <a:gd name="T5" fmla="*/ 1 h 226"/>
                  <a:gd name="T6" fmla="*/ 0 w 984"/>
                  <a:gd name="T7" fmla="*/ 1 h 226"/>
                  <a:gd name="T8" fmla="*/ 0 w 984"/>
                  <a:gd name="T9" fmla="*/ 1 h 226"/>
                  <a:gd name="T10" fmla="*/ 0 w 984"/>
                  <a:gd name="T11" fmla="*/ 1 h 226"/>
                  <a:gd name="T12" fmla="*/ 0 w 984"/>
                  <a:gd name="T13" fmla="*/ 1 h 226"/>
                  <a:gd name="T14" fmla="*/ 0 w 984"/>
                  <a:gd name="T15" fmla="*/ 1 h 226"/>
                  <a:gd name="T16" fmla="*/ 0 w 984"/>
                  <a:gd name="T17" fmla="*/ 1 h 226"/>
                  <a:gd name="T18" fmla="*/ 0 w 984"/>
                  <a:gd name="T19" fmla="*/ 1 h 226"/>
                  <a:gd name="T20" fmla="*/ 0 w 984"/>
                  <a:gd name="T21" fmla="*/ 1 h 226"/>
                  <a:gd name="T22" fmla="*/ 0 w 984"/>
                  <a:gd name="T23" fmla="*/ 1 h 226"/>
                  <a:gd name="T24" fmla="*/ 0 w 984"/>
                  <a:gd name="T25" fmla="*/ 1 h 226"/>
                  <a:gd name="T26" fmla="*/ 0 w 984"/>
                  <a:gd name="T27" fmla="*/ 1 h 226"/>
                  <a:gd name="T28" fmla="*/ 0 w 984"/>
                  <a:gd name="T29" fmla="*/ 1 h 226"/>
                  <a:gd name="T30" fmla="*/ 0 w 984"/>
                  <a:gd name="T31" fmla="*/ 1 h 226"/>
                  <a:gd name="T32" fmla="*/ 0 w 984"/>
                  <a:gd name="T33" fmla="*/ 1 h 226"/>
                  <a:gd name="T34" fmla="*/ 0 w 984"/>
                  <a:gd name="T35" fmla="*/ 1 h 226"/>
                  <a:gd name="T36" fmla="*/ 0 w 984"/>
                  <a:gd name="T37" fmla="*/ 1 h 226"/>
                  <a:gd name="T38" fmla="*/ 0 w 984"/>
                  <a:gd name="T39" fmla="*/ 1 h 226"/>
                  <a:gd name="T40" fmla="*/ 0 w 984"/>
                  <a:gd name="T41" fmla="*/ 1 h 226"/>
                  <a:gd name="T42" fmla="*/ 0 w 984"/>
                  <a:gd name="T43" fmla="*/ 1 h 226"/>
                  <a:gd name="T44" fmla="*/ 0 w 984"/>
                  <a:gd name="T45" fmla="*/ 1 h 226"/>
                  <a:gd name="T46" fmla="*/ 0 w 984"/>
                  <a:gd name="T47" fmla="*/ 1 h 226"/>
                  <a:gd name="T48" fmla="*/ 0 w 984"/>
                  <a:gd name="T49" fmla="*/ 1 h 226"/>
                  <a:gd name="T50" fmla="*/ 0 w 984"/>
                  <a:gd name="T51" fmla="*/ 1 h 226"/>
                  <a:gd name="T52" fmla="*/ 0 w 984"/>
                  <a:gd name="T53" fmla="*/ 1 h 226"/>
                  <a:gd name="T54" fmla="*/ 0 w 984"/>
                  <a:gd name="T55" fmla="*/ 1 h 226"/>
                  <a:gd name="T56" fmla="*/ 0 w 984"/>
                  <a:gd name="T57" fmla="*/ 1 h 226"/>
                  <a:gd name="T58" fmla="*/ 0 w 984"/>
                  <a:gd name="T59" fmla="*/ 1 h 226"/>
                  <a:gd name="T60" fmla="*/ 0 w 984"/>
                  <a:gd name="T61" fmla="*/ 1 h 226"/>
                  <a:gd name="T62" fmla="*/ 0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92" name="Group 5"/>
            <p:cNvGrpSpPr>
              <a:grpSpLocks noChangeAspect="1"/>
            </p:cNvGrpSpPr>
            <p:nvPr/>
          </p:nvGrpSpPr>
          <p:grpSpPr bwMode="auto">
            <a:xfrm>
              <a:off x="6821267" y="2335903"/>
              <a:ext cx="319346" cy="3284749"/>
              <a:chOff x="2633" y="1856"/>
              <a:chExt cx="493" cy="608"/>
            </a:xfrm>
          </p:grpSpPr>
          <p:sp>
            <p:nvSpPr>
              <p:cNvPr id="64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3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150" name="Freeform 6"/>
              <p:cNvSpPr>
                <a:spLocks/>
              </p:cNvSpPr>
              <p:nvPr/>
            </p:nvSpPr>
            <p:spPr bwMode="auto">
              <a:xfrm>
                <a:off x="2900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1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2" name="Freeform 8"/>
              <p:cNvSpPr>
                <a:spLocks/>
              </p:cNvSpPr>
              <p:nvPr/>
            </p:nvSpPr>
            <p:spPr bwMode="auto">
              <a:xfrm>
                <a:off x="2954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3" name="Freeform 9"/>
              <p:cNvSpPr>
                <a:spLocks/>
              </p:cNvSpPr>
              <p:nvPr/>
            </p:nvSpPr>
            <p:spPr bwMode="auto">
              <a:xfrm>
                <a:off x="2969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4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5" name="Freeform 11"/>
              <p:cNvSpPr>
                <a:spLocks/>
              </p:cNvSpPr>
              <p:nvPr/>
            </p:nvSpPr>
            <p:spPr bwMode="auto">
              <a:xfrm>
                <a:off x="3006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6" name="Freeform 12"/>
              <p:cNvSpPr>
                <a:spLocks/>
              </p:cNvSpPr>
              <p:nvPr/>
            </p:nvSpPr>
            <p:spPr bwMode="auto">
              <a:xfrm>
                <a:off x="3023" y="1912"/>
                <a:ext cx="34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7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8" name="Freeform 14"/>
              <p:cNvSpPr>
                <a:spLocks/>
              </p:cNvSpPr>
              <p:nvPr/>
            </p:nvSpPr>
            <p:spPr bwMode="auto">
              <a:xfrm>
                <a:off x="3057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59" name="Freeform 15"/>
              <p:cNvSpPr>
                <a:spLocks/>
              </p:cNvSpPr>
              <p:nvPr/>
            </p:nvSpPr>
            <p:spPr bwMode="auto">
              <a:xfrm>
                <a:off x="3074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0" name="Freeform 16"/>
              <p:cNvSpPr>
                <a:spLocks/>
              </p:cNvSpPr>
              <p:nvPr/>
            </p:nvSpPr>
            <p:spPr bwMode="auto">
              <a:xfrm>
                <a:off x="3092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1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2" name="Freeform 18"/>
              <p:cNvSpPr>
                <a:spLocks/>
              </p:cNvSpPr>
              <p:nvPr/>
            </p:nvSpPr>
            <p:spPr bwMode="auto">
              <a:xfrm>
                <a:off x="2866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3" name="Freeform 19"/>
              <p:cNvSpPr>
                <a:spLocks/>
              </p:cNvSpPr>
              <p:nvPr/>
            </p:nvSpPr>
            <p:spPr bwMode="auto">
              <a:xfrm>
                <a:off x="2849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4" name="Freeform 20"/>
              <p:cNvSpPr>
                <a:spLocks/>
              </p:cNvSpPr>
              <p:nvPr/>
            </p:nvSpPr>
            <p:spPr bwMode="auto">
              <a:xfrm>
                <a:off x="2832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5" name="Freeform 21"/>
              <p:cNvSpPr>
                <a:spLocks/>
              </p:cNvSpPr>
              <p:nvPr/>
            </p:nvSpPr>
            <p:spPr bwMode="auto">
              <a:xfrm>
                <a:off x="2815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6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7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8" name="Freeform 25"/>
              <p:cNvSpPr>
                <a:spLocks/>
              </p:cNvSpPr>
              <p:nvPr/>
            </p:nvSpPr>
            <p:spPr bwMode="auto">
              <a:xfrm>
                <a:off x="2746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69" name="Freeform 26"/>
              <p:cNvSpPr>
                <a:spLocks/>
              </p:cNvSpPr>
              <p:nvPr/>
            </p:nvSpPr>
            <p:spPr bwMode="auto">
              <a:xfrm>
                <a:off x="2726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0" name="Freeform 27"/>
              <p:cNvSpPr>
                <a:spLocks/>
              </p:cNvSpPr>
              <p:nvPr/>
            </p:nvSpPr>
            <p:spPr bwMode="auto">
              <a:xfrm>
                <a:off x="2709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1" name="Freeform 28"/>
              <p:cNvSpPr>
                <a:spLocks/>
              </p:cNvSpPr>
              <p:nvPr/>
            </p:nvSpPr>
            <p:spPr bwMode="auto">
              <a:xfrm>
                <a:off x="2695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2" name="Freeform 29"/>
              <p:cNvSpPr>
                <a:spLocks/>
              </p:cNvSpPr>
              <p:nvPr/>
            </p:nvSpPr>
            <p:spPr bwMode="auto">
              <a:xfrm>
                <a:off x="2677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3" name="Freeform 30"/>
              <p:cNvSpPr>
                <a:spLocks/>
              </p:cNvSpPr>
              <p:nvPr/>
            </p:nvSpPr>
            <p:spPr bwMode="auto">
              <a:xfrm>
                <a:off x="2658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4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5" name="Freeform 32"/>
              <p:cNvSpPr>
                <a:spLocks/>
              </p:cNvSpPr>
              <p:nvPr/>
            </p:nvSpPr>
            <p:spPr bwMode="auto">
              <a:xfrm>
                <a:off x="2633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6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77" name="Freeform 34"/>
              <p:cNvSpPr>
                <a:spLocks/>
              </p:cNvSpPr>
              <p:nvPr/>
            </p:nvSpPr>
            <p:spPr bwMode="auto">
              <a:xfrm>
                <a:off x="2633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93" name="Group 5"/>
            <p:cNvGrpSpPr>
              <a:grpSpLocks noChangeAspect="1"/>
            </p:cNvGrpSpPr>
            <p:nvPr/>
          </p:nvGrpSpPr>
          <p:grpSpPr bwMode="auto">
            <a:xfrm>
              <a:off x="7181981" y="2337595"/>
              <a:ext cx="319346" cy="3254482"/>
              <a:chOff x="2633" y="1856"/>
              <a:chExt cx="493" cy="608"/>
            </a:xfrm>
          </p:grpSpPr>
          <p:sp>
            <p:nvSpPr>
              <p:cNvPr id="61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3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122" name="Freeform 6"/>
              <p:cNvSpPr>
                <a:spLocks/>
              </p:cNvSpPr>
              <p:nvPr/>
            </p:nvSpPr>
            <p:spPr bwMode="auto">
              <a:xfrm>
                <a:off x="2900" y="1912"/>
                <a:ext cx="34" cy="552"/>
              </a:xfrm>
              <a:custGeom>
                <a:avLst/>
                <a:gdLst>
                  <a:gd name="T0" fmla="*/ 0 w 68"/>
                  <a:gd name="T1" fmla="*/ 1 h 1103"/>
                  <a:gd name="T2" fmla="*/ 1 w 68"/>
                  <a:gd name="T3" fmla="*/ 1 h 1103"/>
                  <a:gd name="T4" fmla="*/ 1 w 68"/>
                  <a:gd name="T5" fmla="*/ 1 h 1103"/>
                  <a:gd name="T6" fmla="*/ 1 w 68"/>
                  <a:gd name="T7" fmla="*/ 1 h 1103"/>
                  <a:gd name="T8" fmla="*/ 1 w 68"/>
                  <a:gd name="T9" fmla="*/ 1 h 1103"/>
                  <a:gd name="T10" fmla="*/ 1 w 68"/>
                  <a:gd name="T11" fmla="*/ 1 h 1103"/>
                  <a:gd name="T12" fmla="*/ 1 w 68"/>
                  <a:gd name="T13" fmla="*/ 1 h 1103"/>
                  <a:gd name="T14" fmla="*/ 1 w 68"/>
                  <a:gd name="T15" fmla="*/ 1 h 1103"/>
                  <a:gd name="T16" fmla="*/ 1 w 68"/>
                  <a:gd name="T17" fmla="*/ 1 h 1103"/>
                  <a:gd name="T18" fmla="*/ 1 w 68"/>
                  <a:gd name="T19" fmla="*/ 0 h 1103"/>
                  <a:gd name="T20" fmla="*/ 0 w 68"/>
                  <a:gd name="T21" fmla="*/ 0 h 1103"/>
                  <a:gd name="T22" fmla="*/ 0 w 68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1103"/>
                  <a:gd name="T38" fmla="*/ 68 w 68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1103">
                    <a:moveTo>
                      <a:pt x="0" y="1103"/>
                    </a:moveTo>
                    <a:lnTo>
                      <a:pt x="8" y="1103"/>
                    </a:lnTo>
                    <a:lnTo>
                      <a:pt x="16" y="1102"/>
                    </a:lnTo>
                    <a:lnTo>
                      <a:pt x="25" y="1102"/>
                    </a:lnTo>
                    <a:lnTo>
                      <a:pt x="33" y="1102"/>
                    </a:lnTo>
                    <a:lnTo>
                      <a:pt x="43" y="1102"/>
                    </a:lnTo>
                    <a:lnTo>
                      <a:pt x="51" y="1101"/>
                    </a:lnTo>
                    <a:lnTo>
                      <a:pt x="60" y="1101"/>
                    </a:lnTo>
                    <a:lnTo>
                      <a:pt x="68" y="110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3" name="Freeform 7"/>
              <p:cNvSpPr>
                <a:spLocks/>
              </p:cNvSpPr>
              <p:nvPr/>
            </p:nvSpPr>
            <p:spPr bwMode="auto">
              <a:xfrm>
                <a:off x="2934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4" name="Freeform 8"/>
              <p:cNvSpPr>
                <a:spLocks/>
              </p:cNvSpPr>
              <p:nvPr/>
            </p:nvSpPr>
            <p:spPr bwMode="auto">
              <a:xfrm>
                <a:off x="2954" y="1912"/>
                <a:ext cx="34" cy="550"/>
              </a:xfrm>
              <a:custGeom>
                <a:avLst/>
                <a:gdLst>
                  <a:gd name="T0" fmla="*/ 0 w 70"/>
                  <a:gd name="T1" fmla="*/ 1 h 1098"/>
                  <a:gd name="T2" fmla="*/ 0 w 70"/>
                  <a:gd name="T3" fmla="*/ 1 h 1098"/>
                  <a:gd name="T4" fmla="*/ 0 w 70"/>
                  <a:gd name="T5" fmla="*/ 1 h 1098"/>
                  <a:gd name="T6" fmla="*/ 0 w 70"/>
                  <a:gd name="T7" fmla="*/ 1 h 1098"/>
                  <a:gd name="T8" fmla="*/ 0 w 70"/>
                  <a:gd name="T9" fmla="*/ 1 h 1098"/>
                  <a:gd name="T10" fmla="*/ 0 w 70"/>
                  <a:gd name="T11" fmla="*/ 1 h 1098"/>
                  <a:gd name="T12" fmla="*/ 0 w 70"/>
                  <a:gd name="T13" fmla="*/ 1 h 1098"/>
                  <a:gd name="T14" fmla="*/ 0 w 70"/>
                  <a:gd name="T15" fmla="*/ 1 h 1098"/>
                  <a:gd name="T16" fmla="*/ 0 w 70"/>
                  <a:gd name="T17" fmla="*/ 1 h 1098"/>
                  <a:gd name="T18" fmla="*/ 0 w 70"/>
                  <a:gd name="T19" fmla="*/ 0 h 1098"/>
                  <a:gd name="T20" fmla="*/ 0 w 70"/>
                  <a:gd name="T21" fmla="*/ 0 h 1098"/>
                  <a:gd name="T22" fmla="*/ 0 w 70"/>
                  <a:gd name="T23" fmla="*/ 1 h 10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8"/>
                  <a:gd name="T38" fmla="*/ 70 w 70"/>
                  <a:gd name="T39" fmla="*/ 1098 h 10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8">
                    <a:moveTo>
                      <a:pt x="0" y="1098"/>
                    </a:moveTo>
                    <a:lnTo>
                      <a:pt x="10" y="1097"/>
                    </a:lnTo>
                    <a:lnTo>
                      <a:pt x="18" y="1096"/>
                    </a:lnTo>
                    <a:lnTo>
                      <a:pt x="27" y="1096"/>
                    </a:lnTo>
                    <a:lnTo>
                      <a:pt x="35" y="1095"/>
                    </a:lnTo>
                    <a:lnTo>
                      <a:pt x="44" y="1094"/>
                    </a:lnTo>
                    <a:lnTo>
                      <a:pt x="52" y="1093"/>
                    </a:lnTo>
                    <a:lnTo>
                      <a:pt x="62" y="1093"/>
                    </a:lnTo>
                    <a:lnTo>
                      <a:pt x="70" y="1091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8"/>
                    </a:lnTo>
                    <a:close/>
                  </a:path>
                </a:pathLst>
              </a:custGeom>
              <a:solidFill>
                <a:srgbClr val="FFF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5" name="Freeform 9"/>
              <p:cNvSpPr>
                <a:spLocks/>
              </p:cNvSpPr>
              <p:nvPr/>
            </p:nvSpPr>
            <p:spPr bwMode="auto">
              <a:xfrm>
                <a:off x="2969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6" name="Freeform 10"/>
              <p:cNvSpPr>
                <a:spLocks/>
              </p:cNvSpPr>
              <p:nvPr/>
            </p:nvSpPr>
            <p:spPr bwMode="auto">
              <a:xfrm>
                <a:off x="2988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7" name="Freeform 11"/>
              <p:cNvSpPr>
                <a:spLocks/>
              </p:cNvSpPr>
              <p:nvPr/>
            </p:nvSpPr>
            <p:spPr bwMode="auto">
              <a:xfrm>
                <a:off x="3005" y="1912"/>
                <a:ext cx="32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8" name="Freeform 12"/>
              <p:cNvSpPr>
                <a:spLocks/>
              </p:cNvSpPr>
              <p:nvPr/>
            </p:nvSpPr>
            <p:spPr bwMode="auto">
              <a:xfrm>
                <a:off x="3022" y="1912"/>
                <a:ext cx="32" cy="542"/>
              </a:xfrm>
              <a:custGeom>
                <a:avLst/>
                <a:gdLst>
                  <a:gd name="T0" fmla="*/ 0 w 69"/>
                  <a:gd name="T1" fmla="*/ 1 h 1082"/>
                  <a:gd name="T2" fmla="*/ 0 w 69"/>
                  <a:gd name="T3" fmla="*/ 1 h 1082"/>
                  <a:gd name="T4" fmla="*/ 0 w 69"/>
                  <a:gd name="T5" fmla="*/ 1 h 1082"/>
                  <a:gd name="T6" fmla="*/ 0 w 69"/>
                  <a:gd name="T7" fmla="*/ 1 h 1082"/>
                  <a:gd name="T8" fmla="*/ 0 w 69"/>
                  <a:gd name="T9" fmla="*/ 1 h 1082"/>
                  <a:gd name="T10" fmla="*/ 0 w 69"/>
                  <a:gd name="T11" fmla="*/ 1 h 1082"/>
                  <a:gd name="T12" fmla="*/ 0 w 69"/>
                  <a:gd name="T13" fmla="*/ 1 h 1082"/>
                  <a:gd name="T14" fmla="*/ 0 w 69"/>
                  <a:gd name="T15" fmla="*/ 1 h 1082"/>
                  <a:gd name="T16" fmla="*/ 0 w 69"/>
                  <a:gd name="T17" fmla="*/ 1 h 1082"/>
                  <a:gd name="T18" fmla="*/ 0 w 69"/>
                  <a:gd name="T19" fmla="*/ 0 h 1082"/>
                  <a:gd name="T20" fmla="*/ 0 w 69"/>
                  <a:gd name="T21" fmla="*/ 0 h 1082"/>
                  <a:gd name="T22" fmla="*/ 0 w 69"/>
                  <a:gd name="T23" fmla="*/ 1 h 10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2"/>
                  <a:gd name="T38" fmla="*/ 69 w 69"/>
                  <a:gd name="T39" fmla="*/ 1082 h 10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2">
                    <a:moveTo>
                      <a:pt x="0" y="1082"/>
                    </a:moveTo>
                    <a:lnTo>
                      <a:pt x="9" y="1080"/>
                    </a:lnTo>
                    <a:lnTo>
                      <a:pt x="18" y="1079"/>
                    </a:lnTo>
                    <a:lnTo>
                      <a:pt x="27" y="1077"/>
                    </a:lnTo>
                    <a:lnTo>
                      <a:pt x="36" y="1075"/>
                    </a:lnTo>
                    <a:lnTo>
                      <a:pt x="45" y="1073"/>
                    </a:lnTo>
                    <a:lnTo>
                      <a:pt x="53" y="1072"/>
                    </a:lnTo>
                    <a:lnTo>
                      <a:pt x="61" y="1070"/>
                    </a:lnTo>
                    <a:lnTo>
                      <a:pt x="69" y="106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2"/>
                    </a:lnTo>
                    <a:close/>
                  </a:path>
                </a:pathLst>
              </a:custGeom>
              <a:solidFill>
                <a:srgbClr val="FFD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9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0" name="Freeform 14"/>
              <p:cNvSpPr>
                <a:spLocks/>
              </p:cNvSpPr>
              <p:nvPr/>
            </p:nvSpPr>
            <p:spPr bwMode="auto">
              <a:xfrm>
                <a:off x="3057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1" name="Freeform 15"/>
              <p:cNvSpPr>
                <a:spLocks/>
              </p:cNvSpPr>
              <p:nvPr/>
            </p:nvSpPr>
            <p:spPr bwMode="auto">
              <a:xfrm>
                <a:off x="3074" y="1912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2" name="Freeform 16"/>
              <p:cNvSpPr>
                <a:spLocks/>
              </p:cNvSpPr>
              <p:nvPr/>
            </p:nvSpPr>
            <p:spPr bwMode="auto">
              <a:xfrm>
                <a:off x="3091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3" name="Freeform 17"/>
              <p:cNvSpPr>
                <a:spLocks/>
              </p:cNvSpPr>
              <p:nvPr/>
            </p:nvSpPr>
            <p:spPr bwMode="auto">
              <a:xfrm>
                <a:off x="2885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4" name="Freeform 18"/>
              <p:cNvSpPr>
                <a:spLocks/>
              </p:cNvSpPr>
              <p:nvPr/>
            </p:nvSpPr>
            <p:spPr bwMode="auto">
              <a:xfrm>
                <a:off x="2866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5" name="Freeform 19"/>
              <p:cNvSpPr>
                <a:spLocks/>
              </p:cNvSpPr>
              <p:nvPr/>
            </p:nvSpPr>
            <p:spPr bwMode="auto">
              <a:xfrm>
                <a:off x="2846" y="1912"/>
                <a:ext cx="39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6" name="Freeform 20"/>
              <p:cNvSpPr>
                <a:spLocks/>
              </p:cNvSpPr>
              <p:nvPr/>
            </p:nvSpPr>
            <p:spPr bwMode="auto">
              <a:xfrm>
                <a:off x="2829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7" name="Freeform 21"/>
              <p:cNvSpPr>
                <a:spLocks/>
              </p:cNvSpPr>
              <p:nvPr/>
            </p:nvSpPr>
            <p:spPr bwMode="auto">
              <a:xfrm>
                <a:off x="2814" y="1912"/>
                <a:ext cx="32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8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39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0" name="Freeform 25"/>
              <p:cNvSpPr>
                <a:spLocks/>
              </p:cNvSpPr>
              <p:nvPr/>
            </p:nvSpPr>
            <p:spPr bwMode="auto">
              <a:xfrm>
                <a:off x="2746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1" name="Freeform 26"/>
              <p:cNvSpPr>
                <a:spLocks/>
              </p:cNvSpPr>
              <p:nvPr/>
            </p:nvSpPr>
            <p:spPr bwMode="auto">
              <a:xfrm>
                <a:off x="2726" y="1912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2" name="Freeform 27"/>
              <p:cNvSpPr>
                <a:spLocks/>
              </p:cNvSpPr>
              <p:nvPr/>
            </p:nvSpPr>
            <p:spPr bwMode="auto">
              <a:xfrm>
                <a:off x="2709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3" name="Freeform 28"/>
              <p:cNvSpPr>
                <a:spLocks/>
              </p:cNvSpPr>
              <p:nvPr/>
            </p:nvSpPr>
            <p:spPr bwMode="auto">
              <a:xfrm>
                <a:off x="2694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4" name="Freeform 29"/>
              <p:cNvSpPr>
                <a:spLocks/>
              </p:cNvSpPr>
              <p:nvPr/>
            </p:nvSpPr>
            <p:spPr bwMode="auto">
              <a:xfrm>
                <a:off x="2677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5" name="Freeform 30"/>
              <p:cNvSpPr>
                <a:spLocks/>
              </p:cNvSpPr>
              <p:nvPr/>
            </p:nvSpPr>
            <p:spPr bwMode="auto">
              <a:xfrm>
                <a:off x="2655" y="1912"/>
                <a:ext cx="39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6" name="Freeform 31"/>
              <p:cNvSpPr>
                <a:spLocks/>
              </p:cNvSpPr>
              <p:nvPr/>
            </p:nvSpPr>
            <p:spPr bwMode="auto">
              <a:xfrm>
                <a:off x="2638" y="1912"/>
                <a:ext cx="39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7" name="Freeform 33"/>
              <p:cNvSpPr>
                <a:spLocks/>
              </p:cNvSpPr>
              <p:nvPr/>
            </p:nvSpPr>
            <p:spPr bwMode="auto">
              <a:xfrm>
                <a:off x="3108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48" name="Freeform 34"/>
              <p:cNvSpPr>
                <a:spLocks/>
              </p:cNvSpPr>
              <p:nvPr/>
            </p:nvSpPr>
            <p:spPr bwMode="auto">
              <a:xfrm>
                <a:off x="2633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5094" name="Group 5"/>
            <p:cNvGrpSpPr>
              <a:grpSpLocks noChangeAspect="1"/>
            </p:cNvGrpSpPr>
            <p:nvPr/>
          </p:nvGrpSpPr>
          <p:grpSpPr bwMode="auto">
            <a:xfrm>
              <a:off x="7548304" y="2335903"/>
              <a:ext cx="319346" cy="3254484"/>
              <a:chOff x="2633" y="1856"/>
              <a:chExt cx="493" cy="608"/>
            </a:xfrm>
          </p:grpSpPr>
          <p:sp>
            <p:nvSpPr>
              <p:cNvPr id="58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633" y="1856"/>
                <a:ext cx="493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sp>
            <p:nvSpPr>
              <p:cNvPr id="45096" name="Freeform 7"/>
              <p:cNvSpPr>
                <a:spLocks/>
              </p:cNvSpPr>
              <p:nvPr/>
            </p:nvSpPr>
            <p:spPr bwMode="auto">
              <a:xfrm>
                <a:off x="2935" y="1912"/>
                <a:ext cx="37" cy="550"/>
              </a:xfrm>
              <a:custGeom>
                <a:avLst/>
                <a:gdLst>
                  <a:gd name="T0" fmla="*/ 0 w 69"/>
                  <a:gd name="T1" fmla="*/ 1 h 1100"/>
                  <a:gd name="T2" fmla="*/ 1 w 69"/>
                  <a:gd name="T3" fmla="*/ 1 h 1100"/>
                  <a:gd name="T4" fmla="*/ 1 w 69"/>
                  <a:gd name="T5" fmla="*/ 1 h 1100"/>
                  <a:gd name="T6" fmla="*/ 1 w 69"/>
                  <a:gd name="T7" fmla="*/ 1 h 1100"/>
                  <a:gd name="T8" fmla="*/ 1 w 69"/>
                  <a:gd name="T9" fmla="*/ 1 h 1100"/>
                  <a:gd name="T10" fmla="*/ 1 w 69"/>
                  <a:gd name="T11" fmla="*/ 1 h 1100"/>
                  <a:gd name="T12" fmla="*/ 1 w 69"/>
                  <a:gd name="T13" fmla="*/ 1 h 1100"/>
                  <a:gd name="T14" fmla="*/ 1 w 69"/>
                  <a:gd name="T15" fmla="*/ 1 h 1100"/>
                  <a:gd name="T16" fmla="*/ 1 w 69"/>
                  <a:gd name="T17" fmla="*/ 1 h 1100"/>
                  <a:gd name="T18" fmla="*/ 1 w 69"/>
                  <a:gd name="T19" fmla="*/ 0 h 1100"/>
                  <a:gd name="T20" fmla="*/ 0 w 69"/>
                  <a:gd name="T21" fmla="*/ 0 h 1100"/>
                  <a:gd name="T22" fmla="*/ 0 w 69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0"/>
                  <a:gd name="T38" fmla="*/ 69 w 69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0">
                    <a:moveTo>
                      <a:pt x="0" y="1100"/>
                    </a:moveTo>
                    <a:lnTo>
                      <a:pt x="9" y="1100"/>
                    </a:lnTo>
                    <a:lnTo>
                      <a:pt x="17" y="1098"/>
                    </a:lnTo>
                    <a:lnTo>
                      <a:pt x="26" y="1098"/>
                    </a:lnTo>
                    <a:lnTo>
                      <a:pt x="34" y="1097"/>
                    </a:lnTo>
                    <a:lnTo>
                      <a:pt x="44" y="1097"/>
                    </a:lnTo>
                    <a:lnTo>
                      <a:pt x="52" y="1096"/>
                    </a:lnTo>
                    <a:lnTo>
                      <a:pt x="61" y="1096"/>
                    </a:lnTo>
                    <a:lnTo>
                      <a:pt x="69" y="109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F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97" name="Freeform 9"/>
              <p:cNvSpPr>
                <a:spLocks/>
              </p:cNvSpPr>
              <p:nvPr/>
            </p:nvSpPr>
            <p:spPr bwMode="auto">
              <a:xfrm>
                <a:off x="2969" y="1912"/>
                <a:ext cx="37" cy="548"/>
              </a:xfrm>
              <a:custGeom>
                <a:avLst/>
                <a:gdLst>
                  <a:gd name="T0" fmla="*/ 0 w 70"/>
                  <a:gd name="T1" fmla="*/ 1 h 1095"/>
                  <a:gd name="T2" fmla="*/ 1 w 70"/>
                  <a:gd name="T3" fmla="*/ 1 h 1095"/>
                  <a:gd name="T4" fmla="*/ 1 w 70"/>
                  <a:gd name="T5" fmla="*/ 1 h 1095"/>
                  <a:gd name="T6" fmla="*/ 1 w 70"/>
                  <a:gd name="T7" fmla="*/ 1 h 1095"/>
                  <a:gd name="T8" fmla="*/ 1 w 70"/>
                  <a:gd name="T9" fmla="*/ 1 h 1095"/>
                  <a:gd name="T10" fmla="*/ 1 w 70"/>
                  <a:gd name="T11" fmla="*/ 1 h 1095"/>
                  <a:gd name="T12" fmla="*/ 1 w 70"/>
                  <a:gd name="T13" fmla="*/ 1 h 1095"/>
                  <a:gd name="T14" fmla="*/ 1 w 70"/>
                  <a:gd name="T15" fmla="*/ 1 h 1095"/>
                  <a:gd name="T16" fmla="*/ 1 w 70"/>
                  <a:gd name="T17" fmla="*/ 1 h 1095"/>
                  <a:gd name="T18" fmla="*/ 1 w 70"/>
                  <a:gd name="T19" fmla="*/ 0 h 1095"/>
                  <a:gd name="T20" fmla="*/ 0 w 70"/>
                  <a:gd name="T21" fmla="*/ 0 h 1095"/>
                  <a:gd name="T22" fmla="*/ 0 w 70"/>
                  <a:gd name="T23" fmla="*/ 1 h 10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5"/>
                  <a:gd name="T38" fmla="*/ 70 w 70"/>
                  <a:gd name="T39" fmla="*/ 1095 h 10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5">
                    <a:moveTo>
                      <a:pt x="0" y="1095"/>
                    </a:moveTo>
                    <a:lnTo>
                      <a:pt x="9" y="1094"/>
                    </a:lnTo>
                    <a:lnTo>
                      <a:pt x="18" y="1093"/>
                    </a:lnTo>
                    <a:lnTo>
                      <a:pt x="28" y="1093"/>
                    </a:lnTo>
                    <a:lnTo>
                      <a:pt x="36" y="1091"/>
                    </a:lnTo>
                    <a:lnTo>
                      <a:pt x="45" y="1090"/>
                    </a:lnTo>
                    <a:lnTo>
                      <a:pt x="53" y="1089"/>
                    </a:lnTo>
                    <a:lnTo>
                      <a:pt x="62" y="1088"/>
                    </a:lnTo>
                    <a:lnTo>
                      <a:pt x="70" y="1087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rgbClr val="FF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98" name="Freeform 10"/>
              <p:cNvSpPr>
                <a:spLocks/>
              </p:cNvSpPr>
              <p:nvPr/>
            </p:nvSpPr>
            <p:spPr bwMode="auto">
              <a:xfrm>
                <a:off x="2989" y="1912"/>
                <a:ext cx="34" cy="546"/>
              </a:xfrm>
              <a:custGeom>
                <a:avLst/>
                <a:gdLst>
                  <a:gd name="T0" fmla="*/ 0 w 71"/>
                  <a:gd name="T1" fmla="*/ 1 h 1091"/>
                  <a:gd name="T2" fmla="*/ 0 w 71"/>
                  <a:gd name="T3" fmla="*/ 1 h 1091"/>
                  <a:gd name="T4" fmla="*/ 0 w 71"/>
                  <a:gd name="T5" fmla="*/ 1 h 1091"/>
                  <a:gd name="T6" fmla="*/ 0 w 71"/>
                  <a:gd name="T7" fmla="*/ 1 h 1091"/>
                  <a:gd name="T8" fmla="*/ 0 w 71"/>
                  <a:gd name="T9" fmla="*/ 1 h 1091"/>
                  <a:gd name="T10" fmla="*/ 0 w 71"/>
                  <a:gd name="T11" fmla="*/ 1 h 1091"/>
                  <a:gd name="T12" fmla="*/ 0 w 71"/>
                  <a:gd name="T13" fmla="*/ 1 h 1091"/>
                  <a:gd name="T14" fmla="*/ 0 w 71"/>
                  <a:gd name="T15" fmla="*/ 1 h 1091"/>
                  <a:gd name="T16" fmla="*/ 0 w 71"/>
                  <a:gd name="T17" fmla="*/ 1 h 1091"/>
                  <a:gd name="T18" fmla="*/ 0 w 71"/>
                  <a:gd name="T19" fmla="*/ 0 h 1091"/>
                  <a:gd name="T20" fmla="*/ 0 w 71"/>
                  <a:gd name="T21" fmla="*/ 0 h 1091"/>
                  <a:gd name="T22" fmla="*/ 0 w 71"/>
                  <a:gd name="T23" fmla="*/ 1 h 10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091"/>
                  <a:gd name="T38" fmla="*/ 71 w 71"/>
                  <a:gd name="T39" fmla="*/ 1091 h 10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091">
                    <a:moveTo>
                      <a:pt x="0" y="1091"/>
                    </a:moveTo>
                    <a:lnTo>
                      <a:pt x="10" y="1090"/>
                    </a:lnTo>
                    <a:lnTo>
                      <a:pt x="19" y="1089"/>
                    </a:lnTo>
                    <a:lnTo>
                      <a:pt x="28" y="1088"/>
                    </a:lnTo>
                    <a:lnTo>
                      <a:pt x="36" y="1087"/>
                    </a:lnTo>
                    <a:lnTo>
                      <a:pt x="45" y="1086"/>
                    </a:lnTo>
                    <a:lnTo>
                      <a:pt x="53" y="1085"/>
                    </a:lnTo>
                    <a:lnTo>
                      <a:pt x="63" y="1083"/>
                    </a:lnTo>
                    <a:lnTo>
                      <a:pt x="71" y="108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1091"/>
                    </a:lnTo>
                    <a:close/>
                  </a:path>
                </a:pathLst>
              </a:custGeom>
              <a:solidFill>
                <a:srgbClr val="FFE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99" name="Freeform 11"/>
              <p:cNvSpPr>
                <a:spLocks/>
              </p:cNvSpPr>
              <p:nvPr/>
            </p:nvSpPr>
            <p:spPr bwMode="auto">
              <a:xfrm>
                <a:off x="3006" y="1912"/>
                <a:ext cx="34" cy="544"/>
              </a:xfrm>
              <a:custGeom>
                <a:avLst/>
                <a:gdLst>
                  <a:gd name="T0" fmla="*/ 0 w 69"/>
                  <a:gd name="T1" fmla="*/ 1 h 1087"/>
                  <a:gd name="T2" fmla="*/ 0 w 69"/>
                  <a:gd name="T3" fmla="*/ 1 h 1087"/>
                  <a:gd name="T4" fmla="*/ 0 w 69"/>
                  <a:gd name="T5" fmla="*/ 1 h 1087"/>
                  <a:gd name="T6" fmla="*/ 0 w 69"/>
                  <a:gd name="T7" fmla="*/ 1 h 1087"/>
                  <a:gd name="T8" fmla="*/ 0 w 69"/>
                  <a:gd name="T9" fmla="*/ 1 h 1087"/>
                  <a:gd name="T10" fmla="*/ 0 w 69"/>
                  <a:gd name="T11" fmla="*/ 1 h 1087"/>
                  <a:gd name="T12" fmla="*/ 0 w 69"/>
                  <a:gd name="T13" fmla="*/ 1 h 1087"/>
                  <a:gd name="T14" fmla="*/ 0 w 69"/>
                  <a:gd name="T15" fmla="*/ 1 h 1087"/>
                  <a:gd name="T16" fmla="*/ 0 w 69"/>
                  <a:gd name="T17" fmla="*/ 1 h 1087"/>
                  <a:gd name="T18" fmla="*/ 0 w 69"/>
                  <a:gd name="T19" fmla="*/ 0 h 1087"/>
                  <a:gd name="T20" fmla="*/ 0 w 69"/>
                  <a:gd name="T21" fmla="*/ 0 h 1087"/>
                  <a:gd name="T22" fmla="*/ 0 w 69"/>
                  <a:gd name="T23" fmla="*/ 1 h 10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7"/>
                  <a:gd name="T38" fmla="*/ 69 w 69"/>
                  <a:gd name="T39" fmla="*/ 1087 h 10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7">
                    <a:moveTo>
                      <a:pt x="0" y="1087"/>
                    </a:moveTo>
                    <a:lnTo>
                      <a:pt x="9" y="1086"/>
                    </a:lnTo>
                    <a:lnTo>
                      <a:pt x="18" y="1085"/>
                    </a:lnTo>
                    <a:lnTo>
                      <a:pt x="28" y="1083"/>
                    </a:lnTo>
                    <a:lnTo>
                      <a:pt x="37" y="1081"/>
                    </a:lnTo>
                    <a:lnTo>
                      <a:pt x="45" y="1080"/>
                    </a:lnTo>
                    <a:lnTo>
                      <a:pt x="53" y="1079"/>
                    </a:lnTo>
                    <a:lnTo>
                      <a:pt x="61" y="1077"/>
                    </a:lnTo>
                    <a:lnTo>
                      <a:pt x="69" y="1075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FFE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0" name="Freeform 13"/>
              <p:cNvSpPr>
                <a:spLocks/>
              </p:cNvSpPr>
              <p:nvPr/>
            </p:nvSpPr>
            <p:spPr bwMode="auto">
              <a:xfrm>
                <a:off x="3040" y="1912"/>
                <a:ext cx="34" cy="538"/>
              </a:xfrm>
              <a:custGeom>
                <a:avLst/>
                <a:gdLst>
                  <a:gd name="T0" fmla="*/ 0 w 69"/>
                  <a:gd name="T1" fmla="*/ 1 h 1075"/>
                  <a:gd name="T2" fmla="*/ 0 w 69"/>
                  <a:gd name="T3" fmla="*/ 1 h 1075"/>
                  <a:gd name="T4" fmla="*/ 0 w 69"/>
                  <a:gd name="T5" fmla="*/ 1 h 1075"/>
                  <a:gd name="T6" fmla="*/ 0 w 69"/>
                  <a:gd name="T7" fmla="*/ 1 h 1075"/>
                  <a:gd name="T8" fmla="*/ 0 w 69"/>
                  <a:gd name="T9" fmla="*/ 1 h 1075"/>
                  <a:gd name="T10" fmla="*/ 0 w 69"/>
                  <a:gd name="T11" fmla="*/ 1 h 1075"/>
                  <a:gd name="T12" fmla="*/ 0 w 69"/>
                  <a:gd name="T13" fmla="*/ 1 h 1075"/>
                  <a:gd name="T14" fmla="*/ 0 w 69"/>
                  <a:gd name="T15" fmla="*/ 1 h 1075"/>
                  <a:gd name="T16" fmla="*/ 0 w 69"/>
                  <a:gd name="T17" fmla="*/ 1 h 1075"/>
                  <a:gd name="T18" fmla="*/ 0 w 69"/>
                  <a:gd name="T19" fmla="*/ 0 h 1075"/>
                  <a:gd name="T20" fmla="*/ 0 w 69"/>
                  <a:gd name="T21" fmla="*/ 0 h 1075"/>
                  <a:gd name="T22" fmla="*/ 0 w 69"/>
                  <a:gd name="T23" fmla="*/ 1 h 10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5"/>
                  <a:gd name="T38" fmla="*/ 69 w 69"/>
                  <a:gd name="T39" fmla="*/ 1075 h 10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5">
                    <a:moveTo>
                      <a:pt x="0" y="1075"/>
                    </a:moveTo>
                    <a:lnTo>
                      <a:pt x="9" y="1073"/>
                    </a:lnTo>
                    <a:lnTo>
                      <a:pt x="19" y="1072"/>
                    </a:lnTo>
                    <a:lnTo>
                      <a:pt x="28" y="1070"/>
                    </a:lnTo>
                    <a:lnTo>
                      <a:pt x="37" y="1067"/>
                    </a:lnTo>
                    <a:lnTo>
                      <a:pt x="45" y="1066"/>
                    </a:lnTo>
                    <a:lnTo>
                      <a:pt x="53" y="1064"/>
                    </a:lnTo>
                    <a:lnTo>
                      <a:pt x="61" y="1062"/>
                    </a:lnTo>
                    <a:lnTo>
                      <a:pt x="69" y="105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FFD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1" name="Freeform 14"/>
              <p:cNvSpPr>
                <a:spLocks/>
              </p:cNvSpPr>
              <p:nvPr/>
            </p:nvSpPr>
            <p:spPr bwMode="auto">
              <a:xfrm>
                <a:off x="3057" y="1912"/>
                <a:ext cx="34" cy="535"/>
              </a:xfrm>
              <a:custGeom>
                <a:avLst/>
                <a:gdLst>
                  <a:gd name="T0" fmla="*/ 0 w 69"/>
                  <a:gd name="T1" fmla="*/ 1 h 1068"/>
                  <a:gd name="T2" fmla="*/ 0 w 69"/>
                  <a:gd name="T3" fmla="*/ 1 h 1068"/>
                  <a:gd name="T4" fmla="*/ 0 w 69"/>
                  <a:gd name="T5" fmla="*/ 1 h 1068"/>
                  <a:gd name="T6" fmla="*/ 0 w 69"/>
                  <a:gd name="T7" fmla="*/ 1 h 1068"/>
                  <a:gd name="T8" fmla="*/ 0 w 69"/>
                  <a:gd name="T9" fmla="*/ 1 h 1068"/>
                  <a:gd name="T10" fmla="*/ 0 w 69"/>
                  <a:gd name="T11" fmla="*/ 1 h 1068"/>
                  <a:gd name="T12" fmla="*/ 0 w 69"/>
                  <a:gd name="T13" fmla="*/ 1 h 1068"/>
                  <a:gd name="T14" fmla="*/ 0 w 69"/>
                  <a:gd name="T15" fmla="*/ 1 h 1068"/>
                  <a:gd name="T16" fmla="*/ 0 w 69"/>
                  <a:gd name="T17" fmla="*/ 1 h 1068"/>
                  <a:gd name="T18" fmla="*/ 0 w 69"/>
                  <a:gd name="T19" fmla="*/ 0 h 1068"/>
                  <a:gd name="T20" fmla="*/ 0 w 69"/>
                  <a:gd name="T21" fmla="*/ 0 h 1068"/>
                  <a:gd name="T22" fmla="*/ 0 w 69"/>
                  <a:gd name="T23" fmla="*/ 1 h 10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68"/>
                  <a:gd name="T38" fmla="*/ 69 w 69"/>
                  <a:gd name="T39" fmla="*/ 1068 h 10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68">
                    <a:moveTo>
                      <a:pt x="0" y="1068"/>
                    </a:moveTo>
                    <a:lnTo>
                      <a:pt x="9" y="1066"/>
                    </a:lnTo>
                    <a:lnTo>
                      <a:pt x="19" y="1064"/>
                    </a:lnTo>
                    <a:lnTo>
                      <a:pt x="29" y="1062"/>
                    </a:lnTo>
                    <a:lnTo>
                      <a:pt x="37" y="1058"/>
                    </a:lnTo>
                    <a:lnTo>
                      <a:pt x="46" y="1056"/>
                    </a:lnTo>
                    <a:lnTo>
                      <a:pt x="54" y="1053"/>
                    </a:lnTo>
                    <a:lnTo>
                      <a:pt x="61" y="1050"/>
                    </a:lnTo>
                    <a:lnTo>
                      <a:pt x="69" y="1048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8"/>
                    </a:lnTo>
                    <a:close/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2" name="Freeform 15"/>
              <p:cNvSpPr>
                <a:spLocks/>
              </p:cNvSpPr>
              <p:nvPr/>
            </p:nvSpPr>
            <p:spPr bwMode="auto">
              <a:xfrm>
                <a:off x="3075" y="1904"/>
                <a:ext cx="34" cy="530"/>
              </a:xfrm>
              <a:custGeom>
                <a:avLst/>
                <a:gdLst>
                  <a:gd name="T0" fmla="*/ 0 w 69"/>
                  <a:gd name="T1" fmla="*/ 1 h 1059"/>
                  <a:gd name="T2" fmla="*/ 0 w 69"/>
                  <a:gd name="T3" fmla="*/ 1 h 1059"/>
                  <a:gd name="T4" fmla="*/ 0 w 69"/>
                  <a:gd name="T5" fmla="*/ 1 h 1059"/>
                  <a:gd name="T6" fmla="*/ 0 w 69"/>
                  <a:gd name="T7" fmla="*/ 1 h 1059"/>
                  <a:gd name="T8" fmla="*/ 0 w 69"/>
                  <a:gd name="T9" fmla="*/ 1 h 1059"/>
                  <a:gd name="T10" fmla="*/ 0 w 69"/>
                  <a:gd name="T11" fmla="*/ 1 h 1059"/>
                  <a:gd name="T12" fmla="*/ 0 w 69"/>
                  <a:gd name="T13" fmla="*/ 1 h 1059"/>
                  <a:gd name="T14" fmla="*/ 0 w 69"/>
                  <a:gd name="T15" fmla="*/ 1 h 1059"/>
                  <a:gd name="T16" fmla="*/ 0 w 69"/>
                  <a:gd name="T17" fmla="*/ 1 h 1059"/>
                  <a:gd name="T18" fmla="*/ 0 w 69"/>
                  <a:gd name="T19" fmla="*/ 0 h 1059"/>
                  <a:gd name="T20" fmla="*/ 0 w 69"/>
                  <a:gd name="T21" fmla="*/ 0 h 1059"/>
                  <a:gd name="T22" fmla="*/ 0 w 69"/>
                  <a:gd name="T23" fmla="*/ 1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59"/>
                  <a:gd name="T38" fmla="*/ 69 w 69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59">
                    <a:moveTo>
                      <a:pt x="0" y="1059"/>
                    </a:moveTo>
                    <a:lnTo>
                      <a:pt x="11" y="1056"/>
                    </a:lnTo>
                    <a:lnTo>
                      <a:pt x="21" y="1053"/>
                    </a:lnTo>
                    <a:lnTo>
                      <a:pt x="30" y="1050"/>
                    </a:lnTo>
                    <a:lnTo>
                      <a:pt x="39" y="1047"/>
                    </a:lnTo>
                    <a:lnTo>
                      <a:pt x="48" y="1043"/>
                    </a:lnTo>
                    <a:lnTo>
                      <a:pt x="56" y="1040"/>
                    </a:lnTo>
                    <a:lnTo>
                      <a:pt x="63" y="1035"/>
                    </a:lnTo>
                    <a:lnTo>
                      <a:pt x="69" y="103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9"/>
                    </a:lnTo>
                    <a:close/>
                  </a:path>
                </a:pathLst>
              </a:custGeom>
              <a:solidFill>
                <a:srgbClr val="FFC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3" name="Freeform 16"/>
              <p:cNvSpPr>
                <a:spLocks/>
              </p:cNvSpPr>
              <p:nvPr/>
            </p:nvSpPr>
            <p:spPr bwMode="auto">
              <a:xfrm>
                <a:off x="3092" y="1912"/>
                <a:ext cx="34" cy="524"/>
              </a:xfrm>
              <a:custGeom>
                <a:avLst/>
                <a:gdLst>
                  <a:gd name="T0" fmla="*/ 0 w 69"/>
                  <a:gd name="T1" fmla="*/ 1 h 1048"/>
                  <a:gd name="T2" fmla="*/ 0 w 69"/>
                  <a:gd name="T3" fmla="*/ 1 h 1048"/>
                  <a:gd name="T4" fmla="*/ 0 w 69"/>
                  <a:gd name="T5" fmla="*/ 1 h 1048"/>
                  <a:gd name="T6" fmla="*/ 0 w 69"/>
                  <a:gd name="T7" fmla="*/ 1 h 1048"/>
                  <a:gd name="T8" fmla="*/ 0 w 69"/>
                  <a:gd name="T9" fmla="*/ 1 h 1048"/>
                  <a:gd name="T10" fmla="*/ 0 w 69"/>
                  <a:gd name="T11" fmla="*/ 1 h 1048"/>
                  <a:gd name="T12" fmla="*/ 0 w 69"/>
                  <a:gd name="T13" fmla="*/ 1 h 1048"/>
                  <a:gd name="T14" fmla="*/ 0 w 69"/>
                  <a:gd name="T15" fmla="*/ 1 h 1048"/>
                  <a:gd name="T16" fmla="*/ 0 w 69"/>
                  <a:gd name="T17" fmla="*/ 1 h 1048"/>
                  <a:gd name="T18" fmla="*/ 0 w 69"/>
                  <a:gd name="T19" fmla="*/ 0 h 1048"/>
                  <a:gd name="T20" fmla="*/ 0 w 69"/>
                  <a:gd name="T21" fmla="*/ 0 h 1048"/>
                  <a:gd name="T22" fmla="*/ 0 w 69"/>
                  <a:gd name="T23" fmla="*/ 1 h 10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48"/>
                  <a:gd name="T38" fmla="*/ 69 w 69"/>
                  <a:gd name="T39" fmla="*/ 1048 h 10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48">
                    <a:moveTo>
                      <a:pt x="0" y="1048"/>
                    </a:moveTo>
                    <a:lnTo>
                      <a:pt x="15" y="1041"/>
                    </a:lnTo>
                    <a:lnTo>
                      <a:pt x="29" y="1034"/>
                    </a:lnTo>
                    <a:lnTo>
                      <a:pt x="41" y="1027"/>
                    </a:lnTo>
                    <a:lnTo>
                      <a:pt x="51" y="1020"/>
                    </a:lnTo>
                    <a:lnTo>
                      <a:pt x="59" y="1013"/>
                    </a:lnTo>
                    <a:lnTo>
                      <a:pt x="64" y="1005"/>
                    </a:lnTo>
                    <a:lnTo>
                      <a:pt x="68" y="998"/>
                    </a:lnTo>
                    <a:lnTo>
                      <a:pt x="69" y="990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48"/>
                    </a:lnTo>
                    <a:close/>
                  </a:path>
                </a:pathLst>
              </a:custGeom>
              <a:solidFill>
                <a:srgbClr val="FFC9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4" name="Freeform 17"/>
              <p:cNvSpPr>
                <a:spLocks/>
              </p:cNvSpPr>
              <p:nvPr/>
            </p:nvSpPr>
            <p:spPr bwMode="auto">
              <a:xfrm>
                <a:off x="2886" y="1912"/>
                <a:ext cx="32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3"/>
                    </a:moveTo>
                    <a:lnTo>
                      <a:pt x="9" y="1103"/>
                    </a:lnTo>
                    <a:lnTo>
                      <a:pt x="19" y="1103"/>
                    </a:lnTo>
                    <a:lnTo>
                      <a:pt x="27" y="1103"/>
                    </a:lnTo>
                    <a:lnTo>
                      <a:pt x="36" y="1103"/>
                    </a:lnTo>
                    <a:lnTo>
                      <a:pt x="44" y="1103"/>
                    </a:lnTo>
                    <a:lnTo>
                      <a:pt x="53" y="1103"/>
                    </a:lnTo>
                    <a:lnTo>
                      <a:pt x="61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5" name="Freeform 18"/>
              <p:cNvSpPr>
                <a:spLocks/>
              </p:cNvSpPr>
              <p:nvPr/>
            </p:nvSpPr>
            <p:spPr bwMode="auto">
              <a:xfrm>
                <a:off x="2866" y="1904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1 h 1103"/>
                  <a:gd name="T20" fmla="*/ 0 w 69"/>
                  <a:gd name="T21" fmla="*/ 1 h 1103"/>
                  <a:gd name="T22" fmla="*/ 0 w 69"/>
                  <a:gd name="T23" fmla="*/ 1 h 1103"/>
                  <a:gd name="T24" fmla="*/ 0 w 69"/>
                  <a:gd name="T25" fmla="*/ 1 h 1103"/>
                  <a:gd name="T26" fmla="*/ 0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3"/>
                    </a:moveTo>
                    <a:lnTo>
                      <a:pt x="7" y="1103"/>
                    </a:lnTo>
                    <a:lnTo>
                      <a:pt x="12" y="1103"/>
                    </a:lnTo>
                    <a:lnTo>
                      <a:pt x="19" y="1103"/>
                    </a:lnTo>
                    <a:lnTo>
                      <a:pt x="25" y="1103"/>
                    </a:lnTo>
                    <a:lnTo>
                      <a:pt x="31" y="1103"/>
                    </a:lnTo>
                    <a:lnTo>
                      <a:pt x="37" y="1103"/>
                    </a:lnTo>
                    <a:lnTo>
                      <a:pt x="42" y="1103"/>
                    </a:lnTo>
                    <a:lnTo>
                      <a:pt x="47" y="1103"/>
                    </a:lnTo>
                    <a:lnTo>
                      <a:pt x="53" y="1103"/>
                    </a:lnTo>
                    <a:lnTo>
                      <a:pt x="58" y="1103"/>
                    </a:lnTo>
                    <a:lnTo>
                      <a:pt x="63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3"/>
                    </a:lnTo>
                    <a:close/>
                  </a:path>
                </a:pathLst>
              </a:custGeom>
              <a:solidFill>
                <a:srgbClr val="FFF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6" name="Freeform 19"/>
              <p:cNvSpPr>
                <a:spLocks/>
              </p:cNvSpPr>
              <p:nvPr/>
            </p:nvSpPr>
            <p:spPr bwMode="auto">
              <a:xfrm>
                <a:off x="2849" y="1912"/>
                <a:ext cx="37" cy="552"/>
              </a:xfrm>
              <a:custGeom>
                <a:avLst/>
                <a:gdLst>
                  <a:gd name="T0" fmla="*/ 0 w 69"/>
                  <a:gd name="T1" fmla="*/ 1 h 1103"/>
                  <a:gd name="T2" fmla="*/ 1 w 69"/>
                  <a:gd name="T3" fmla="*/ 1 h 1103"/>
                  <a:gd name="T4" fmla="*/ 1 w 69"/>
                  <a:gd name="T5" fmla="*/ 1 h 1103"/>
                  <a:gd name="T6" fmla="*/ 1 w 69"/>
                  <a:gd name="T7" fmla="*/ 1 h 1103"/>
                  <a:gd name="T8" fmla="*/ 1 w 69"/>
                  <a:gd name="T9" fmla="*/ 1 h 1103"/>
                  <a:gd name="T10" fmla="*/ 1 w 69"/>
                  <a:gd name="T11" fmla="*/ 1 h 1103"/>
                  <a:gd name="T12" fmla="*/ 1 w 69"/>
                  <a:gd name="T13" fmla="*/ 1 h 1103"/>
                  <a:gd name="T14" fmla="*/ 1 w 69"/>
                  <a:gd name="T15" fmla="*/ 1 h 1103"/>
                  <a:gd name="T16" fmla="*/ 1 w 69"/>
                  <a:gd name="T17" fmla="*/ 1 h 1103"/>
                  <a:gd name="T18" fmla="*/ 1 w 69"/>
                  <a:gd name="T19" fmla="*/ 1 h 1103"/>
                  <a:gd name="T20" fmla="*/ 1 w 69"/>
                  <a:gd name="T21" fmla="*/ 1 h 1103"/>
                  <a:gd name="T22" fmla="*/ 1 w 69"/>
                  <a:gd name="T23" fmla="*/ 1 h 1103"/>
                  <a:gd name="T24" fmla="*/ 1 w 69"/>
                  <a:gd name="T25" fmla="*/ 1 h 1103"/>
                  <a:gd name="T26" fmla="*/ 1 w 69"/>
                  <a:gd name="T27" fmla="*/ 0 h 1103"/>
                  <a:gd name="T28" fmla="*/ 0 w 69"/>
                  <a:gd name="T29" fmla="*/ 0 h 1103"/>
                  <a:gd name="T30" fmla="*/ 0 w 69"/>
                  <a:gd name="T31" fmla="*/ 1 h 1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"/>
                  <a:gd name="T49" fmla="*/ 0 h 1103"/>
                  <a:gd name="T50" fmla="*/ 69 w 69"/>
                  <a:gd name="T51" fmla="*/ 1103 h 1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" h="1103">
                    <a:moveTo>
                      <a:pt x="0" y="1102"/>
                    </a:moveTo>
                    <a:lnTo>
                      <a:pt x="7" y="1102"/>
                    </a:lnTo>
                    <a:lnTo>
                      <a:pt x="15" y="1103"/>
                    </a:lnTo>
                    <a:lnTo>
                      <a:pt x="22" y="1103"/>
                    </a:lnTo>
                    <a:lnTo>
                      <a:pt x="30" y="1103"/>
                    </a:lnTo>
                    <a:lnTo>
                      <a:pt x="38" y="1103"/>
                    </a:lnTo>
                    <a:lnTo>
                      <a:pt x="45" y="1103"/>
                    </a:lnTo>
                    <a:lnTo>
                      <a:pt x="53" y="1103"/>
                    </a:lnTo>
                    <a:lnTo>
                      <a:pt x="60" y="1103"/>
                    </a:lnTo>
                    <a:lnTo>
                      <a:pt x="62" y="1103"/>
                    </a:lnTo>
                    <a:lnTo>
                      <a:pt x="65" y="1103"/>
                    </a:lnTo>
                    <a:lnTo>
                      <a:pt x="67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FFF4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7" name="Freeform 20"/>
              <p:cNvSpPr>
                <a:spLocks/>
              </p:cNvSpPr>
              <p:nvPr/>
            </p:nvSpPr>
            <p:spPr bwMode="auto">
              <a:xfrm>
                <a:off x="2832" y="1912"/>
                <a:ext cx="34" cy="552"/>
              </a:xfrm>
              <a:custGeom>
                <a:avLst/>
                <a:gdLst>
                  <a:gd name="T0" fmla="*/ 0 w 69"/>
                  <a:gd name="T1" fmla="*/ 1 h 1103"/>
                  <a:gd name="T2" fmla="*/ 0 w 69"/>
                  <a:gd name="T3" fmla="*/ 1 h 1103"/>
                  <a:gd name="T4" fmla="*/ 0 w 69"/>
                  <a:gd name="T5" fmla="*/ 1 h 1103"/>
                  <a:gd name="T6" fmla="*/ 0 w 69"/>
                  <a:gd name="T7" fmla="*/ 1 h 1103"/>
                  <a:gd name="T8" fmla="*/ 0 w 69"/>
                  <a:gd name="T9" fmla="*/ 1 h 1103"/>
                  <a:gd name="T10" fmla="*/ 0 w 69"/>
                  <a:gd name="T11" fmla="*/ 1 h 1103"/>
                  <a:gd name="T12" fmla="*/ 0 w 69"/>
                  <a:gd name="T13" fmla="*/ 1 h 1103"/>
                  <a:gd name="T14" fmla="*/ 0 w 69"/>
                  <a:gd name="T15" fmla="*/ 1 h 1103"/>
                  <a:gd name="T16" fmla="*/ 0 w 69"/>
                  <a:gd name="T17" fmla="*/ 1 h 1103"/>
                  <a:gd name="T18" fmla="*/ 0 w 69"/>
                  <a:gd name="T19" fmla="*/ 0 h 1103"/>
                  <a:gd name="T20" fmla="*/ 0 w 69"/>
                  <a:gd name="T21" fmla="*/ 0 h 1103"/>
                  <a:gd name="T22" fmla="*/ 0 w 69"/>
                  <a:gd name="T23" fmla="*/ 1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3"/>
                  <a:gd name="T38" fmla="*/ 69 w 69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3">
                    <a:moveTo>
                      <a:pt x="0" y="1101"/>
                    </a:moveTo>
                    <a:lnTo>
                      <a:pt x="9" y="1101"/>
                    </a:lnTo>
                    <a:lnTo>
                      <a:pt x="17" y="1102"/>
                    </a:lnTo>
                    <a:lnTo>
                      <a:pt x="26" y="1102"/>
                    </a:lnTo>
                    <a:lnTo>
                      <a:pt x="34" y="1102"/>
                    </a:lnTo>
                    <a:lnTo>
                      <a:pt x="43" y="1103"/>
                    </a:lnTo>
                    <a:lnTo>
                      <a:pt x="51" y="1103"/>
                    </a:lnTo>
                    <a:lnTo>
                      <a:pt x="61" y="1103"/>
                    </a:lnTo>
                    <a:lnTo>
                      <a:pt x="69" y="1103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1"/>
                    </a:lnTo>
                    <a:close/>
                  </a:path>
                </a:pathLst>
              </a:custGeom>
              <a:solidFill>
                <a:srgbClr val="FF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8" name="Freeform 21"/>
              <p:cNvSpPr>
                <a:spLocks/>
              </p:cNvSpPr>
              <p:nvPr/>
            </p:nvSpPr>
            <p:spPr bwMode="auto">
              <a:xfrm>
                <a:off x="2815" y="1912"/>
                <a:ext cx="34" cy="551"/>
              </a:xfrm>
              <a:custGeom>
                <a:avLst/>
                <a:gdLst>
                  <a:gd name="T0" fmla="*/ 0 w 69"/>
                  <a:gd name="T1" fmla="*/ 1 h 1102"/>
                  <a:gd name="T2" fmla="*/ 0 w 69"/>
                  <a:gd name="T3" fmla="*/ 1 h 1102"/>
                  <a:gd name="T4" fmla="*/ 0 w 69"/>
                  <a:gd name="T5" fmla="*/ 1 h 1102"/>
                  <a:gd name="T6" fmla="*/ 0 w 69"/>
                  <a:gd name="T7" fmla="*/ 1 h 1102"/>
                  <a:gd name="T8" fmla="*/ 0 w 69"/>
                  <a:gd name="T9" fmla="*/ 1 h 1102"/>
                  <a:gd name="T10" fmla="*/ 0 w 69"/>
                  <a:gd name="T11" fmla="*/ 1 h 1102"/>
                  <a:gd name="T12" fmla="*/ 0 w 69"/>
                  <a:gd name="T13" fmla="*/ 1 h 1102"/>
                  <a:gd name="T14" fmla="*/ 0 w 69"/>
                  <a:gd name="T15" fmla="*/ 1 h 1102"/>
                  <a:gd name="T16" fmla="*/ 0 w 69"/>
                  <a:gd name="T17" fmla="*/ 1 h 1102"/>
                  <a:gd name="T18" fmla="*/ 0 w 69"/>
                  <a:gd name="T19" fmla="*/ 0 h 1102"/>
                  <a:gd name="T20" fmla="*/ 0 w 69"/>
                  <a:gd name="T21" fmla="*/ 0 h 1102"/>
                  <a:gd name="T22" fmla="*/ 0 w 69"/>
                  <a:gd name="T23" fmla="*/ 1 h 1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102"/>
                  <a:gd name="T38" fmla="*/ 69 w 69"/>
                  <a:gd name="T39" fmla="*/ 1102 h 11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102">
                    <a:moveTo>
                      <a:pt x="0" y="1100"/>
                    </a:moveTo>
                    <a:lnTo>
                      <a:pt x="8" y="1100"/>
                    </a:lnTo>
                    <a:lnTo>
                      <a:pt x="16" y="1101"/>
                    </a:lnTo>
                    <a:lnTo>
                      <a:pt x="25" y="1101"/>
                    </a:lnTo>
                    <a:lnTo>
                      <a:pt x="33" y="1101"/>
                    </a:lnTo>
                    <a:lnTo>
                      <a:pt x="43" y="1102"/>
                    </a:lnTo>
                    <a:lnTo>
                      <a:pt x="51" y="1102"/>
                    </a:lnTo>
                    <a:lnTo>
                      <a:pt x="60" y="1102"/>
                    </a:lnTo>
                    <a:lnTo>
                      <a:pt x="69" y="110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100"/>
                    </a:lnTo>
                    <a:close/>
                  </a:path>
                </a:pathLst>
              </a:custGeom>
              <a:solidFill>
                <a:srgbClr val="FFE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09" name="Freeform 23"/>
              <p:cNvSpPr>
                <a:spLocks/>
              </p:cNvSpPr>
              <p:nvPr/>
            </p:nvSpPr>
            <p:spPr bwMode="auto">
              <a:xfrm>
                <a:off x="2780" y="1912"/>
                <a:ext cx="34" cy="550"/>
              </a:xfrm>
              <a:custGeom>
                <a:avLst/>
                <a:gdLst>
                  <a:gd name="T0" fmla="*/ 0 w 70"/>
                  <a:gd name="T1" fmla="*/ 1 h 1100"/>
                  <a:gd name="T2" fmla="*/ 0 w 70"/>
                  <a:gd name="T3" fmla="*/ 1 h 1100"/>
                  <a:gd name="T4" fmla="*/ 0 w 70"/>
                  <a:gd name="T5" fmla="*/ 1 h 1100"/>
                  <a:gd name="T6" fmla="*/ 0 w 70"/>
                  <a:gd name="T7" fmla="*/ 1 h 1100"/>
                  <a:gd name="T8" fmla="*/ 0 w 70"/>
                  <a:gd name="T9" fmla="*/ 1 h 1100"/>
                  <a:gd name="T10" fmla="*/ 0 w 70"/>
                  <a:gd name="T11" fmla="*/ 1 h 1100"/>
                  <a:gd name="T12" fmla="*/ 0 w 70"/>
                  <a:gd name="T13" fmla="*/ 1 h 1100"/>
                  <a:gd name="T14" fmla="*/ 0 w 70"/>
                  <a:gd name="T15" fmla="*/ 1 h 1100"/>
                  <a:gd name="T16" fmla="*/ 0 w 70"/>
                  <a:gd name="T17" fmla="*/ 1 h 1100"/>
                  <a:gd name="T18" fmla="*/ 0 w 70"/>
                  <a:gd name="T19" fmla="*/ 0 h 1100"/>
                  <a:gd name="T20" fmla="*/ 0 w 70"/>
                  <a:gd name="T21" fmla="*/ 0 h 1100"/>
                  <a:gd name="T22" fmla="*/ 0 w 70"/>
                  <a:gd name="T23" fmla="*/ 1 h 1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00"/>
                  <a:gd name="T38" fmla="*/ 70 w 70"/>
                  <a:gd name="T39" fmla="*/ 1100 h 1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00">
                    <a:moveTo>
                      <a:pt x="0" y="1094"/>
                    </a:moveTo>
                    <a:lnTo>
                      <a:pt x="9" y="1095"/>
                    </a:lnTo>
                    <a:lnTo>
                      <a:pt x="17" y="1095"/>
                    </a:lnTo>
                    <a:lnTo>
                      <a:pt x="26" y="1096"/>
                    </a:lnTo>
                    <a:lnTo>
                      <a:pt x="34" y="1096"/>
                    </a:lnTo>
                    <a:lnTo>
                      <a:pt x="43" y="1097"/>
                    </a:lnTo>
                    <a:lnTo>
                      <a:pt x="52" y="1098"/>
                    </a:lnTo>
                    <a:lnTo>
                      <a:pt x="61" y="1098"/>
                    </a:lnTo>
                    <a:lnTo>
                      <a:pt x="70" y="1100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94"/>
                    </a:lnTo>
                    <a:close/>
                  </a:path>
                </a:pathLst>
              </a:custGeom>
              <a:solidFill>
                <a:srgbClr val="FFE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0" name="Freeform 24"/>
              <p:cNvSpPr>
                <a:spLocks/>
              </p:cNvSpPr>
              <p:nvPr/>
            </p:nvSpPr>
            <p:spPr bwMode="auto">
              <a:xfrm>
                <a:off x="2763" y="1912"/>
                <a:ext cx="34" cy="549"/>
              </a:xfrm>
              <a:custGeom>
                <a:avLst/>
                <a:gdLst>
                  <a:gd name="T0" fmla="*/ 0 w 70"/>
                  <a:gd name="T1" fmla="*/ 1 h 1096"/>
                  <a:gd name="T2" fmla="*/ 0 w 70"/>
                  <a:gd name="T3" fmla="*/ 1 h 1096"/>
                  <a:gd name="T4" fmla="*/ 0 w 70"/>
                  <a:gd name="T5" fmla="*/ 1 h 1096"/>
                  <a:gd name="T6" fmla="*/ 0 w 70"/>
                  <a:gd name="T7" fmla="*/ 1 h 1096"/>
                  <a:gd name="T8" fmla="*/ 0 w 70"/>
                  <a:gd name="T9" fmla="*/ 1 h 1096"/>
                  <a:gd name="T10" fmla="*/ 0 w 70"/>
                  <a:gd name="T11" fmla="*/ 1 h 1096"/>
                  <a:gd name="T12" fmla="*/ 0 w 70"/>
                  <a:gd name="T13" fmla="*/ 1 h 1096"/>
                  <a:gd name="T14" fmla="*/ 0 w 70"/>
                  <a:gd name="T15" fmla="*/ 1 h 1096"/>
                  <a:gd name="T16" fmla="*/ 0 w 70"/>
                  <a:gd name="T17" fmla="*/ 1 h 1096"/>
                  <a:gd name="T18" fmla="*/ 0 w 70"/>
                  <a:gd name="T19" fmla="*/ 0 h 1096"/>
                  <a:gd name="T20" fmla="*/ 0 w 70"/>
                  <a:gd name="T21" fmla="*/ 0 h 1096"/>
                  <a:gd name="T22" fmla="*/ 0 w 70"/>
                  <a:gd name="T23" fmla="*/ 1 h 10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96"/>
                  <a:gd name="T38" fmla="*/ 70 w 70"/>
                  <a:gd name="T39" fmla="*/ 1096 h 10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96">
                    <a:moveTo>
                      <a:pt x="0" y="1089"/>
                    </a:moveTo>
                    <a:lnTo>
                      <a:pt x="9" y="1090"/>
                    </a:lnTo>
                    <a:lnTo>
                      <a:pt x="17" y="1091"/>
                    </a:lnTo>
                    <a:lnTo>
                      <a:pt x="27" y="1093"/>
                    </a:lnTo>
                    <a:lnTo>
                      <a:pt x="35" y="1094"/>
                    </a:lnTo>
                    <a:lnTo>
                      <a:pt x="44" y="1094"/>
                    </a:lnTo>
                    <a:lnTo>
                      <a:pt x="52" y="1095"/>
                    </a:lnTo>
                    <a:lnTo>
                      <a:pt x="61" y="1096"/>
                    </a:lnTo>
                    <a:lnTo>
                      <a:pt x="70" y="109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89"/>
                    </a:lnTo>
                    <a:close/>
                  </a:path>
                </a:pathLst>
              </a:custGeom>
              <a:solidFill>
                <a:srgbClr val="FFE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1" name="Freeform 25"/>
              <p:cNvSpPr>
                <a:spLocks/>
              </p:cNvSpPr>
              <p:nvPr/>
            </p:nvSpPr>
            <p:spPr bwMode="auto">
              <a:xfrm>
                <a:off x="2746" y="1912"/>
                <a:ext cx="34" cy="547"/>
              </a:xfrm>
              <a:custGeom>
                <a:avLst/>
                <a:gdLst>
                  <a:gd name="T0" fmla="*/ 0 w 69"/>
                  <a:gd name="T1" fmla="*/ 1 h 1094"/>
                  <a:gd name="T2" fmla="*/ 0 w 69"/>
                  <a:gd name="T3" fmla="*/ 1 h 1094"/>
                  <a:gd name="T4" fmla="*/ 0 w 69"/>
                  <a:gd name="T5" fmla="*/ 1 h 1094"/>
                  <a:gd name="T6" fmla="*/ 0 w 69"/>
                  <a:gd name="T7" fmla="*/ 1 h 1094"/>
                  <a:gd name="T8" fmla="*/ 0 w 69"/>
                  <a:gd name="T9" fmla="*/ 1 h 1094"/>
                  <a:gd name="T10" fmla="*/ 0 w 69"/>
                  <a:gd name="T11" fmla="*/ 1 h 1094"/>
                  <a:gd name="T12" fmla="*/ 0 w 69"/>
                  <a:gd name="T13" fmla="*/ 1 h 1094"/>
                  <a:gd name="T14" fmla="*/ 0 w 69"/>
                  <a:gd name="T15" fmla="*/ 1 h 1094"/>
                  <a:gd name="T16" fmla="*/ 0 w 69"/>
                  <a:gd name="T17" fmla="*/ 1 h 1094"/>
                  <a:gd name="T18" fmla="*/ 0 w 69"/>
                  <a:gd name="T19" fmla="*/ 0 h 1094"/>
                  <a:gd name="T20" fmla="*/ 0 w 69"/>
                  <a:gd name="T21" fmla="*/ 0 h 1094"/>
                  <a:gd name="T22" fmla="*/ 0 w 69"/>
                  <a:gd name="T23" fmla="*/ 1 h 10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94"/>
                  <a:gd name="T38" fmla="*/ 69 w 69"/>
                  <a:gd name="T39" fmla="*/ 1094 h 10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94">
                    <a:moveTo>
                      <a:pt x="0" y="1085"/>
                    </a:moveTo>
                    <a:lnTo>
                      <a:pt x="8" y="1086"/>
                    </a:lnTo>
                    <a:lnTo>
                      <a:pt x="16" y="1087"/>
                    </a:lnTo>
                    <a:lnTo>
                      <a:pt x="25" y="1088"/>
                    </a:lnTo>
                    <a:lnTo>
                      <a:pt x="33" y="1089"/>
                    </a:lnTo>
                    <a:lnTo>
                      <a:pt x="42" y="1090"/>
                    </a:lnTo>
                    <a:lnTo>
                      <a:pt x="50" y="1091"/>
                    </a:lnTo>
                    <a:lnTo>
                      <a:pt x="59" y="1093"/>
                    </a:lnTo>
                    <a:lnTo>
                      <a:pt x="69" y="10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85"/>
                    </a:lnTo>
                    <a:close/>
                  </a:path>
                </a:pathLst>
              </a:custGeom>
              <a:solidFill>
                <a:srgbClr val="FFE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2" name="Freeform 26"/>
              <p:cNvSpPr>
                <a:spLocks/>
              </p:cNvSpPr>
              <p:nvPr/>
            </p:nvSpPr>
            <p:spPr bwMode="auto">
              <a:xfrm>
                <a:off x="2727" y="1904"/>
                <a:ext cx="37" cy="545"/>
              </a:xfrm>
              <a:custGeom>
                <a:avLst/>
                <a:gdLst>
                  <a:gd name="T0" fmla="*/ 0 w 69"/>
                  <a:gd name="T1" fmla="*/ 1 h 1089"/>
                  <a:gd name="T2" fmla="*/ 1 w 69"/>
                  <a:gd name="T3" fmla="*/ 1 h 1089"/>
                  <a:gd name="T4" fmla="*/ 1 w 69"/>
                  <a:gd name="T5" fmla="*/ 1 h 1089"/>
                  <a:gd name="T6" fmla="*/ 1 w 69"/>
                  <a:gd name="T7" fmla="*/ 1 h 1089"/>
                  <a:gd name="T8" fmla="*/ 1 w 69"/>
                  <a:gd name="T9" fmla="*/ 1 h 1089"/>
                  <a:gd name="T10" fmla="*/ 1 w 69"/>
                  <a:gd name="T11" fmla="*/ 1 h 1089"/>
                  <a:gd name="T12" fmla="*/ 1 w 69"/>
                  <a:gd name="T13" fmla="*/ 1 h 1089"/>
                  <a:gd name="T14" fmla="*/ 1 w 69"/>
                  <a:gd name="T15" fmla="*/ 1 h 1089"/>
                  <a:gd name="T16" fmla="*/ 1 w 69"/>
                  <a:gd name="T17" fmla="*/ 1 h 1089"/>
                  <a:gd name="T18" fmla="*/ 1 w 69"/>
                  <a:gd name="T19" fmla="*/ 0 h 1089"/>
                  <a:gd name="T20" fmla="*/ 0 w 69"/>
                  <a:gd name="T21" fmla="*/ 0 h 1089"/>
                  <a:gd name="T22" fmla="*/ 0 w 69"/>
                  <a:gd name="T23" fmla="*/ 1 h 10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89"/>
                  <a:gd name="T38" fmla="*/ 69 w 69"/>
                  <a:gd name="T39" fmla="*/ 1089 h 10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89">
                    <a:moveTo>
                      <a:pt x="0" y="1079"/>
                    </a:moveTo>
                    <a:lnTo>
                      <a:pt x="8" y="1080"/>
                    </a:lnTo>
                    <a:lnTo>
                      <a:pt x="16" y="1082"/>
                    </a:lnTo>
                    <a:lnTo>
                      <a:pt x="25" y="1083"/>
                    </a:lnTo>
                    <a:lnTo>
                      <a:pt x="33" y="1085"/>
                    </a:lnTo>
                    <a:lnTo>
                      <a:pt x="43" y="1086"/>
                    </a:lnTo>
                    <a:lnTo>
                      <a:pt x="51" y="1087"/>
                    </a:lnTo>
                    <a:lnTo>
                      <a:pt x="60" y="1088"/>
                    </a:lnTo>
                    <a:lnTo>
                      <a:pt x="69" y="108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79"/>
                    </a:lnTo>
                    <a:close/>
                  </a:path>
                </a:pathLst>
              </a:custGeom>
              <a:solidFill>
                <a:srgbClr val="FFD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3" name="Freeform 27"/>
              <p:cNvSpPr>
                <a:spLocks/>
              </p:cNvSpPr>
              <p:nvPr/>
            </p:nvSpPr>
            <p:spPr bwMode="auto">
              <a:xfrm>
                <a:off x="2709" y="1912"/>
                <a:ext cx="37" cy="543"/>
              </a:xfrm>
              <a:custGeom>
                <a:avLst/>
                <a:gdLst>
                  <a:gd name="T0" fmla="*/ 0 w 70"/>
                  <a:gd name="T1" fmla="*/ 1 h 1085"/>
                  <a:gd name="T2" fmla="*/ 1 w 70"/>
                  <a:gd name="T3" fmla="*/ 1 h 1085"/>
                  <a:gd name="T4" fmla="*/ 1 w 70"/>
                  <a:gd name="T5" fmla="*/ 1 h 1085"/>
                  <a:gd name="T6" fmla="*/ 1 w 70"/>
                  <a:gd name="T7" fmla="*/ 1 h 1085"/>
                  <a:gd name="T8" fmla="*/ 1 w 70"/>
                  <a:gd name="T9" fmla="*/ 1 h 1085"/>
                  <a:gd name="T10" fmla="*/ 1 w 70"/>
                  <a:gd name="T11" fmla="*/ 1 h 1085"/>
                  <a:gd name="T12" fmla="*/ 1 w 70"/>
                  <a:gd name="T13" fmla="*/ 1 h 1085"/>
                  <a:gd name="T14" fmla="*/ 1 w 70"/>
                  <a:gd name="T15" fmla="*/ 1 h 1085"/>
                  <a:gd name="T16" fmla="*/ 1 w 70"/>
                  <a:gd name="T17" fmla="*/ 1 h 1085"/>
                  <a:gd name="T18" fmla="*/ 1 w 70"/>
                  <a:gd name="T19" fmla="*/ 0 h 1085"/>
                  <a:gd name="T20" fmla="*/ 0 w 70"/>
                  <a:gd name="T21" fmla="*/ 0 h 1085"/>
                  <a:gd name="T22" fmla="*/ 0 w 70"/>
                  <a:gd name="T23" fmla="*/ 1 h 10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85"/>
                  <a:gd name="T38" fmla="*/ 70 w 70"/>
                  <a:gd name="T39" fmla="*/ 1085 h 10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85">
                    <a:moveTo>
                      <a:pt x="0" y="1072"/>
                    </a:moveTo>
                    <a:lnTo>
                      <a:pt x="8" y="1073"/>
                    </a:lnTo>
                    <a:lnTo>
                      <a:pt x="17" y="1075"/>
                    </a:lnTo>
                    <a:lnTo>
                      <a:pt x="25" y="1077"/>
                    </a:lnTo>
                    <a:lnTo>
                      <a:pt x="34" y="1079"/>
                    </a:lnTo>
                    <a:lnTo>
                      <a:pt x="43" y="1080"/>
                    </a:lnTo>
                    <a:lnTo>
                      <a:pt x="51" y="1082"/>
                    </a:lnTo>
                    <a:lnTo>
                      <a:pt x="60" y="1083"/>
                    </a:lnTo>
                    <a:lnTo>
                      <a:pt x="70" y="108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4" name="Freeform 28"/>
              <p:cNvSpPr>
                <a:spLocks/>
              </p:cNvSpPr>
              <p:nvPr/>
            </p:nvSpPr>
            <p:spPr bwMode="auto">
              <a:xfrm>
                <a:off x="2695" y="1912"/>
                <a:ext cx="32" cy="540"/>
              </a:xfrm>
              <a:custGeom>
                <a:avLst/>
                <a:gdLst>
                  <a:gd name="T0" fmla="*/ 0 w 69"/>
                  <a:gd name="T1" fmla="*/ 1 h 1079"/>
                  <a:gd name="T2" fmla="*/ 0 w 69"/>
                  <a:gd name="T3" fmla="*/ 1 h 1079"/>
                  <a:gd name="T4" fmla="*/ 0 w 69"/>
                  <a:gd name="T5" fmla="*/ 1 h 1079"/>
                  <a:gd name="T6" fmla="*/ 0 w 69"/>
                  <a:gd name="T7" fmla="*/ 1 h 1079"/>
                  <a:gd name="T8" fmla="*/ 0 w 69"/>
                  <a:gd name="T9" fmla="*/ 1 h 1079"/>
                  <a:gd name="T10" fmla="*/ 0 w 69"/>
                  <a:gd name="T11" fmla="*/ 1 h 1079"/>
                  <a:gd name="T12" fmla="*/ 0 w 69"/>
                  <a:gd name="T13" fmla="*/ 1 h 1079"/>
                  <a:gd name="T14" fmla="*/ 0 w 69"/>
                  <a:gd name="T15" fmla="*/ 1 h 1079"/>
                  <a:gd name="T16" fmla="*/ 0 w 69"/>
                  <a:gd name="T17" fmla="*/ 1 h 1079"/>
                  <a:gd name="T18" fmla="*/ 0 w 69"/>
                  <a:gd name="T19" fmla="*/ 0 h 1079"/>
                  <a:gd name="T20" fmla="*/ 0 w 69"/>
                  <a:gd name="T21" fmla="*/ 0 h 1079"/>
                  <a:gd name="T22" fmla="*/ 0 w 69"/>
                  <a:gd name="T23" fmla="*/ 1 h 10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9"/>
                  <a:gd name="T38" fmla="*/ 69 w 69"/>
                  <a:gd name="T39" fmla="*/ 1079 h 10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9">
                    <a:moveTo>
                      <a:pt x="0" y="1064"/>
                    </a:moveTo>
                    <a:lnTo>
                      <a:pt x="8" y="1066"/>
                    </a:lnTo>
                    <a:lnTo>
                      <a:pt x="16" y="1068"/>
                    </a:lnTo>
                    <a:lnTo>
                      <a:pt x="24" y="1070"/>
                    </a:lnTo>
                    <a:lnTo>
                      <a:pt x="33" y="1072"/>
                    </a:lnTo>
                    <a:lnTo>
                      <a:pt x="41" y="1073"/>
                    </a:lnTo>
                    <a:lnTo>
                      <a:pt x="51" y="1075"/>
                    </a:lnTo>
                    <a:lnTo>
                      <a:pt x="60" y="1077"/>
                    </a:lnTo>
                    <a:lnTo>
                      <a:pt x="69" y="1079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64"/>
                    </a:lnTo>
                    <a:close/>
                  </a:path>
                </a:pathLst>
              </a:custGeom>
              <a:solidFill>
                <a:srgbClr val="FF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5" name="Freeform 29"/>
              <p:cNvSpPr>
                <a:spLocks/>
              </p:cNvSpPr>
              <p:nvPr/>
            </p:nvSpPr>
            <p:spPr bwMode="auto">
              <a:xfrm>
                <a:off x="2678" y="1912"/>
                <a:ext cx="32" cy="536"/>
              </a:xfrm>
              <a:custGeom>
                <a:avLst/>
                <a:gdLst>
                  <a:gd name="T0" fmla="*/ 0 w 69"/>
                  <a:gd name="T1" fmla="*/ 1 h 1072"/>
                  <a:gd name="T2" fmla="*/ 0 w 69"/>
                  <a:gd name="T3" fmla="*/ 1 h 1072"/>
                  <a:gd name="T4" fmla="*/ 0 w 69"/>
                  <a:gd name="T5" fmla="*/ 1 h 1072"/>
                  <a:gd name="T6" fmla="*/ 0 w 69"/>
                  <a:gd name="T7" fmla="*/ 1 h 1072"/>
                  <a:gd name="T8" fmla="*/ 0 w 69"/>
                  <a:gd name="T9" fmla="*/ 1 h 1072"/>
                  <a:gd name="T10" fmla="*/ 0 w 69"/>
                  <a:gd name="T11" fmla="*/ 1 h 1072"/>
                  <a:gd name="T12" fmla="*/ 0 w 69"/>
                  <a:gd name="T13" fmla="*/ 1 h 1072"/>
                  <a:gd name="T14" fmla="*/ 0 w 69"/>
                  <a:gd name="T15" fmla="*/ 1 h 1072"/>
                  <a:gd name="T16" fmla="*/ 0 w 69"/>
                  <a:gd name="T17" fmla="*/ 1 h 1072"/>
                  <a:gd name="T18" fmla="*/ 0 w 69"/>
                  <a:gd name="T19" fmla="*/ 0 h 1072"/>
                  <a:gd name="T20" fmla="*/ 0 w 69"/>
                  <a:gd name="T21" fmla="*/ 0 h 1072"/>
                  <a:gd name="T22" fmla="*/ 0 w 69"/>
                  <a:gd name="T23" fmla="*/ 1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072"/>
                  <a:gd name="T38" fmla="*/ 69 w 69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072">
                    <a:moveTo>
                      <a:pt x="0" y="1053"/>
                    </a:moveTo>
                    <a:lnTo>
                      <a:pt x="8" y="1056"/>
                    </a:lnTo>
                    <a:lnTo>
                      <a:pt x="15" y="1058"/>
                    </a:lnTo>
                    <a:lnTo>
                      <a:pt x="23" y="1060"/>
                    </a:lnTo>
                    <a:lnTo>
                      <a:pt x="33" y="1063"/>
                    </a:lnTo>
                    <a:lnTo>
                      <a:pt x="41" y="1065"/>
                    </a:lnTo>
                    <a:lnTo>
                      <a:pt x="50" y="1067"/>
                    </a:lnTo>
                    <a:lnTo>
                      <a:pt x="60" y="1070"/>
                    </a:lnTo>
                    <a:lnTo>
                      <a:pt x="69" y="1072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1053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6" name="Freeform 30"/>
              <p:cNvSpPr>
                <a:spLocks/>
              </p:cNvSpPr>
              <p:nvPr/>
            </p:nvSpPr>
            <p:spPr bwMode="auto">
              <a:xfrm>
                <a:off x="2658" y="1912"/>
                <a:ext cx="37" cy="532"/>
              </a:xfrm>
              <a:custGeom>
                <a:avLst/>
                <a:gdLst>
                  <a:gd name="T0" fmla="*/ 0 w 70"/>
                  <a:gd name="T1" fmla="*/ 1 h 1064"/>
                  <a:gd name="T2" fmla="*/ 1 w 70"/>
                  <a:gd name="T3" fmla="*/ 1 h 1064"/>
                  <a:gd name="T4" fmla="*/ 1 w 70"/>
                  <a:gd name="T5" fmla="*/ 1 h 1064"/>
                  <a:gd name="T6" fmla="*/ 1 w 70"/>
                  <a:gd name="T7" fmla="*/ 1 h 1064"/>
                  <a:gd name="T8" fmla="*/ 1 w 70"/>
                  <a:gd name="T9" fmla="*/ 1 h 1064"/>
                  <a:gd name="T10" fmla="*/ 1 w 70"/>
                  <a:gd name="T11" fmla="*/ 1 h 1064"/>
                  <a:gd name="T12" fmla="*/ 1 w 70"/>
                  <a:gd name="T13" fmla="*/ 1 h 1064"/>
                  <a:gd name="T14" fmla="*/ 1 w 70"/>
                  <a:gd name="T15" fmla="*/ 1 h 1064"/>
                  <a:gd name="T16" fmla="*/ 1 w 70"/>
                  <a:gd name="T17" fmla="*/ 1 h 1064"/>
                  <a:gd name="T18" fmla="*/ 1 w 70"/>
                  <a:gd name="T19" fmla="*/ 0 h 1064"/>
                  <a:gd name="T20" fmla="*/ 0 w 70"/>
                  <a:gd name="T21" fmla="*/ 0 h 1064"/>
                  <a:gd name="T22" fmla="*/ 0 w 70"/>
                  <a:gd name="T23" fmla="*/ 1 h 10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64"/>
                  <a:gd name="T38" fmla="*/ 70 w 70"/>
                  <a:gd name="T39" fmla="*/ 1064 h 10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64">
                    <a:moveTo>
                      <a:pt x="0" y="1040"/>
                    </a:moveTo>
                    <a:lnTo>
                      <a:pt x="8" y="1043"/>
                    </a:lnTo>
                    <a:lnTo>
                      <a:pt x="15" y="1047"/>
                    </a:lnTo>
                    <a:lnTo>
                      <a:pt x="23" y="1050"/>
                    </a:lnTo>
                    <a:lnTo>
                      <a:pt x="32" y="1052"/>
                    </a:lnTo>
                    <a:lnTo>
                      <a:pt x="41" y="1056"/>
                    </a:lnTo>
                    <a:lnTo>
                      <a:pt x="50" y="1058"/>
                    </a:lnTo>
                    <a:lnTo>
                      <a:pt x="59" y="1062"/>
                    </a:lnTo>
                    <a:lnTo>
                      <a:pt x="70" y="106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40"/>
                    </a:lnTo>
                    <a:close/>
                  </a:path>
                </a:pathLst>
              </a:custGeom>
              <a:solidFill>
                <a:srgbClr val="FFD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7" name="Freeform 31"/>
              <p:cNvSpPr>
                <a:spLocks/>
              </p:cNvSpPr>
              <p:nvPr/>
            </p:nvSpPr>
            <p:spPr bwMode="auto">
              <a:xfrm>
                <a:off x="2641" y="1912"/>
                <a:ext cx="37" cy="527"/>
              </a:xfrm>
              <a:custGeom>
                <a:avLst/>
                <a:gdLst>
                  <a:gd name="T0" fmla="*/ 0 w 70"/>
                  <a:gd name="T1" fmla="*/ 1 h 1053"/>
                  <a:gd name="T2" fmla="*/ 1 w 70"/>
                  <a:gd name="T3" fmla="*/ 1 h 1053"/>
                  <a:gd name="T4" fmla="*/ 1 w 70"/>
                  <a:gd name="T5" fmla="*/ 1 h 1053"/>
                  <a:gd name="T6" fmla="*/ 1 w 70"/>
                  <a:gd name="T7" fmla="*/ 1 h 1053"/>
                  <a:gd name="T8" fmla="*/ 1 w 70"/>
                  <a:gd name="T9" fmla="*/ 1 h 1053"/>
                  <a:gd name="T10" fmla="*/ 1 w 70"/>
                  <a:gd name="T11" fmla="*/ 1 h 1053"/>
                  <a:gd name="T12" fmla="*/ 1 w 70"/>
                  <a:gd name="T13" fmla="*/ 1 h 1053"/>
                  <a:gd name="T14" fmla="*/ 1 w 70"/>
                  <a:gd name="T15" fmla="*/ 1 h 1053"/>
                  <a:gd name="T16" fmla="*/ 1 w 70"/>
                  <a:gd name="T17" fmla="*/ 1 h 1053"/>
                  <a:gd name="T18" fmla="*/ 1 w 70"/>
                  <a:gd name="T19" fmla="*/ 0 h 1053"/>
                  <a:gd name="T20" fmla="*/ 0 w 70"/>
                  <a:gd name="T21" fmla="*/ 0 h 1053"/>
                  <a:gd name="T22" fmla="*/ 0 w 70"/>
                  <a:gd name="T23" fmla="*/ 1 h 10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053"/>
                  <a:gd name="T38" fmla="*/ 70 w 70"/>
                  <a:gd name="T39" fmla="*/ 1053 h 10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053">
                    <a:moveTo>
                      <a:pt x="0" y="1018"/>
                    </a:moveTo>
                    <a:lnTo>
                      <a:pt x="6" y="1022"/>
                    </a:lnTo>
                    <a:lnTo>
                      <a:pt x="13" y="1027"/>
                    </a:lnTo>
                    <a:lnTo>
                      <a:pt x="21" y="1032"/>
                    </a:lnTo>
                    <a:lnTo>
                      <a:pt x="29" y="1036"/>
                    </a:lnTo>
                    <a:lnTo>
                      <a:pt x="38" y="1041"/>
                    </a:lnTo>
                    <a:lnTo>
                      <a:pt x="47" y="1045"/>
                    </a:lnTo>
                    <a:lnTo>
                      <a:pt x="59" y="1050"/>
                    </a:lnTo>
                    <a:lnTo>
                      <a:pt x="70" y="1053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FFC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8" name="Freeform 32"/>
              <p:cNvSpPr>
                <a:spLocks/>
              </p:cNvSpPr>
              <p:nvPr/>
            </p:nvSpPr>
            <p:spPr bwMode="auto">
              <a:xfrm>
                <a:off x="2633" y="1912"/>
                <a:ext cx="25" cy="520"/>
              </a:xfrm>
              <a:custGeom>
                <a:avLst/>
                <a:gdLst>
                  <a:gd name="T0" fmla="*/ 1 w 50"/>
                  <a:gd name="T1" fmla="*/ 0 h 1040"/>
                  <a:gd name="T2" fmla="*/ 0 w 50"/>
                  <a:gd name="T3" fmla="*/ 0 h 1040"/>
                  <a:gd name="T4" fmla="*/ 0 w 50"/>
                  <a:gd name="T5" fmla="*/ 1 h 1040"/>
                  <a:gd name="T6" fmla="*/ 1 w 50"/>
                  <a:gd name="T7" fmla="*/ 1 h 1040"/>
                  <a:gd name="T8" fmla="*/ 1 w 50"/>
                  <a:gd name="T9" fmla="*/ 1 h 1040"/>
                  <a:gd name="T10" fmla="*/ 1 w 50"/>
                  <a:gd name="T11" fmla="*/ 1 h 1040"/>
                  <a:gd name="T12" fmla="*/ 1 w 50"/>
                  <a:gd name="T13" fmla="*/ 1 h 1040"/>
                  <a:gd name="T14" fmla="*/ 1 w 50"/>
                  <a:gd name="T15" fmla="*/ 1 h 1040"/>
                  <a:gd name="T16" fmla="*/ 1 w 50"/>
                  <a:gd name="T17" fmla="*/ 1 h 1040"/>
                  <a:gd name="T18" fmla="*/ 1 w 50"/>
                  <a:gd name="T19" fmla="*/ 1 h 1040"/>
                  <a:gd name="T20" fmla="*/ 1 w 50"/>
                  <a:gd name="T21" fmla="*/ 1 h 1040"/>
                  <a:gd name="T22" fmla="*/ 1 w 50"/>
                  <a:gd name="T23" fmla="*/ 0 h 10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1040"/>
                  <a:gd name="T38" fmla="*/ 50 w 50"/>
                  <a:gd name="T39" fmla="*/ 1040 h 10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1040">
                    <a:moveTo>
                      <a:pt x="50" y="0"/>
                    </a:moveTo>
                    <a:lnTo>
                      <a:pt x="0" y="0"/>
                    </a:lnTo>
                    <a:lnTo>
                      <a:pt x="0" y="990"/>
                    </a:lnTo>
                    <a:lnTo>
                      <a:pt x="1" y="997"/>
                    </a:lnTo>
                    <a:lnTo>
                      <a:pt x="3" y="1003"/>
                    </a:lnTo>
                    <a:lnTo>
                      <a:pt x="7" y="1010"/>
                    </a:lnTo>
                    <a:lnTo>
                      <a:pt x="13" y="1015"/>
                    </a:lnTo>
                    <a:lnTo>
                      <a:pt x="21" y="1022"/>
                    </a:lnTo>
                    <a:lnTo>
                      <a:pt x="29" y="1028"/>
                    </a:lnTo>
                    <a:lnTo>
                      <a:pt x="38" y="1034"/>
                    </a:lnTo>
                    <a:lnTo>
                      <a:pt x="50" y="104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19" name="Freeform 33"/>
              <p:cNvSpPr>
                <a:spLocks/>
              </p:cNvSpPr>
              <p:nvPr/>
            </p:nvSpPr>
            <p:spPr bwMode="auto">
              <a:xfrm>
                <a:off x="3109" y="1912"/>
                <a:ext cx="17" cy="516"/>
              </a:xfrm>
              <a:custGeom>
                <a:avLst/>
                <a:gdLst>
                  <a:gd name="T0" fmla="*/ 0 w 35"/>
                  <a:gd name="T1" fmla="*/ 1 h 1032"/>
                  <a:gd name="T2" fmla="*/ 0 w 35"/>
                  <a:gd name="T3" fmla="*/ 1 h 1032"/>
                  <a:gd name="T4" fmla="*/ 0 w 35"/>
                  <a:gd name="T5" fmla="*/ 1 h 1032"/>
                  <a:gd name="T6" fmla="*/ 0 w 35"/>
                  <a:gd name="T7" fmla="*/ 1 h 1032"/>
                  <a:gd name="T8" fmla="*/ 0 w 35"/>
                  <a:gd name="T9" fmla="*/ 1 h 1032"/>
                  <a:gd name="T10" fmla="*/ 0 w 35"/>
                  <a:gd name="T11" fmla="*/ 1 h 1032"/>
                  <a:gd name="T12" fmla="*/ 0 w 35"/>
                  <a:gd name="T13" fmla="*/ 1 h 1032"/>
                  <a:gd name="T14" fmla="*/ 0 w 35"/>
                  <a:gd name="T15" fmla="*/ 1 h 1032"/>
                  <a:gd name="T16" fmla="*/ 0 w 35"/>
                  <a:gd name="T17" fmla="*/ 1 h 1032"/>
                  <a:gd name="T18" fmla="*/ 0 w 35"/>
                  <a:gd name="T19" fmla="*/ 0 h 1032"/>
                  <a:gd name="T20" fmla="*/ 0 w 35"/>
                  <a:gd name="T21" fmla="*/ 0 h 1032"/>
                  <a:gd name="T22" fmla="*/ 0 w 35"/>
                  <a:gd name="T23" fmla="*/ 1 h 10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2"/>
                  <a:gd name="T38" fmla="*/ 35 w 35"/>
                  <a:gd name="T39" fmla="*/ 1032 h 10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2">
                    <a:moveTo>
                      <a:pt x="0" y="1032"/>
                    </a:moveTo>
                    <a:lnTo>
                      <a:pt x="8" y="1027"/>
                    </a:lnTo>
                    <a:lnTo>
                      <a:pt x="15" y="1022"/>
                    </a:lnTo>
                    <a:lnTo>
                      <a:pt x="21" y="1017"/>
                    </a:lnTo>
                    <a:lnTo>
                      <a:pt x="26" y="1012"/>
                    </a:lnTo>
                    <a:lnTo>
                      <a:pt x="30" y="1006"/>
                    </a:lnTo>
                    <a:lnTo>
                      <a:pt x="33" y="1002"/>
                    </a:lnTo>
                    <a:lnTo>
                      <a:pt x="34" y="996"/>
                    </a:lnTo>
                    <a:lnTo>
                      <a:pt x="35" y="99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20" name="Freeform 34"/>
              <p:cNvSpPr>
                <a:spLocks/>
              </p:cNvSpPr>
              <p:nvPr/>
            </p:nvSpPr>
            <p:spPr bwMode="auto">
              <a:xfrm>
                <a:off x="2633" y="1856"/>
                <a:ext cx="493" cy="113"/>
              </a:xfrm>
              <a:custGeom>
                <a:avLst/>
                <a:gdLst>
                  <a:gd name="T0" fmla="*/ 1 w 984"/>
                  <a:gd name="T1" fmla="*/ 1 h 226"/>
                  <a:gd name="T2" fmla="*/ 1 w 984"/>
                  <a:gd name="T3" fmla="*/ 1 h 226"/>
                  <a:gd name="T4" fmla="*/ 1 w 984"/>
                  <a:gd name="T5" fmla="*/ 1 h 226"/>
                  <a:gd name="T6" fmla="*/ 1 w 984"/>
                  <a:gd name="T7" fmla="*/ 1 h 226"/>
                  <a:gd name="T8" fmla="*/ 1 w 984"/>
                  <a:gd name="T9" fmla="*/ 1 h 226"/>
                  <a:gd name="T10" fmla="*/ 1 w 984"/>
                  <a:gd name="T11" fmla="*/ 1 h 226"/>
                  <a:gd name="T12" fmla="*/ 1 w 984"/>
                  <a:gd name="T13" fmla="*/ 1 h 226"/>
                  <a:gd name="T14" fmla="*/ 1 w 984"/>
                  <a:gd name="T15" fmla="*/ 1 h 226"/>
                  <a:gd name="T16" fmla="*/ 1 w 984"/>
                  <a:gd name="T17" fmla="*/ 1 h 226"/>
                  <a:gd name="T18" fmla="*/ 1 w 984"/>
                  <a:gd name="T19" fmla="*/ 1 h 226"/>
                  <a:gd name="T20" fmla="*/ 1 w 984"/>
                  <a:gd name="T21" fmla="*/ 1 h 226"/>
                  <a:gd name="T22" fmla="*/ 1 w 984"/>
                  <a:gd name="T23" fmla="*/ 1 h 226"/>
                  <a:gd name="T24" fmla="*/ 1 w 984"/>
                  <a:gd name="T25" fmla="*/ 1 h 226"/>
                  <a:gd name="T26" fmla="*/ 1 w 984"/>
                  <a:gd name="T27" fmla="*/ 1 h 226"/>
                  <a:gd name="T28" fmla="*/ 1 w 984"/>
                  <a:gd name="T29" fmla="*/ 1 h 226"/>
                  <a:gd name="T30" fmla="*/ 1 w 984"/>
                  <a:gd name="T31" fmla="*/ 1 h 226"/>
                  <a:gd name="T32" fmla="*/ 1 w 984"/>
                  <a:gd name="T33" fmla="*/ 1 h 226"/>
                  <a:gd name="T34" fmla="*/ 1 w 984"/>
                  <a:gd name="T35" fmla="*/ 1 h 226"/>
                  <a:gd name="T36" fmla="*/ 1 w 984"/>
                  <a:gd name="T37" fmla="*/ 1 h 226"/>
                  <a:gd name="T38" fmla="*/ 1 w 984"/>
                  <a:gd name="T39" fmla="*/ 1 h 226"/>
                  <a:gd name="T40" fmla="*/ 1 w 984"/>
                  <a:gd name="T41" fmla="*/ 1 h 226"/>
                  <a:gd name="T42" fmla="*/ 1 w 984"/>
                  <a:gd name="T43" fmla="*/ 1 h 226"/>
                  <a:gd name="T44" fmla="*/ 1 w 984"/>
                  <a:gd name="T45" fmla="*/ 1 h 226"/>
                  <a:gd name="T46" fmla="*/ 1 w 984"/>
                  <a:gd name="T47" fmla="*/ 1 h 226"/>
                  <a:gd name="T48" fmla="*/ 1 w 984"/>
                  <a:gd name="T49" fmla="*/ 1 h 226"/>
                  <a:gd name="T50" fmla="*/ 1 w 984"/>
                  <a:gd name="T51" fmla="*/ 1 h 226"/>
                  <a:gd name="T52" fmla="*/ 1 w 984"/>
                  <a:gd name="T53" fmla="*/ 1 h 226"/>
                  <a:gd name="T54" fmla="*/ 1 w 984"/>
                  <a:gd name="T55" fmla="*/ 1 h 226"/>
                  <a:gd name="T56" fmla="*/ 1 w 984"/>
                  <a:gd name="T57" fmla="*/ 1 h 226"/>
                  <a:gd name="T58" fmla="*/ 1 w 984"/>
                  <a:gd name="T59" fmla="*/ 1 h 226"/>
                  <a:gd name="T60" fmla="*/ 1 w 984"/>
                  <a:gd name="T61" fmla="*/ 1 h 226"/>
                  <a:gd name="T62" fmla="*/ 1 w 984"/>
                  <a:gd name="T63" fmla="*/ 1 h 2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4"/>
                  <a:gd name="T97" fmla="*/ 0 h 226"/>
                  <a:gd name="T98" fmla="*/ 984 w 984"/>
                  <a:gd name="T99" fmla="*/ 226 h 2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4" h="226">
                    <a:moveTo>
                      <a:pt x="492" y="226"/>
                    </a:moveTo>
                    <a:lnTo>
                      <a:pt x="543" y="225"/>
                    </a:lnTo>
                    <a:lnTo>
                      <a:pt x="591" y="223"/>
                    </a:lnTo>
                    <a:lnTo>
                      <a:pt x="638" y="221"/>
                    </a:lnTo>
                    <a:lnTo>
                      <a:pt x="683" y="216"/>
                    </a:lnTo>
                    <a:lnTo>
                      <a:pt x="726" y="212"/>
                    </a:lnTo>
                    <a:lnTo>
                      <a:pt x="766" y="206"/>
                    </a:lnTo>
                    <a:lnTo>
                      <a:pt x="804" y="200"/>
                    </a:lnTo>
                    <a:lnTo>
                      <a:pt x="840" y="192"/>
                    </a:lnTo>
                    <a:lnTo>
                      <a:pt x="871" y="184"/>
                    </a:lnTo>
                    <a:lnTo>
                      <a:pt x="900" y="176"/>
                    </a:lnTo>
                    <a:lnTo>
                      <a:pt x="924" y="167"/>
                    </a:lnTo>
                    <a:lnTo>
                      <a:pt x="945" y="157"/>
                    </a:lnTo>
                    <a:lnTo>
                      <a:pt x="962" y="146"/>
                    </a:lnTo>
                    <a:lnTo>
                      <a:pt x="974" y="136"/>
                    </a:lnTo>
                    <a:lnTo>
                      <a:pt x="982" y="124"/>
                    </a:lnTo>
                    <a:lnTo>
                      <a:pt x="984" y="113"/>
                    </a:lnTo>
                    <a:lnTo>
                      <a:pt x="982" y="101"/>
                    </a:lnTo>
                    <a:lnTo>
                      <a:pt x="974" y="90"/>
                    </a:lnTo>
                    <a:lnTo>
                      <a:pt x="962" y="79"/>
                    </a:lnTo>
                    <a:lnTo>
                      <a:pt x="945" y="69"/>
                    </a:lnTo>
                    <a:lnTo>
                      <a:pt x="924" y="59"/>
                    </a:lnTo>
                    <a:lnTo>
                      <a:pt x="900" y="50"/>
                    </a:lnTo>
                    <a:lnTo>
                      <a:pt x="871" y="41"/>
                    </a:lnTo>
                    <a:lnTo>
                      <a:pt x="840" y="33"/>
                    </a:lnTo>
                    <a:lnTo>
                      <a:pt x="804" y="25"/>
                    </a:lnTo>
                    <a:lnTo>
                      <a:pt x="766" y="20"/>
                    </a:lnTo>
                    <a:lnTo>
                      <a:pt x="726" y="14"/>
                    </a:lnTo>
                    <a:lnTo>
                      <a:pt x="683" y="9"/>
                    </a:lnTo>
                    <a:lnTo>
                      <a:pt x="638" y="5"/>
                    </a:lnTo>
                    <a:lnTo>
                      <a:pt x="591" y="2"/>
                    </a:lnTo>
                    <a:lnTo>
                      <a:pt x="543" y="1"/>
                    </a:lnTo>
                    <a:lnTo>
                      <a:pt x="492" y="0"/>
                    </a:lnTo>
                    <a:lnTo>
                      <a:pt x="441" y="1"/>
                    </a:lnTo>
                    <a:lnTo>
                      <a:pt x="393" y="2"/>
                    </a:lnTo>
                    <a:lnTo>
                      <a:pt x="346" y="5"/>
                    </a:lnTo>
                    <a:lnTo>
                      <a:pt x="301" y="9"/>
                    </a:lnTo>
                    <a:lnTo>
                      <a:pt x="257" y="14"/>
                    </a:lnTo>
                    <a:lnTo>
                      <a:pt x="217" y="20"/>
                    </a:lnTo>
                    <a:lnTo>
                      <a:pt x="179" y="25"/>
                    </a:lnTo>
                    <a:lnTo>
                      <a:pt x="144" y="33"/>
                    </a:lnTo>
                    <a:lnTo>
                      <a:pt x="112" y="41"/>
                    </a:lnTo>
                    <a:lnTo>
                      <a:pt x="84" y="50"/>
                    </a:lnTo>
                    <a:lnTo>
                      <a:pt x="60" y="59"/>
                    </a:lnTo>
                    <a:lnTo>
                      <a:pt x="39" y="69"/>
                    </a:lnTo>
                    <a:lnTo>
                      <a:pt x="22" y="79"/>
                    </a:lnTo>
                    <a:lnTo>
                      <a:pt x="10" y="90"/>
                    </a:lnTo>
                    <a:lnTo>
                      <a:pt x="2" y="101"/>
                    </a:lnTo>
                    <a:lnTo>
                      <a:pt x="0" y="113"/>
                    </a:lnTo>
                    <a:lnTo>
                      <a:pt x="2" y="124"/>
                    </a:lnTo>
                    <a:lnTo>
                      <a:pt x="10" y="136"/>
                    </a:lnTo>
                    <a:lnTo>
                      <a:pt x="22" y="146"/>
                    </a:lnTo>
                    <a:lnTo>
                      <a:pt x="39" y="157"/>
                    </a:lnTo>
                    <a:lnTo>
                      <a:pt x="60" y="167"/>
                    </a:lnTo>
                    <a:lnTo>
                      <a:pt x="84" y="176"/>
                    </a:lnTo>
                    <a:lnTo>
                      <a:pt x="112" y="184"/>
                    </a:lnTo>
                    <a:lnTo>
                      <a:pt x="144" y="192"/>
                    </a:lnTo>
                    <a:lnTo>
                      <a:pt x="179" y="200"/>
                    </a:lnTo>
                    <a:lnTo>
                      <a:pt x="217" y="206"/>
                    </a:lnTo>
                    <a:lnTo>
                      <a:pt x="257" y="212"/>
                    </a:lnTo>
                    <a:lnTo>
                      <a:pt x="301" y="216"/>
                    </a:lnTo>
                    <a:lnTo>
                      <a:pt x="346" y="221"/>
                    </a:lnTo>
                    <a:lnTo>
                      <a:pt x="393" y="223"/>
                    </a:lnTo>
                    <a:lnTo>
                      <a:pt x="441" y="225"/>
                    </a:lnTo>
                    <a:lnTo>
                      <a:pt x="492" y="226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469749" y="3009686"/>
            <a:ext cx="55006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INMA National Sector Chief Committee</a:t>
            </a:r>
          </a:p>
        </p:txBody>
      </p:sp>
      <p:sp>
        <p:nvSpPr>
          <p:cNvPr id="478" name="Right Arrow 477"/>
          <p:cNvSpPr/>
          <p:nvPr/>
        </p:nvSpPr>
        <p:spPr>
          <a:xfrm>
            <a:off x="6068749" y="3005857"/>
            <a:ext cx="1103475" cy="36933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79" name="Left Arrow 478"/>
          <p:cNvSpPr/>
          <p:nvPr/>
        </p:nvSpPr>
        <p:spPr>
          <a:xfrm>
            <a:off x="1232835" y="3016508"/>
            <a:ext cx="1108196" cy="369333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80" name="Pentagon 479"/>
          <p:cNvSpPr/>
          <p:nvPr/>
        </p:nvSpPr>
        <p:spPr>
          <a:xfrm>
            <a:off x="1226705" y="3716942"/>
            <a:ext cx="5946213" cy="137481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 Black" pitchFamily="-107" charset="0"/>
              </a:rPr>
              <a:t>INMA Cross-Sector Engagement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8F0101"/>
                </a:solidFill>
              </a:rPr>
              <a:t>FUSE THE CRITICAL INFRASTRUCTURE STOVEPIPES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90"/>
                </a:solidFill>
              </a:rPr>
              <a:t>INMA &amp; IMA CSCs &amp; COMMITTEES; IMA’s; FBI; INTERAGENCY PARTNERS; 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708" y="5662529"/>
            <a:ext cx="574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8000"/>
                </a:solidFill>
              </a:rPr>
              <a:t>InfraGard National Critical </a:t>
            </a:r>
            <a:r>
              <a:rPr lang="en-US" sz="1600" dirty="0">
                <a:solidFill>
                  <a:srgbClr val="008000"/>
                </a:solidFill>
              </a:rPr>
              <a:t>Infrastructure Innovation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741" y="5411918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680" y="5412564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5030" y="5412860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9042" y="5411918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5280" y="5411971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1517" y="5424618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055" y="5413209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70180" y="5413209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492" y="5411918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33767" y="5412215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7133" y="5412913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40205" y="5400213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1517" y="5400806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1567" y="5400509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10180" y="5389693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6417" y="5389693"/>
            <a:ext cx="371766" cy="1542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7" name="Left Brace 496"/>
          <p:cNvSpPr/>
          <p:nvPr/>
        </p:nvSpPr>
        <p:spPr>
          <a:xfrm rot="5400000">
            <a:off x="4047217" y="2543401"/>
            <a:ext cx="304800" cy="5777141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80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On-screen Show (4:3)</PresentationFormat>
  <Paragraphs>142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Franklin Gothic Medium</vt:lpstr>
      <vt:lpstr>Tw Cen MT</vt:lpstr>
      <vt:lpstr>Wingdings</vt:lpstr>
      <vt:lpstr>Wingdings 2</vt:lpstr>
      <vt:lpstr>Student presentation</vt:lpstr>
      <vt:lpstr>Infragard national 2019 Strategic direction &amp; plans</vt:lpstr>
      <vt:lpstr>Current Status of InfraGard </vt:lpstr>
      <vt:lpstr>PowerPoint Presentation</vt:lpstr>
      <vt:lpstr>How is InfraGard engaging with our communities? </vt:lpstr>
      <vt:lpstr>How our communities engage with InfraGard? </vt:lpstr>
      <vt:lpstr>2019 Strategic Plan</vt:lpstr>
      <vt:lpstr> 2019 Strategic Plan: INMA/IMA Program Management </vt:lpstr>
      <vt:lpstr>2019 Strategic Plan: InfraGard National Programs</vt:lpstr>
      <vt:lpstr>PowerPoint Presentation</vt:lpstr>
      <vt:lpstr>PowerPoint Presentation</vt:lpstr>
      <vt:lpstr>2019 Strategic Plan: InfraGard National Programs</vt:lpstr>
      <vt:lpstr>Questions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2017-09-12T14:14:24Z</dcterms:created>
  <dcterms:modified xsi:type="dcterms:W3CDTF">2019-08-22T02:49:20Z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