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9" r:id="rId2"/>
    <p:sldId id="343" r:id="rId3"/>
    <p:sldId id="357" r:id="rId4"/>
    <p:sldId id="356" r:id="rId5"/>
    <p:sldId id="358" r:id="rId6"/>
    <p:sldId id="342" r:id="rId7"/>
    <p:sldId id="341" r:id="rId8"/>
    <p:sldId id="348" r:id="rId9"/>
    <p:sldId id="339" r:id="rId10"/>
    <p:sldId id="355" r:id="rId11"/>
    <p:sldId id="298" r:id="rId1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9" autoAdjust="0"/>
    <p:restoredTop sz="74843" autoAdjust="0"/>
  </p:normalViewPr>
  <p:slideViewPr>
    <p:cSldViewPr snapToGrid="0">
      <p:cViewPr varScale="1">
        <p:scale>
          <a:sx n="67" d="100"/>
          <a:sy n="67" d="100"/>
        </p:scale>
        <p:origin x="200" y="37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6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486A8C5C-78EF-994E-B1A7-1DAB945809B3}" type="datetimeFigureOut">
              <a:rPr lang="en-US" smtClean="0"/>
              <a:t>7/24/18</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1049D88-7F29-EC42-BFE3-590E7AA6F8ED}" type="slidenum">
              <a:rPr lang="en-US" smtClean="0"/>
              <a:t>‹#›</a:t>
            </a:fld>
            <a:endParaRPr lang="en-US"/>
          </a:p>
        </p:txBody>
      </p:sp>
    </p:spTree>
    <p:extLst>
      <p:ext uri="{BB962C8B-B14F-4D97-AF65-F5344CB8AC3E}">
        <p14:creationId xmlns:p14="http://schemas.microsoft.com/office/powerpoint/2010/main" val="159184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49D88-7F29-EC42-BFE3-590E7AA6F8ED}" type="slidenum">
              <a:rPr lang="en-US" smtClean="0"/>
              <a:t>1</a:t>
            </a:fld>
            <a:endParaRPr lang="en-US"/>
          </a:p>
        </p:txBody>
      </p:sp>
    </p:spTree>
    <p:extLst>
      <p:ext uri="{BB962C8B-B14F-4D97-AF65-F5344CB8AC3E}">
        <p14:creationId xmlns:p14="http://schemas.microsoft.com/office/powerpoint/2010/main" val="172838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049D88-7F29-EC42-BFE3-590E7AA6F8ED}" type="slidenum">
              <a:rPr lang="en-US" smtClean="0"/>
              <a:t>10</a:t>
            </a:fld>
            <a:endParaRPr lang="en-US"/>
          </a:p>
        </p:txBody>
      </p:sp>
    </p:spTree>
    <p:extLst>
      <p:ext uri="{BB962C8B-B14F-4D97-AF65-F5344CB8AC3E}">
        <p14:creationId xmlns:p14="http://schemas.microsoft.com/office/powerpoint/2010/main" val="1424151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49D88-7F29-EC42-BFE3-590E7AA6F8ED}" type="slidenum">
              <a:rPr lang="en-US" smtClean="0"/>
              <a:t>11</a:t>
            </a:fld>
            <a:endParaRPr lang="en-US"/>
          </a:p>
        </p:txBody>
      </p:sp>
    </p:spTree>
    <p:extLst>
      <p:ext uri="{BB962C8B-B14F-4D97-AF65-F5344CB8AC3E}">
        <p14:creationId xmlns:p14="http://schemas.microsoft.com/office/powerpoint/2010/main" val="411387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Thee companies are the builders of this internet, and those who’ve chosen to help protect it.  There are a LOT of companies… thousands in the security space alone. </a:t>
            </a:r>
          </a:p>
        </p:txBody>
      </p:sp>
      <p:sp>
        <p:nvSpPr>
          <p:cNvPr id="4" name="Slide Number Placeholder 3"/>
          <p:cNvSpPr>
            <a:spLocks noGrp="1"/>
          </p:cNvSpPr>
          <p:nvPr>
            <p:ph type="sldNum" sz="quarter" idx="10"/>
          </p:nvPr>
        </p:nvSpPr>
        <p:spPr/>
        <p:txBody>
          <a:bodyPr/>
          <a:lstStyle/>
          <a:p>
            <a:fld id="{61049D88-7F29-EC42-BFE3-590E7AA6F8ED}" type="slidenum">
              <a:rPr lang="en-US" smtClean="0"/>
              <a:t>2</a:t>
            </a:fld>
            <a:endParaRPr lang="en-US"/>
          </a:p>
        </p:txBody>
      </p:sp>
    </p:spTree>
    <p:extLst>
      <p:ext uri="{BB962C8B-B14F-4D97-AF65-F5344CB8AC3E}">
        <p14:creationId xmlns:p14="http://schemas.microsoft.com/office/powerpoint/2010/main" val="33427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OCR A Extended" panose="02010509020102010303" pitchFamily="50" charset="0"/>
              </a:rPr>
              <a:t>Good idea. Bad execution. Governments paint everything with wide brush strokes. Do we need privacy law? Absolutely. Does one size fit all? NO.</a:t>
            </a:r>
          </a:p>
        </p:txBody>
      </p:sp>
      <p:sp>
        <p:nvSpPr>
          <p:cNvPr id="4" name="Slide Number Placeholder 3"/>
          <p:cNvSpPr>
            <a:spLocks noGrp="1"/>
          </p:cNvSpPr>
          <p:nvPr>
            <p:ph type="sldNum" sz="quarter" idx="10"/>
          </p:nvPr>
        </p:nvSpPr>
        <p:spPr/>
        <p:txBody>
          <a:bodyPr/>
          <a:lstStyle/>
          <a:p>
            <a:fld id="{61049D88-7F29-EC42-BFE3-590E7AA6F8ED}" type="slidenum">
              <a:rPr lang="en-US" smtClean="0"/>
              <a:t>3</a:t>
            </a:fld>
            <a:endParaRPr lang="en-US"/>
          </a:p>
        </p:txBody>
      </p:sp>
    </p:spTree>
    <p:extLst>
      <p:ext uri="{BB962C8B-B14F-4D97-AF65-F5344CB8AC3E}">
        <p14:creationId xmlns:p14="http://schemas.microsoft.com/office/powerpoint/2010/main" val="28240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had to do this? This is a ransomware payment and they’re demanding more and more every day. </a:t>
            </a:r>
          </a:p>
          <a:p>
            <a:r>
              <a:rPr lang="en-US" dirty="0"/>
              <a:t>There are options --reverse engineering code, rebuilding servers from backups, or ignoring the demand. </a:t>
            </a:r>
            <a:r>
              <a:rPr lang="en-US" b="1" dirty="0"/>
              <a:t>Me I want to hunt.</a:t>
            </a:r>
          </a:p>
        </p:txBody>
      </p:sp>
      <p:sp>
        <p:nvSpPr>
          <p:cNvPr id="4" name="Slide Number Placeholder 3"/>
          <p:cNvSpPr>
            <a:spLocks noGrp="1"/>
          </p:cNvSpPr>
          <p:nvPr>
            <p:ph type="sldNum" sz="quarter" idx="10"/>
          </p:nvPr>
        </p:nvSpPr>
        <p:spPr/>
        <p:txBody>
          <a:bodyPr/>
          <a:lstStyle/>
          <a:p>
            <a:fld id="{61049D88-7F29-EC42-BFE3-590E7AA6F8ED}" type="slidenum">
              <a:rPr lang="en-US" smtClean="0"/>
              <a:t>4</a:t>
            </a:fld>
            <a:endParaRPr lang="en-US"/>
          </a:p>
        </p:txBody>
      </p:sp>
    </p:spTree>
    <p:extLst>
      <p:ext uri="{BB962C8B-B14F-4D97-AF65-F5344CB8AC3E}">
        <p14:creationId xmlns:p14="http://schemas.microsoft.com/office/powerpoint/2010/main" val="3735586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Unfortunately for us, GDPR really takes away a major advantage in our ability to both protect our networks, and hunt down perpetrators. Domains are blacked out, and finding the real bad guy, as hard as it was before, has become even harder. </a:t>
            </a:r>
          </a:p>
        </p:txBody>
      </p:sp>
      <p:sp>
        <p:nvSpPr>
          <p:cNvPr id="4" name="Slide Number Placeholder 3"/>
          <p:cNvSpPr>
            <a:spLocks noGrp="1"/>
          </p:cNvSpPr>
          <p:nvPr>
            <p:ph type="sldNum" sz="quarter" idx="10"/>
          </p:nvPr>
        </p:nvSpPr>
        <p:spPr/>
        <p:txBody>
          <a:bodyPr/>
          <a:lstStyle/>
          <a:p>
            <a:fld id="{61049D88-7F29-EC42-BFE3-590E7AA6F8ED}" type="slidenum">
              <a:rPr lang="en-US" smtClean="0"/>
              <a:t>5</a:t>
            </a:fld>
            <a:endParaRPr lang="en-US"/>
          </a:p>
        </p:txBody>
      </p:sp>
    </p:spTree>
    <p:extLst>
      <p:ext uri="{BB962C8B-B14F-4D97-AF65-F5344CB8AC3E}">
        <p14:creationId xmlns:p14="http://schemas.microsoft.com/office/powerpoint/2010/main" val="304712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we supposed to do? We share information –at the human level and at the technical level. Red Sky Alliance was built for larger companies. We exchange data with people, but at the same time pull technical information from managed devices. Two days ago we loaded intelligence into a </a:t>
            </a:r>
            <a:r>
              <a:rPr lang="en-US" dirty="0" err="1"/>
              <a:t>FortiSEIM</a:t>
            </a:r>
            <a:r>
              <a:rPr lang="en-US" dirty="0"/>
              <a:t> in a company that’s loaded up with Cisco </a:t>
            </a:r>
            <a:r>
              <a:rPr lang="en-US" dirty="0" err="1"/>
              <a:t>Firepowers</a:t>
            </a:r>
            <a:r>
              <a:rPr lang="en-US" dirty="0"/>
              <a:t>, Meraki UTMs, and a suite of </a:t>
            </a:r>
            <a:r>
              <a:rPr lang="en-US" dirty="0" err="1"/>
              <a:t>FortiNet</a:t>
            </a:r>
            <a:r>
              <a:rPr lang="en-US" dirty="0"/>
              <a:t> devices. Within hours of loading our data, we began seeing new activity… over 30,000 connections made by four machines to a C2 that we knew about, but somehow neither Cisco nor </a:t>
            </a:r>
            <a:r>
              <a:rPr lang="en-US" dirty="0" err="1"/>
              <a:t>FortiNet</a:t>
            </a:r>
            <a:r>
              <a:rPr lang="en-US" dirty="0"/>
              <a:t> did. How does that happen? We hunt and we exchange information actively. What’s old is new again. See something, say something. Someone else might not have seen it yet.</a:t>
            </a:r>
          </a:p>
        </p:txBody>
      </p:sp>
      <p:sp>
        <p:nvSpPr>
          <p:cNvPr id="4" name="Slide Number Placeholder 3"/>
          <p:cNvSpPr>
            <a:spLocks noGrp="1"/>
          </p:cNvSpPr>
          <p:nvPr>
            <p:ph type="sldNum" sz="quarter" idx="10"/>
          </p:nvPr>
        </p:nvSpPr>
        <p:spPr/>
        <p:txBody>
          <a:bodyPr/>
          <a:lstStyle/>
          <a:p>
            <a:fld id="{61049D88-7F29-EC42-BFE3-590E7AA6F8ED}" type="slidenum">
              <a:rPr lang="en-US" smtClean="0"/>
              <a:t>6</a:t>
            </a:fld>
            <a:endParaRPr lang="en-US"/>
          </a:p>
        </p:txBody>
      </p:sp>
    </p:spTree>
    <p:extLst>
      <p:ext uri="{BB962C8B-B14F-4D97-AF65-F5344CB8AC3E}">
        <p14:creationId xmlns:p14="http://schemas.microsoft.com/office/powerpoint/2010/main" val="200779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small business, we make it even simpler Access to the portal is free, and we have a low cost MSSP offering that’s monitored by the analysts in Wapack Labs. We take lessons from larger companies and use them to help protect the small. Information sharing between companies with loads of data, shared with companies who don’t have that kind of access, instrumented and monitored by an expert analytic team. Sounds like a win-win right? </a:t>
            </a:r>
          </a:p>
        </p:txBody>
      </p:sp>
      <p:sp>
        <p:nvSpPr>
          <p:cNvPr id="4" name="Slide Number Placeholder 3"/>
          <p:cNvSpPr>
            <a:spLocks noGrp="1"/>
          </p:cNvSpPr>
          <p:nvPr>
            <p:ph type="sldNum" sz="quarter" idx="10"/>
          </p:nvPr>
        </p:nvSpPr>
        <p:spPr/>
        <p:txBody>
          <a:bodyPr/>
          <a:lstStyle/>
          <a:p>
            <a:fld id="{61049D88-7F29-EC42-BFE3-590E7AA6F8ED}" type="slidenum">
              <a:rPr lang="en-US" smtClean="0"/>
              <a:t>7</a:t>
            </a:fld>
            <a:endParaRPr lang="en-US"/>
          </a:p>
        </p:txBody>
      </p:sp>
    </p:spTree>
    <p:extLst>
      <p:ext uri="{BB962C8B-B14F-4D97-AF65-F5344CB8AC3E}">
        <p14:creationId xmlns:p14="http://schemas.microsoft.com/office/powerpoint/2010/main" val="214676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Managed security solutions start at $10 per month. VPN into our secure hub or deploy one of our boxes. You deploy it, we manage it. Intelligence is built in. Information Sharing comes in the idea that all of our customer benefit from the visibility of others</a:t>
            </a:r>
          </a:p>
        </p:txBody>
      </p:sp>
      <p:sp>
        <p:nvSpPr>
          <p:cNvPr id="4" name="Slide Number Placeholder 3"/>
          <p:cNvSpPr>
            <a:spLocks noGrp="1"/>
          </p:cNvSpPr>
          <p:nvPr>
            <p:ph type="sldNum" sz="quarter" idx="10"/>
          </p:nvPr>
        </p:nvSpPr>
        <p:spPr/>
        <p:txBody>
          <a:bodyPr/>
          <a:lstStyle/>
          <a:p>
            <a:fld id="{61049D88-7F29-EC42-BFE3-590E7AA6F8ED}" type="slidenum">
              <a:rPr lang="en-US" smtClean="0"/>
              <a:t>8</a:t>
            </a:fld>
            <a:endParaRPr lang="en-US"/>
          </a:p>
        </p:txBody>
      </p:sp>
    </p:spTree>
    <p:extLst>
      <p:ext uri="{BB962C8B-B14F-4D97-AF65-F5344CB8AC3E}">
        <p14:creationId xmlns:p14="http://schemas.microsoft.com/office/powerpoint/2010/main" val="3114040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make you GDPR compliant? No, but it makes it easier to find information, exchange information, and instrument your networks with the lessons learned from others. </a:t>
            </a:r>
          </a:p>
        </p:txBody>
      </p:sp>
      <p:sp>
        <p:nvSpPr>
          <p:cNvPr id="4" name="Slide Number Placeholder 3"/>
          <p:cNvSpPr>
            <a:spLocks noGrp="1"/>
          </p:cNvSpPr>
          <p:nvPr>
            <p:ph type="sldNum" sz="quarter" idx="10"/>
          </p:nvPr>
        </p:nvSpPr>
        <p:spPr/>
        <p:txBody>
          <a:bodyPr/>
          <a:lstStyle/>
          <a:p>
            <a:fld id="{61049D88-7F29-EC42-BFE3-590E7AA6F8ED}" type="slidenum">
              <a:rPr lang="en-US" smtClean="0"/>
              <a:t>9</a:t>
            </a:fld>
            <a:endParaRPr lang="en-US"/>
          </a:p>
        </p:txBody>
      </p:sp>
    </p:spTree>
    <p:extLst>
      <p:ext uri="{BB962C8B-B14F-4D97-AF65-F5344CB8AC3E}">
        <p14:creationId xmlns:p14="http://schemas.microsoft.com/office/powerpoint/2010/main" val="508114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02" t="11747" r="20569" b="25056"/>
          <a:stretch/>
        </p:blipFill>
        <p:spPr>
          <a:xfrm>
            <a:off x="0" y="0"/>
            <a:ext cx="12217613" cy="4866468"/>
          </a:xfrm>
          <a:prstGeom prst="rect">
            <a:avLst/>
          </a:prstGeom>
        </p:spPr>
      </p:pic>
      <p:sp>
        <p:nvSpPr>
          <p:cNvPr id="2" name="Title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408615"/>
            <a:ext cx="6456960" cy="1078440"/>
          </a:xfrm>
          <a:prstGeom prst="rect">
            <a:avLst/>
          </a:prstGeom>
        </p:spPr>
      </p:pic>
      <p:sp>
        <p:nvSpPr>
          <p:cNvPr id="13" name="Rectangle 12"/>
          <p:cNvSpPr/>
          <p:nvPr userDrawn="1"/>
        </p:nvSpPr>
        <p:spPr>
          <a:xfrm>
            <a:off x="3" y="4843608"/>
            <a:ext cx="12192000" cy="45719"/>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8BEEBAAA-29B5-4AF5-BC5F-7E580C29002D}" type="datetimeFigureOut">
              <a:rPr lang="en-US" smtClean="0"/>
              <a:t>7/24/18</a:t>
            </a:fld>
            <a:endParaRPr lang="en-US" dirty="0"/>
          </a:p>
        </p:txBody>
      </p:sp>
    </p:spTree>
    <p:extLst>
      <p:ext uri="{BB962C8B-B14F-4D97-AF65-F5344CB8AC3E}">
        <p14:creationId xmlns:p14="http://schemas.microsoft.com/office/powerpoint/2010/main" val="3904805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7/24/18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391938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7/24/18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67773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EBAAA-29B5-4AF5-BC5F-7E580C29002D}" type="datetimeFigureOut">
              <a:rPr lang="en-US" smtClean="0"/>
              <a:t>7/24/18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9685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6146" t="17088" r="14525" b="-6628"/>
          <a:stretch/>
        </p:blipFill>
        <p:spPr>
          <a:xfrm>
            <a:off x="-564655" y="-1"/>
            <a:ext cx="13078831" cy="7381104"/>
          </a:xfrm>
          <a:prstGeom prst="rect">
            <a:avLst/>
          </a:prstGeom>
        </p:spPr>
      </p:pic>
      <p:sp>
        <p:nvSpPr>
          <p:cNvPr id="2" name="Title 1"/>
          <p:cNvSpPr>
            <a:spLocks noGrp="1"/>
          </p:cNvSpPr>
          <p:nvPr>
            <p:ph type="ctrTitle"/>
          </p:nvPr>
        </p:nvSpPr>
        <p:spPr>
          <a:xfrm>
            <a:off x="690716" y="2061006"/>
            <a:ext cx="6946557" cy="2387600"/>
          </a:xfrm>
        </p:spPr>
        <p:txBody>
          <a:bodyPr anchor="b">
            <a:normAutofit/>
          </a:bodyPr>
          <a:lstStyle>
            <a:lvl1pPr algn="l">
              <a:defRPr sz="4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90719"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500717" y="6356352"/>
            <a:ext cx="2895600" cy="365125"/>
          </a:xfrm>
        </p:spPr>
        <p:txBody>
          <a:bodyPr/>
          <a:lstStyle/>
          <a:p>
            <a:endParaRPr lang="en-US"/>
          </a:p>
        </p:txBody>
      </p:sp>
      <p:sp>
        <p:nvSpPr>
          <p:cNvPr id="6" name="Slide Number Placeholder 5"/>
          <p:cNvSpPr>
            <a:spLocks noGrp="1"/>
          </p:cNvSpPr>
          <p:nvPr>
            <p:ph type="sldNum" sz="quarter" idx="12"/>
          </p:nvPr>
        </p:nvSpPr>
        <p:spPr>
          <a:xfrm>
            <a:off x="7929717" y="6356352"/>
            <a:ext cx="3276600" cy="365125"/>
          </a:xfrm>
        </p:spPr>
        <p:txBody>
          <a:bodyPr/>
          <a:lstStyle/>
          <a:p>
            <a:fld id="{9860EDB8-5305-433F-BE41-D7A86D811DB3}" type="slidenum">
              <a:rPr lang="en-US" smtClean="0"/>
              <a:t>‹#›</a:t>
            </a:fld>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0717" y="592965"/>
            <a:ext cx="6456960" cy="1078440"/>
          </a:xfrm>
          <a:prstGeom prst="rect">
            <a:avLst/>
          </a:prstGeom>
        </p:spPr>
      </p:pic>
      <p:sp>
        <p:nvSpPr>
          <p:cNvPr id="4" name="Date Placeholder 3"/>
          <p:cNvSpPr>
            <a:spLocks noGrp="1"/>
          </p:cNvSpPr>
          <p:nvPr>
            <p:ph type="dt" sz="half" idx="10"/>
          </p:nvPr>
        </p:nvSpPr>
        <p:spPr>
          <a:xfrm>
            <a:off x="690717" y="6356352"/>
            <a:ext cx="3276600" cy="365125"/>
          </a:xfrm>
        </p:spPr>
        <p:txBody>
          <a:bodyPr/>
          <a:lstStyle>
            <a:lvl1pPr>
              <a:defRPr b="1"/>
            </a:lvl1pPr>
          </a:lstStyle>
          <a:p>
            <a:fld id="{8BEEBAAA-29B5-4AF5-BC5F-7E580C29002D}" type="datetimeFigureOut">
              <a:rPr lang="en-US" smtClean="0"/>
              <a:pPr/>
              <a:t>7/24/18</a:t>
            </a:fld>
            <a:endParaRPr lang="en-US" dirty="0"/>
          </a:p>
        </p:txBody>
      </p:sp>
    </p:spTree>
    <p:extLst>
      <p:ext uri="{BB962C8B-B14F-4D97-AF65-F5344CB8AC3E}">
        <p14:creationId xmlns:p14="http://schemas.microsoft.com/office/powerpoint/2010/main" val="385481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buClr>
                <a:srgbClr val="FF3333"/>
              </a:buClr>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7/24/18</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3823" y="6356352"/>
            <a:ext cx="2840025" cy="469525"/>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25401" r="5030" b="33258"/>
          <a:stretch/>
        </p:blipFill>
        <p:spPr>
          <a:xfrm>
            <a:off x="2" y="-14748"/>
            <a:ext cx="12196914" cy="1327354"/>
          </a:xfrm>
          <a:prstGeom prst="rect">
            <a:avLst/>
          </a:prstGeom>
        </p:spPr>
      </p:pic>
      <p:sp>
        <p:nvSpPr>
          <p:cNvPr id="16"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17" name="Rectangle 16"/>
          <p:cNvSpPr/>
          <p:nvPr userDrawn="1"/>
        </p:nvSpPr>
        <p:spPr>
          <a:xfrm>
            <a:off x="3" y="1297857"/>
            <a:ext cx="12192000" cy="45719"/>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3924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7/24/18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5656882" y="1709738"/>
            <a:ext cx="6535119" cy="3575184"/>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25401" r="5030" b="33258"/>
          <a:stretch/>
        </p:blipFill>
        <p:spPr>
          <a:xfrm>
            <a:off x="2" y="-14748"/>
            <a:ext cx="12196914" cy="1327354"/>
          </a:xfrm>
          <a:prstGeom prst="rect">
            <a:avLst/>
          </a:prstGeom>
        </p:spPr>
      </p:pic>
      <p:sp>
        <p:nvSpPr>
          <p:cNvPr id="10" name="Title 1"/>
          <p:cNvSpPr txBox="1">
            <a:spLocks/>
          </p:cNvSpPr>
          <p:nvPr userDrawn="1"/>
        </p:nvSpPr>
        <p:spPr>
          <a:xfrm>
            <a:off x="609600" y="1"/>
            <a:ext cx="10744200" cy="1228436"/>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lang="en-US" dirty="0"/>
          </a:p>
        </p:txBody>
      </p:sp>
      <p:sp>
        <p:nvSpPr>
          <p:cNvPr id="11" name="Rectangle 10"/>
          <p:cNvSpPr/>
          <p:nvPr userDrawn="1"/>
        </p:nvSpPr>
        <p:spPr>
          <a:xfrm>
            <a:off x="3" y="1297857"/>
            <a:ext cx="12192000" cy="45719"/>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54567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5401" r="5030" b="33258"/>
          <a:stretch/>
        </p:blipFill>
        <p:spPr>
          <a:xfrm>
            <a:off x="2" y="-14748"/>
            <a:ext cx="12196914" cy="1327354"/>
          </a:xfrm>
          <a:prstGeom prst="rect">
            <a:avLst/>
          </a:prstGeom>
        </p:spPr>
      </p:pic>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5" name="Date Placeholder 4"/>
          <p:cNvSpPr>
            <a:spLocks noGrp="1"/>
          </p:cNvSpPr>
          <p:nvPr>
            <p:ph type="dt" sz="half" idx="10"/>
          </p:nvPr>
        </p:nvSpPr>
        <p:spPr/>
        <p:txBody>
          <a:bodyPr/>
          <a:lstStyle/>
          <a:p>
            <a:fld id="{8BEEBAAA-29B5-4AF5-BC5F-7E580C29002D}" type="datetimeFigureOut">
              <a:rPr lang="en-US" smtClean="0"/>
              <a:t>7/24/18</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userDrawn="1"/>
        </p:nvSpPr>
        <p:spPr>
          <a:xfrm>
            <a:off x="3" y="1297857"/>
            <a:ext cx="12192000" cy="45719"/>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70767" y="6112308"/>
            <a:ext cx="2840025" cy="469525"/>
          </a:xfrm>
          <a:prstGeom prst="rect">
            <a:avLst/>
          </a:prstGeom>
        </p:spPr>
      </p:pic>
    </p:spTree>
    <p:extLst>
      <p:ext uri="{BB962C8B-B14F-4D97-AF65-F5344CB8AC3E}">
        <p14:creationId xmlns:p14="http://schemas.microsoft.com/office/powerpoint/2010/main" val="365284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endParaRPr lang="en-US" dirty="0"/>
          </a:p>
        </p:txBody>
      </p:sp>
      <p:sp>
        <p:nvSpPr>
          <p:cNvPr id="5" name="Text Placeholder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7" name="Date Placeholder 6"/>
          <p:cNvSpPr>
            <a:spLocks noGrp="1"/>
          </p:cNvSpPr>
          <p:nvPr>
            <p:ph type="dt" sz="half" idx="10"/>
          </p:nvPr>
        </p:nvSpPr>
        <p:spPr/>
        <p:txBody>
          <a:bodyPr/>
          <a:lstStyle/>
          <a:p>
            <a:fld id="{8BEEBAAA-29B5-4AF5-BC5F-7E580C29002D}" type="datetimeFigureOut">
              <a:rPr lang="en-US" smtClean="0"/>
              <a:t>7/24/18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25401" r="5030" b="33258"/>
          <a:stretch/>
        </p:blipFill>
        <p:spPr>
          <a:xfrm>
            <a:off x="2" y="-14748"/>
            <a:ext cx="12196914" cy="1327354"/>
          </a:xfrm>
          <a:prstGeom prst="rect">
            <a:avLst/>
          </a:prstGeom>
        </p:spPr>
      </p:pic>
      <p:sp>
        <p:nvSpPr>
          <p:cNvPr id="13"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14" name="Rectangle 13"/>
          <p:cNvSpPr/>
          <p:nvPr userDrawn="1"/>
        </p:nvSpPr>
        <p:spPr>
          <a:xfrm>
            <a:off x="3" y="1297857"/>
            <a:ext cx="12192000" cy="45719"/>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4305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BEEBAAA-29B5-4AF5-BC5F-7E580C29002D}" type="datetimeFigureOut">
              <a:rPr lang="en-US" smtClean="0"/>
              <a:t>7/24/18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25401" r="5030" b="33258"/>
          <a:stretch/>
        </p:blipFill>
        <p:spPr>
          <a:xfrm>
            <a:off x="2" y="-14748"/>
            <a:ext cx="12196914" cy="1327354"/>
          </a:xfrm>
          <a:prstGeom prst="rect">
            <a:avLst/>
          </a:prstGeom>
        </p:spPr>
      </p:pic>
      <p:sp>
        <p:nvSpPr>
          <p:cNvPr id="9"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10" name="Rectangle 9"/>
          <p:cNvSpPr/>
          <p:nvPr userDrawn="1"/>
        </p:nvSpPr>
        <p:spPr>
          <a:xfrm>
            <a:off x="3" y="1297857"/>
            <a:ext cx="12192000" cy="45719"/>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15405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7/24/18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395417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a:t>Click to edit Master text styles</a:t>
            </a:r>
          </a:p>
          <a:p>
            <a:pPr marL="0" lvl="1" indent="0">
              <a:lnSpc>
                <a:spcPct val="150000"/>
              </a:lnSpc>
              <a:spcAft>
                <a:spcPts val="1200"/>
              </a:spcAft>
              <a:buNone/>
            </a:pPr>
            <a:r>
              <a:rPr lang="en-US"/>
              <a:t>Second level</a:t>
            </a:r>
          </a:p>
          <a:p>
            <a:pPr marL="0" lvl="2" indent="0">
              <a:lnSpc>
                <a:spcPct val="150000"/>
              </a:lnSpc>
              <a:spcAft>
                <a:spcPts val="1200"/>
              </a:spcAft>
              <a:buNone/>
            </a:pPr>
            <a:r>
              <a:rPr lang="en-US"/>
              <a:t>Third level</a:t>
            </a:r>
          </a:p>
          <a:p>
            <a:pPr marL="0" lvl="3" indent="0">
              <a:lnSpc>
                <a:spcPct val="150000"/>
              </a:lnSpc>
              <a:spcAft>
                <a:spcPts val="1200"/>
              </a:spcAft>
              <a:buNone/>
            </a:pPr>
            <a:r>
              <a:rPr lang="en-US"/>
              <a:t>Fourth level</a:t>
            </a:r>
          </a:p>
          <a:p>
            <a:pPr marL="0" lvl="4" indent="0">
              <a:lnSpc>
                <a:spcPct val="150000"/>
              </a:lnSpc>
              <a:spcAft>
                <a:spcPts val="1200"/>
              </a:spcAft>
              <a:buNone/>
            </a:pPr>
            <a:r>
              <a:rPr lang="en-US"/>
              <a:t>Fifth level</a:t>
            </a:r>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7/24/18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90188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7/24/18</a:t>
            </a:fld>
            <a:endParaRPr lang="en-US"/>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a:p>
        </p:txBody>
      </p:sp>
    </p:spTree>
    <p:extLst>
      <p:ext uri="{BB962C8B-B14F-4D97-AF65-F5344CB8AC3E}">
        <p14:creationId xmlns:p14="http://schemas.microsoft.com/office/powerpoint/2010/main" val="46142345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tiff"/><Relationship Id="rId5" Type="http://schemas.openxmlformats.org/officeDocument/2006/relationships/image" Target="../media/image14.jpeg"/><Relationship Id="rId10" Type="http://schemas.openxmlformats.org/officeDocument/2006/relationships/image" Target="../media/image19.tiff"/><Relationship Id="rId4" Type="http://schemas.openxmlformats.org/officeDocument/2006/relationships/image" Target="../media/image13.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562131" y="6334710"/>
            <a:ext cx="13176354" cy="365125"/>
          </a:xfrm>
        </p:spPr>
        <p:txBody>
          <a:bodyPr/>
          <a:lstStyle/>
          <a:p>
            <a:pPr algn="ctr"/>
            <a:fld id="{8BEEBAAA-29B5-4AF5-BC5F-7E580C29002D}" type="datetimeFigureOut">
              <a:rPr lang="en-US" sz="1600" b="1" smtClean="0">
                <a:solidFill>
                  <a:schemeClr val="bg1"/>
                </a:solidFill>
              </a:rPr>
              <a:pPr algn="ctr"/>
              <a:t>7/24/18</a:t>
            </a:fld>
            <a:endParaRPr lang="en-US" sz="1600" b="1" dirty="0">
              <a:solidFill>
                <a:schemeClr val="bg1"/>
              </a:solidFill>
            </a:endParaRPr>
          </a:p>
        </p:txBody>
      </p:sp>
      <p:sp>
        <p:nvSpPr>
          <p:cNvPr id="6" name="Title 1"/>
          <p:cNvSpPr txBox="1">
            <a:spLocks/>
          </p:cNvSpPr>
          <p:nvPr/>
        </p:nvSpPr>
        <p:spPr>
          <a:xfrm>
            <a:off x="810503" y="3606995"/>
            <a:ext cx="6977992" cy="192722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bg1"/>
                </a:solidFill>
                <a:latin typeface="+mj-lt"/>
                <a:ea typeface="+mj-ea"/>
                <a:cs typeface="+mj-cs"/>
              </a:defRPr>
            </a:lvl1pPr>
          </a:lstStyle>
          <a:p>
            <a:r>
              <a:rPr lang="en-US" b="1" i="1" dirty="0"/>
              <a:t>Wapack Labs thoughts on GDPR. Where do the ISAOs fit?</a:t>
            </a:r>
          </a:p>
        </p:txBody>
      </p:sp>
    </p:spTree>
    <p:extLst>
      <p:ext uri="{BB962C8B-B14F-4D97-AF65-F5344CB8AC3E}">
        <p14:creationId xmlns:p14="http://schemas.microsoft.com/office/powerpoint/2010/main" val="80443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644AF7-7D83-A34A-9F3C-D305DC87338F}"/>
              </a:ext>
            </a:extLst>
          </p:cNvPr>
          <p:cNvSpPr>
            <a:spLocks noGrp="1"/>
          </p:cNvSpPr>
          <p:nvPr>
            <p:ph type="title"/>
          </p:nvPr>
        </p:nvSpPr>
        <p:spPr/>
        <p:txBody>
          <a:bodyPr/>
          <a:lstStyle/>
          <a:p>
            <a:r>
              <a:rPr lang="en-US" dirty="0"/>
              <a:t>Where do you start? </a:t>
            </a:r>
            <a:br>
              <a:rPr lang="en-US" dirty="0"/>
            </a:br>
            <a:r>
              <a:rPr lang="en-US" dirty="0"/>
              <a:t>You start at Step 1. </a:t>
            </a:r>
          </a:p>
        </p:txBody>
      </p:sp>
      <p:pic>
        <p:nvPicPr>
          <p:cNvPr id="4" name="Picture 3">
            <a:extLst>
              <a:ext uri="{FF2B5EF4-FFF2-40B4-BE49-F238E27FC236}">
                <a16:creationId xmlns:a16="http://schemas.microsoft.com/office/drawing/2014/main" id="{24B76A13-F64F-474C-88BC-CF1C24245E1B}"/>
              </a:ext>
            </a:extLst>
          </p:cNvPr>
          <p:cNvPicPr>
            <a:picLocks noChangeAspect="1"/>
          </p:cNvPicPr>
          <p:nvPr/>
        </p:nvPicPr>
        <p:blipFill>
          <a:blip r:embed="rId3"/>
          <a:stretch>
            <a:fillRect/>
          </a:stretch>
        </p:blipFill>
        <p:spPr>
          <a:xfrm>
            <a:off x="1469036" y="1726991"/>
            <a:ext cx="4380251" cy="4380251"/>
          </a:xfrm>
          <a:prstGeom prst="rect">
            <a:avLst/>
          </a:prstGeom>
        </p:spPr>
      </p:pic>
      <p:sp>
        <p:nvSpPr>
          <p:cNvPr id="5" name="TextBox 4">
            <a:extLst>
              <a:ext uri="{FF2B5EF4-FFF2-40B4-BE49-F238E27FC236}">
                <a16:creationId xmlns:a16="http://schemas.microsoft.com/office/drawing/2014/main" id="{3B8B8E36-77FF-034D-9A51-04ECADB58510}"/>
              </a:ext>
            </a:extLst>
          </p:cNvPr>
          <p:cNvSpPr txBox="1"/>
          <p:nvPr/>
        </p:nvSpPr>
        <p:spPr>
          <a:xfrm>
            <a:off x="6214803" y="1690062"/>
            <a:ext cx="5381469"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Join Red Sky Alliance or the Small Business Alliance</a:t>
            </a:r>
          </a:p>
          <a:p>
            <a:pPr marL="285750" indent="-285750">
              <a:buFont typeface="Arial" panose="020B0604020202020204" pitchFamily="34" charset="0"/>
              <a:buChar char="•"/>
            </a:pPr>
            <a:r>
              <a:rPr lang="en-US" sz="3600" dirty="0"/>
              <a:t>Already have defenses? Point your logs at us.</a:t>
            </a:r>
          </a:p>
          <a:p>
            <a:pPr marL="285750" indent="-285750">
              <a:buFont typeface="Arial" panose="020B0604020202020204" pitchFamily="34" charset="0"/>
              <a:buChar char="•"/>
            </a:pPr>
            <a:r>
              <a:rPr lang="en-US" sz="3600" dirty="0"/>
              <a:t>We push/publish weekly blacklists.</a:t>
            </a:r>
          </a:p>
        </p:txBody>
      </p:sp>
    </p:spTree>
    <p:extLst>
      <p:ext uri="{BB962C8B-B14F-4D97-AF65-F5344CB8AC3E}">
        <p14:creationId xmlns:p14="http://schemas.microsoft.com/office/powerpoint/2010/main" val="800704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ed sky alliance logo">
            <a:extLst>
              <a:ext uri="{FF2B5EF4-FFF2-40B4-BE49-F238E27FC236}">
                <a16:creationId xmlns:a16="http://schemas.microsoft.com/office/drawing/2014/main" id="{DEB7D66D-E217-4281-B070-79CA5FC3A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055" y="1135815"/>
            <a:ext cx="6757737" cy="19191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d Sky Small Business Alliance Logo">
            <a:extLst>
              <a:ext uri="{FF2B5EF4-FFF2-40B4-BE49-F238E27FC236}">
                <a16:creationId xmlns:a16="http://schemas.microsoft.com/office/drawing/2014/main" id="{65443727-41AD-4401-ADBD-E6C956F76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112" y="3588670"/>
            <a:ext cx="10049379" cy="1788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218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DF58FD-353E-A84D-97F0-5DBB041F2E9D}"/>
              </a:ext>
            </a:extLst>
          </p:cNvPr>
          <p:cNvPicPr>
            <a:picLocks noChangeAspect="1"/>
          </p:cNvPicPr>
          <p:nvPr/>
        </p:nvPicPr>
        <p:blipFill rotWithShape="1">
          <a:blip r:embed="rId3"/>
          <a:srcRect t="12624" r="1377"/>
          <a:stretch/>
        </p:blipFill>
        <p:spPr>
          <a:xfrm>
            <a:off x="-1569499" y="36034"/>
            <a:ext cx="13761499" cy="6857999"/>
          </a:xfrm>
          <a:prstGeom prst="rect">
            <a:avLst/>
          </a:prstGeom>
        </p:spPr>
      </p:pic>
    </p:spTree>
    <p:extLst>
      <p:ext uri="{BB962C8B-B14F-4D97-AF65-F5344CB8AC3E}">
        <p14:creationId xmlns:p14="http://schemas.microsoft.com/office/powerpoint/2010/main" val="1650604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de brush stroke">
            <a:extLst>
              <a:ext uri="{FF2B5EF4-FFF2-40B4-BE49-F238E27FC236}">
                <a16:creationId xmlns:a16="http://schemas.microsoft.com/office/drawing/2014/main" id="{57A64F16-82AD-47F7-899B-94720707B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2" y="-896508"/>
            <a:ext cx="12757224" cy="778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06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D4B177-B454-482D-9590-4B7049C3ECF9}"/>
              </a:ext>
            </a:extLst>
          </p:cNvPr>
          <p:cNvSpPr>
            <a:spLocks noGrp="1"/>
          </p:cNvSpPr>
          <p:nvPr>
            <p:ph type="title"/>
          </p:nvPr>
        </p:nvSpPr>
        <p:spPr/>
        <p:txBody>
          <a:bodyPr/>
          <a:lstStyle/>
          <a:p>
            <a:r>
              <a:rPr lang="en-US" dirty="0"/>
              <a:t>This sucks.</a:t>
            </a:r>
          </a:p>
        </p:txBody>
      </p:sp>
      <p:pic>
        <p:nvPicPr>
          <p:cNvPr id="6" name="Picture 5">
            <a:extLst>
              <a:ext uri="{FF2B5EF4-FFF2-40B4-BE49-F238E27FC236}">
                <a16:creationId xmlns:a16="http://schemas.microsoft.com/office/drawing/2014/main" id="{19D4B73A-A25F-47D2-8D6B-93FBAD51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068" y="1486831"/>
            <a:ext cx="7036905" cy="5275103"/>
          </a:xfrm>
          <a:prstGeom prst="rect">
            <a:avLst/>
          </a:prstGeom>
        </p:spPr>
      </p:pic>
      <p:sp>
        <p:nvSpPr>
          <p:cNvPr id="7" name="Thought Bubble: Cloud 6">
            <a:extLst>
              <a:ext uri="{FF2B5EF4-FFF2-40B4-BE49-F238E27FC236}">
                <a16:creationId xmlns:a16="http://schemas.microsoft.com/office/drawing/2014/main" id="{03612CEB-3B80-465B-BC2B-AC9C50F63946}"/>
              </a:ext>
            </a:extLst>
          </p:cNvPr>
          <p:cNvSpPr/>
          <p:nvPr/>
        </p:nvSpPr>
        <p:spPr>
          <a:xfrm>
            <a:off x="3730489" y="2504661"/>
            <a:ext cx="1793456" cy="556591"/>
          </a:xfrm>
          <a:prstGeom prst="cloudCallout">
            <a:avLst>
              <a:gd name="adj1" fmla="val -32409"/>
              <a:gd name="adj2" fmla="val 68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$100,000</a:t>
            </a:r>
          </a:p>
        </p:txBody>
      </p:sp>
    </p:spTree>
    <p:extLst>
      <p:ext uri="{BB962C8B-B14F-4D97-AF65-F5344CB8AC3E}">
        <p14:creationId xmlns:p14="http://schemas.microsoft.com/office/powerpoint/2010/main" val="160687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2AA5-4FA3-4907-AFFF-81F85BD7DF4E}"/>
              </a:ext>
            </a:extLst>
          </p:cNvPr>
          <p:cNvSpPr>
            <a:spLocks noGrp="1"/>
          </p:cNvSpPr>
          <p:nvPr>
            <p:ph type="title"/>
          </p:nvPr>
        </p:nvSpPr>
        <p:spPr/>
        <p:txBody>
          <a:bodyPr/>
          <a:lstStyle/>
          <a:p>
            <a:r>
              <a:rPr lang="en-US" dirty="0"/>
              <a:t>GDPR isn’t good for Incident Response</a:t>
            </a:r>
          </a:p>
        </p:txBody>
      </p:sp>
      <p:pic>
        <p:nvPicPr>
          <p:cNvPr id="2052" name="Picture 4" descr="Image result for my heads exploding">
            <a:extLst>
              <a:ext uri="{FF2B5EF4-FFF2-40B4-BE49-F238E27FC236}">
                <a16:creationId xmlns:a16="http://schemas.microsoft.com/office/drawing/2014/main" id="{50F43182-BA53-430D-AE18-D4622E3AA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974" y="1431230"/>
            <a:ext cx="4276783" cy="53032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9CB369-874F-4A84-955D-1B80E0E87046}"/>
              </a:ext>
            </a:extLst>
          </p:cNvPr>
          <p:cNvSpPr txBox="1"/>
          <p:nvPr/>
        </p:nvSpPr>
        <p:spPr>
          <a:xfrm>
            <a:off x="795366" y="1974888"/>
            <a:ext cx="5491810" cy="4401205"/>
          </a:xfrm>
          <a:prstGeom prst="rect">
            <a:avLst/>
          </a:prstGeom>
          <a:noFill/>
        </p:spPr>
        <p:txBody>
          <a:bodyPr wrap="square" rtlCol="0">
            <a:spAutoFit/>
          </a:bodyPr>
          <a:lstStyle/>
          <a:p>
            <a:r>
              <a:rPr lang="en-US" sz="4000" dirty="0">
                <a:latin typeface="Comic Sans MS" panose="030F0702030302020204" pitchFamily="66" charset="0"/>
              </a:rPr>
              <a:t>Do you know what happens when you try and investigate that ransomware case? </a:t>
            </a:r>
            <a:r>
              <a:rPr lang="en-US" sz="4000" b="1" dirty="0">
                <a:latin typeface="Comic Sans MS" panose="030F0702030302020204" pitchFamily="66" charset="0"/>
              </a:rPr>
              <a:t>NOTHING. Domains are blocked out for privacy.</a:t>
            </a:r>
          </a:p>
        </p:txBody>
      </p:sp>
    </p:spTree>
    <p:extLst>
      <p:ext uri="{BB962C8B-B14F-4D97-AF65-F5344CB8AC3E}">
        <p14:creationId xmlns:p14="http://schemas.microsoft.com/office/powerpoint/2010/main" val="4270881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So what’s the answer? Information sharing.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180" t="3703" r="3204" b="11852"/>
          <a:stretch/>
        </p:blipFill>
        <p:spPr>
          <a:xfrm>
            <a:off x="149504" y="1451263"/>
            <a:ext cx="7445096" cy="4140200"/>
          </a:xfrm>
          <a:prstGeom prst="rect">
            <a:avLst/>
          </a:prstGeom>
          <a:ln>
            <a:solidFill>
              <a:schemeClr val="bg2"/>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314" t="4259" r="5179" b="10000"/>
          <a:stretch/>
        </p:blipFill>
        <p:spPr>
          <a:xfrm>
            <a:off x="5880100" y="2044700"/>
            <a:ext cx="5983099" cy="4216400"/>
          </a:xfrm>
          <a:prstGeom prst="rect">
            <a:avLst/>
          </a:prstGeom>
        </p:spPr>
      </p:pic>
      <p:sp>
        <p:nvSpPr>
          <p:cNvPr id="2" name="TextBox 1">
            <a:extLst>
              <a:ext uri="{FF2B5EF4-FFF2-40B4-BE49-F238E27FC236}">
                <a16:creationId xmlns:a16="http://schemas.microsoft.com/office/drawing/2014/main" id="{2FDC828F-5D49-4C03-A24B-6962EF952A5F}"/>
              </a:ext>
            </a:extLst>
          </p:cNvPr>
          <p:cNvSpPr txBox="1"/>
          <p:nvPr/>
        </p:nvSpPr>
        <p:spPr>
          <a:xfrm>
            <a:off x="448298" y="5814289"/>
            <a:ext cx="5133008"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b="1" dirty="0"/>
              <a:t>Analysis tools, technical intelligence, real time information sharing over Slack </a:t>
            </a:r>
          </a:p>
        </p:txBody>
      </p:sp>
    </p:spTree>
    <p:extLst>
      <p:ext uri="{BB962C8B-B14F-4D97-AF65-F5344CB8AC3E}">
        <p14:creationId xmlns:p14="http://schemas.microsoft.com/office/powerpoint/2010/main" val="1483850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288" y="1"/>
            <a:ext cx="10744200" cy="1228436"/>
          </a:xfrm>
        </p:spPr>
        <p:txBody>
          <a:bodyPr>
            <a:normAutofit/>
          </a:bodyPr>
          <a:lstStyle/>
          <a:p>
            <a:r>
              <a:rPr lang="en-US" dirty="0"/>
              <a:t>Information Sharing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18" t="4747" r="5463" b="8957"/>
          <a:stretch/>
        </p:blipFill>
        <p:spPr>
          <a:xfrm>
            <a:off x="311979" y="1685236"/>
            <a:ext cx="7683499" cy="4492485"/>
          </a:xfrm>
          <a:prstGeom prst="rect">
            <a:avLst/>
          </a:prstGeom>
        </p:spPr>
      </p:pic>
      <p:sp>
        <p:nvSpPr>
          <p:cNvPr id="2" name="TextBox 1">
            <a:extLst>
              <a:ext uri="{FF2B5EF4-FFF2-40B4-BE49-F238E27FC236}">
                <a16:creationId xmlns:a16="http://schemas.microsoft.com/office/drawing/2014/main" id="{F5A94895-0F8C-47A2-A182-8DBDE646C181}"/>
              </a:ext>
            </a:extLst>
          </p:cNvPr>
          <p:cNvSpPr txBox="1"/>
          <p:nvPr/>
        </p:nvSpPr>
        <p:spPr>
          <a:xfrm>
            <a:off x="8287025" y="2723323"/>
            <a:ext cx="3533913"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a:t>No cost </a:t>
            </a:r>
            <a:r>
              <a:rPr lang="en-US" dirty="0"/>
              <a:t>to participate</a:t>
            </a:r>
          </a:p>
          <a:p>
            <a:pPr marL="285750" indent="-285750">
              <a:buFont typeface="Arial" panose="020B0604020202020204" pitchFamily="34" charset="0"/>
              <a:buChar char="•"/>
            </a:pPr>
            <a:r>
              <a:rPr lang="en-US" dirty="0"/>
              <a:t>Includes human readable intelligence</a:t>
            </a:r>
          </a:p>
          <a:p>
            <a:pPr marL="742950" lvl="1" indent="-285750">
              <a:buFont typeface="Arial" panose="020B0604020202020204" pitchFamily="34" charset="0"/>
              <a:buChar char="•"/>
            </a:pPr>
            <a:r>
              <a:rPr lang="en-US" dirty="0"/>
              <a:t>US CERT Advisories</a:t>
            </a:r>
          </a:p>
          <a:p>
            <a:pPr marL="742950" lvl="1" indent="-285750">
              <a:buFont typeface="Arial" panose="020B0604020202020204" pitchFamily="34" charset="0"/>
              <a:buChar char="•"/>
            </a:pPr>
            <a:r>
              <a:rPr lang="en-US" dirty="0"/>
              <a:t>AIS</a:t>
            </a:r>
          </a:p>
          <a:p>
            <a:pPr marL="742950" lvl="1" indent="-285750">
              <a:buFont typeface="Arial" panose="020B0604020202020204" pitchFamily="34" charset="0"/>
              <a:buChar char="•"/>
            </a:pPr>
            <a:r>
              <a:rPr lang="en-US" dirty="0"/>
              <a:t>Wapack Labs</a:t>
            </a:r>
          </a:p>
          <a:p>
            <a:pPr marL="285750" indent="-285750">
              <a:buFont typeface="Arial" panose="020B0604020202020204" pitchFamily="34" charset="0"/>
              <a:buChar char="•"/>
            </a:pPr>
            <a:r>
              <a:rPr lang="en-US" b="1" dirty="0"/>
              <a:t>FREE for companies considered Small Business by the SBA.</a:t>
            </a:r>
          </a:p>
          <a:p>
            <a:pPr marL="742950" lvl="1" indent="-285750">
              <a:buFont typeface="Arial" panose="020B0604020202020204" pitchFamily="34" charset="0"/>
              <a:buChar char="•"/>
            </a:pPr>
            <a:r>
              <a:rPr lang="en-US" b="1" dirty="0"/>
              <a:t>&lt; 500 employees</a:t>
            </a:r>
          </a:p>
          <a:p>
            <a:pPr marL="742950" lvl="1" indent="-285750">
              <a:buFont typeface="Arial" panose="020B0604020202020204" pitchFamily="34" charset="0"/>
              <a:buChar char="•"/>
            </a:pPr>
            <a:r>
              <a:rPr lang="en-US" b="1" dirty="0"/>
              <a:t>&lt; 1500 for manufacturers</a:t>
            </a:r>
          </a:p>
        </p:txBody>
      </p:sp>
    </p:spTree>
    <p:extLst>
      <p:ext uri="{BB962C8B-B14F-4D97-AF65-F5344CB8AC3E}">
        <p14:creationId xmlns:p14="http://schemas.microsoft.com/office/powerpoint/2010/main" val="376173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3AFD08-5FD2-4A73-A47F-6AF79787A9BB}"/>
              </a:ext>
            </a:extLst>
          </p:cNvPr>
          <p:cNvPicPr>
            <a:picLocks noChangeAspect="1"/>
          </p:cNvPicPr>
          <p:nvPr/>
        </p:nvPicPr>
        <p:blipFill rotWithShape="1">
          <a:blip r:embed="rId3"/>
          <a:srcRect l="28334" t="45604" r="29714" b="12984"/>
          <a:stretch/>
        </p:blipFill>
        <p:spPr>
          <a:xfrm>
            <a:off x="8529809" y="1568442"/>
            <a:ext cx="3662191" cy="2033476"/>
          </a:xfrm>
          <a:prstGeom prst="rect">
            <a:avLst/>
          </a:prstGeom>
        </p:spPr>
      </p:pic>
      <p:pic>
        <p:nvPicPr>
          <p:cNvPr id="5" name="Content Placeholder 4">
            <a:extLst>
              <a:ext uri="{FF2B5EF4-FFF2-40B4-BE49-F238E27FC236}">
                <a16:creationId xmlns:a16="http://schemas.microsoft.com/office/drawing/2014/main" id="{2118F680-3654-4200-9E22-4D2D089A7B3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4983" y="4004574"/>
            <a:ext cx="2555712" cy="937299"/>
          </a:xfrm>
        </p:spPr>
      </p:pic>
      <p:sp>
        <p:nvSpPr>
          <p:cNvPr id="3" name="Title 2">
            <a:extLst>
              <a:ext uri="{FF2B5EF4-FFF2-40B4-BE49-F238E27FC236}">
                <a16:creationId xmlns:a16="http://schemas.microsoft.com/office/drawing/2014/main" id="{C4CBB8D8-20FD-445A-B950-565B713FA44C}"/>
              </a:ext>
            </a:extLst>
          </p:cNvPr>
          <p:cNvSpPr>
            <a:spLocks noGrp="1"/>
          </p:cNvSpPr>
          <p:nvPr>
            <p:ph type="title"/>
          </p:nvPr>
        </p:nvSpPr>
        <p:spPr/>
        <p:txBody>
          <a:bodyPr/>
          <a:lstStyle/>
          <a:p>
            <a:r>
              <a:rPr lang="en-US" dirty="0"/>
              <a:t>Low Cost Managed Security</a:t>
            </a:r>
          </a:p>
        </p:txBody>
      </p:sp>
      <p:pic>
        <p:nvPicPr>
          <p:cNvPr id="7" name="Picture 6">
            <a:extLst>
              <a:ext uri="{FF2B5EF4-FFF2-40B4-BE49-F238E27FC236}">
                <a16:creationId xmlns:a16="http://schemas.microsoft.com/office/drawing/2014/main" id="{0B7FE2A3-296C-4543-9A0C-E8336D68A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417" y="3396031"/>
            <a:ext cx="2161264" cy="612826"/>
          </a:xfrm>
          <a:prstGeom prst="rect">
            <a:avLst/>
          </a:prstGeom>
        </p:spPr>
      </p:pic>
      <p:pic>
        <p:nvPicPr>
          <p:cNvPr id="9" name="Picture 8">
            <a:extLst>
              <a:ext uri="{FF2B5EF4-FFF2-40B4-BE49-F238E27FC236}">
                <a16:creationId xmlns:a16="http://schemas.microsoft.com/office/drawing/2014/main" id="{885638A4-4580-4522-952F-DA74A3FDF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63" y="3407430"/>
            <a:ext cx="2329467" cy="601427"/>
          </a:xfrm>
          <a:prstGeom prst="rect">
            <a:avLst/>
          </a:prstGeom>
        </p:spPr>
      </p:pic>
      <p:pic>
        <p:nvPicPr>
          <p:cNvPr id="5124" name="Picture 4" descr="meraki images">
            <a:extLst>
              <a:ext uri="{FF2B5EF4-FFF2-40B4-BE49-F238E27FC236}">
                <a16:creationId xmlns:a16="http://schemas.microsoft.com/office/drawing/2014/main" id="{1D9EABDA-8F25-4B5B-9C50-EAFED9D539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324" y="1757303"/>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networking">
            <a:extLst>
              <a:ext uri="{FF2B5EF4-FFF2-40B4-BE49-F238E27FC236}">
                <a16:creationId xmlns:a16="http://schemas.microsoft.com/office/drawing/2014/main" id="{EE307619-AC49-4ADF-BB5F-CEA32707D8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1403" y="1433622"/>
            <a:ext cx="2894306" cy="189606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iron mountain data center">
            <a:extLst>
              <a:ext uri="{FF2B5EF4-FFF2-40B4-BE49-F238E27FC236}">
                <a16:creationId xmlns:a16="http://schemas.microsoft.com/office/drawing/2014/main" id="{690C4703-3D63-44A8-8B00-6A5E2AB3E2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5606" y="1684765"/>
            <a:ext cx="2894306" cy="1421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956D3D7-FFCD-D04D-8211-361E312C70F1}"/>
              </a:ext>
            </a:extLst>
          </p:cNvPr>
          <p:cNvPicPr>
            <a:picLocks noChangeAspect="1"/>
          </p:cNvPicPr>
          <p:nvPr/>
        </p:nvPicPr>
        <p:blipFill>
          <a:blip r:embed="rId10"/>
          <a:stretch>
            <a:fillRect/>
          </a:stretch>
        </p:blipFill>
        <p:spPr>
          <a:xfrm>
            <a:off x="659324" y="3534873"/>
            <a:ext cx="2065407" cy="608245"/>
          </a:xfrm>
          <a:prstGeom prst="rect">
            <a:avLst/>
          </a:prstGeom>
        </p:spPr>
      </p:pic>
      <p:pic>
        <p:nvPicPr>
          <p:cNvPr id="8" name="Picture 7">
            <a:extLst>
              <a:ext uri="{FF2B5EF4-FFF2-40B4-BE49-F238E27FC236}">
                <a16:creationId xmlns:a16="http://schemas.microsoft.com/office/drawing/2014/main" id="{68EB71E9-B700-0542-BEC1-B2AE197618E1}"/>
              </a:ext>
            </a:extLst>
          </p:cNvPr>
          <p:cNvPicPr>
            <a:picLocks noChangeAspect="1"/>
          </p:cNvPicPr>
          <p:nvPr/>
        </p:nvPicPr>
        <p:blipFill rotWithShape="1">
          <a:blip r:embed="rId11"/>
          <a:srcRect t="28099" b="20610"/>
          <a:stretch/>
        </p:blipFill>
        <p:spPr>
          <a:xfrm>
            <a:off x="578987" y="5045864"/>
            <a:ext cx="2226079" cy="570895"/>
          </a:xfrm>
          <a:prstGeom prst="rect">
            <a:avLst/>
          </a:prstGeom>
        </p:spPr>
      </p:pic>
      <p:pic>
        <p:nvPicPr>
          <p:cNvPr id="10" name="Picture 9">
            <a:extLst>
              <a:ext uri="{FF2B5EF4-FFF2-40B4-BE49-F238E27FC236}">
                <a16:creationId xmlns:a16="http://schemas.microsoft.com/office/drawing/2014/main" id="{A5FBF904-C027-0046-8572-3618049302A1}"/>
              </a:ext>
            </a:extLst>
          </p:cNvPr>
          <p:cNvPicPr>
            <a:picLocks noChangeAspect="1"/>
          </p:cNvPicPr>
          <p:nvPr/>
        </p:nvPicPr>
        <p:blipFill>
          <a:blip r:embed="rId12"/>
          <a:stretch>
            <a:fillRect/>
          </a:stretch>
        </p:blipFill>
        <p:spPr>
          <a:xfrm>
            <a:off x="9023969" y="3581277"/>
            <a:ext cx="2673870" cy="442080"/>
          </a:xfrm>
          <a:prstGeom prst="rect">
            <a:avLst/>
          </a:prstGeom>
        </p:spPr>
      </p:pic>
    </p:spTree>
    <p:extLst>
      <p:ext uri="{BB962C8B-B14F-4D97-AF65-F5344CB8AC3E}">
        <p14:creationId xmlns:p14="http://schemas.microsoft.com/office/powerpoint/2010/main" val="23924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2017" y="1484708"/>
            <a:ext cx="4002156" cy="5164295"/>
          </a:xfrm>
          <a:ln>
            <a:solidFill>
              <a:schemeClr val="tx1"/>
            </a:solidFill>
          </a:ln>
        </p:spPr>
      </p:pic>
      <p:sp>
        <p:nvSpPr>
          <p:cNvPr id="4" name="Title 3"/>
          <p:cNvSpPr>
            <a:spLocks noGrp="1"/>
          </p:cNvSpPr>
          <p:nvPr>
            <p:ph type="title"/>
          </p:nvPr>
        </p:nvSpPr>
        <p:spPr/>
        <p:txBody>
          <a:bodyPr/>
          <a:lstStyle/>
          <a:p>
            <a:r>
              <a:rPr lang="en-US" dirty="0"/>
              <a:t>Intelligence</a:t>
            </a:r>
          </a:p>
        </p:txBody>
      </p:sp>
      <p:sp>
        <p:nvSpPr>
          <p:cNvPr id="5" name="TextBox 4">
            <a:extLst>
              <a:ext uri="{FF2B5EF4-FFF2-40B4-BE49-F238E27FC236}">
                <a16:creationId xmlns:a16="http://schemas.microsoft.com/office/drawing/2014/main" id="{30180EA7-FC81-41E8-9164-29F1E19E351F}"/>
              </a:ext>
            </a:extLst>
          </p:cNvPr>
          <p:cNvSpPr txBox="1"/>
          <p:nvPr/>
        </p:nvSpPr>
        <p:spPr>
          <a:xfrm>
            <a:off x="5713893" y="2235199"/>
            <a:ext cx="5115339" cy="369332"/>
          </a:xfrm>
          <a:prstGeom prst="rect">
            <a:avLst/>
          </a:prstGeom>
          <a:noFill/>
        </p:spPr>
        <p:txBody>
          <a:bodyPr wrap="square" rtlCol="0">
            <a:spAutoFit/>
          </a:bodyPr>
          <a:lstStyle/>
          <a:p>
            <a:pPr algn="ctr"/>
            <a:r>
              <a:rPr lang="en-US" b="1" dirty="0"/>
              <a:t>This is the most simple form of Intelligence.</a:t>
            </a:r>
          </a:p>
        </p:txBody>
      </p:sp>
      <p:sp>
        <p:nvSpPr>
          <p:cNvPr id="7" name="TextBox 6">
            <a:extLst>
              <a:ext uri="{FF2B5EF4-FFF2-40B4-BE49-F238E27FC236}">
                <a16:creationId xmlns:a16="http://schemas.microsoft.com/office/drawing/2014/main" id="{59E600DF-6AB3-4B23-98DC-A5053912A734}"/>
              </a:ext>
            </a:extLst>
          </p:cNvPr>
          <p:cNvSpPr txBox="1"/>
          <p:nvPr/>
        </p:nvSpPr>
        <p:spPr>
          <a:xfrm>
            <a:off x="5713893" y="2809461"/>
            <a:ext cx="5221357" cy="9541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t>Yet, most small businesses have no way of using it.</a:t>
            </a:r>
          </a:p>
        </p:txBody>
      </p:sp>
      <p:pic>
        <p:nvPicPr>
          <p:cNvPr id="4100" name="Picture 4" descr="Image result for until now">
            <a:extLst>
              <a:ext uri="{FF2B5EF4-FFF2-40B4-BE49-F238E27FC236}">
                <a16:creationId xmlns:a16="http://schemas.microsoft.com/office/drawing/2014/main" id="{762E0FBB-B46F-4B3E-B518-3DF1BFDB84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1372" y="4078782"/>
            <a:ext cx="3008243" cy="169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5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 DoIT" id="{763F2682-46E3-8143-A755-9A6AEF866689}" vid="{C3FEBB63-4CED-4347-8C2E-5581870517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Wapack - 2016</Template>
  <TotalTime>4176</TotalTime>
  <Words>641</Words>
  <Application>Microsoft Macintosh PowerPoint</Application>
  <PresentationFormat>Widescreen</PresentationFormat>
  <Paragraphs>45</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Comic Sans MS</vt:lpstr>
      <vt:lpstr>OCR A Extended</vt:lpstr>
      <vt:lpstr>Segoe UI</vt:lpstr>
      <vt:lpstr>Segoe UI Light</vt:lpstr>
      <vt:lpstr>WelcomeDoc</vt:lpstr>
      <vt:lpstr>PowerPoint Presentation</vt:lpstr>
      <vt:lpstr>PowerPoint Presentation</vt:lpstr>
      <vt:lpstr>PowerPoint Presentation</vt:lpstr>
      <vt:lpstr>This sucks.</vt:lpstr>
      <vt:lpstr>GDPR isn’t good for Incident Response</vt:lpstr>
      <vt:lpstr>So what’s the answer? Information sharing. </vt:lpstr>
      <vt:lpstr>Information Sharing</vt:lpstr>
      <vt:lpstr>Low Cost Managed Security</vt:lpstr>
      <vt:lpstr>Intelligence</vt:lpstr>
      <vt:lpstr>Where do you start?  You start at Step 1. </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Jeffery Stutzman</dc:creator>
  <cp:lastModifiedBy>Jeffery Stutzman</cp:lastModifiedBy>
  <cp:revision>181</cp:revision>
  <cp:lastPrinted>2018-07-10T01:08:12Z</cp:lastPrinted>
  <dcterms:created xsi:type="dcterms:W3CDTF">2016-10-24T09:49:50Z</dcterms:created>
  <dcterms:modified xsi:type="dcterms:W3CDTF">2018-07-25T00:56:59Z</dcterms:modified>
</cp:coreProperties>
</file>