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98" r:id="rId5"/>
  </p:sldMasterIdLst>
  <p:notesMasterIdLst>
    <p:notesMasterId r:id="rId36"/>
  </p:notesMasterIdLst>
  <p:sldIdLst>
    <p:sldId id="309" r:id="rId6"/>
    <p:sldId id="311" r:id="rId7"/>
    <p:sldId id="280"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66" r:id="rId25"/>
    <p:sldId id="371" r:id="rId26"/>
    <p:sldId id="353" r:id="rId27"/>
    <p:sldId id="372" r:id="rId28"/>
    <p:sldId id="368" r:id="rId29"/>
    <p:sldId id="369" r:id="rId30"/>
    <p:sldId id="350" r:id="rId31"/>
    <p:sldId id="374" r:id="rId32"/>
    <p:sldId id="346" r:id="rId33"/>
    <p:sldId id="373" r:id="rId34"/>
    <p:sldId id="34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1" autoAdjust="0"/>
    <p:restoredTop sz="90644" autoAdjust="0"/>
  </p:normalViewPr>
  <p:slideViewPr>
    <p:cSldViewPr snapToGrid="0">
      <p:cViewPr varScale="1">
        <p:scale>
          <a:sx n="81" d="100"/>
          <a:sy n="81" d="100"/>
        </p:scale>
        <p:origin x="1368" y="53"/>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AA1D4-6AEA-417E-9031-1A7623920F83}" type="datetimeFigureOut">
              <a:rPr lang="en-US" smtClean="0"/>
              <a:t>11/18/2016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4528F-F20D-4CFE-AE8C-00AC5FAD7B33}" type="slidenum">
              <a:rPr lang="en-US" smtClean="0"/>
              <a:t>‹#›</a:t>
            </a:fld>
            <a:endParaRPr lang="en-US"/>
          </a:p>
        </p:txBody>
      </p:sp>
    </p:spTree>
    <p:extLst>
      <p:ext uri="{BB962C8B-B14F-4D97-AF65-F5344CB8AC3E}">
        <p14:creationId xmlns:p14="http://schemas.microsoft.com/office/powerpoint/2010/main" val="2042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19F2-C95C-410E-A905-1C47102433B2}" type="slidenum">
              <a:rPr lang="en-US" smtClean="0"/>
              <a:t>1</a:t>
            </a:fld>
            <a:endParaRPr lang="en-US"/>
          </a:p>
        </p:txBody>
      </p:sp>
    </p:spTree>
    <p:extLst>
      <p:ext uri="{BB962C8B-B14F-4D97-AF65-F5344CB8AC3E}">
        <p14:creationId xmlns:p14="http://schemas.microsoft.com/office/powerpoint/2010/main" val="430451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7039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7514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3846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13486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8298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3288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60403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37345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69816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3591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2</a:t>
            </a:fld>
            <a:endParaRPr lang="en-US"/>
          </a:p>
        </p:txBody>
      </p:sp>
    </p:spTree>
    <p:extLst>
      <p:ext uri="{BB962C8B-B14F-4D97-AF65-F5344CB8AC3E}">
        <p14:creationId xmlns:p14="http://schemas.microsoft.com/office/powerpoint/2010/main" val="1449729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08559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29B19F2-C95C-410E-A905-1C47102433B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25134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26</a:t>
            </a:fld>
            <a:endParaRPr lang="en-US"/>
          </a:p>
        </p:txBody>
      </p:sp>
    </p:spTree>
    <p:extLst>
      <p:ext uri="{BB962C8B-B14F-4D97-AF65-F5344CB8AC3E}">
        <p14:creationId xmlns:p14="http://schemas.microsoft.com/office/powerpoint/2010/main" val="2301767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30</a:t>
            </a:fld>
            <a:endParaRPr lang="en-US"/>
          </a:p>
        </p:txBody>
      </p:sp>
    </p:spTree>
    <p:extLst>
      <p:ext uri="{BB962C8B-B14F-4D97-AF65-F5344CB8AC3E}">
        <p14:creationId xmlns:p14="http://schemas.microsoft.com/office/powerpoint/2010/main" val="357225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3</a:t>
            </a:fld>
            <a:endParaRPr lang="en-US"/>
          </a:p>
        </p:txBody>
      </p:sp>
    </p:spTree>
    <p:extLst>
      <p:ext uri="{BB962C8B-B14F-4D97-AF65-F5344CB8AC3E}">
        <p14:creationId xmlns:p14="http://schemas.microsoft.com/office/powerpoint/2010/main" val="141784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6953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228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6829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9981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71514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4BDDF8CC-687F-4C08-BE0D-E488124177B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92691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506175"/>
            <a:ext cx="9144000" cy="205209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1"/>
          <p:cNvSpPr>
            <a:spLocks noGrp="1"/>
          </p:cNvSpPr>
          <p:nvPr>
            <p:ph type="ctrTitle"/>
          </p:nvPr>
        </p:nvSpPr>
        <p:spPr>
          <a:xfrm>
            <a:off x="0" y="3203813"/>
            <a:ext cx="9144000" cy="1090631"/>
          </a:xfrm>
        </p:spPr>
        <p:txBody>
          <a:bodyPr anchor="b">
            <a:normAutofit/>
          </a:bodyPr>
          <a:lstStyle>
            <a:lvl1pPr algn="ct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0" y="4314313"/>
            <a:ext cx="9144000" cy="685800"/>
          </a:xfrm>
        </p:spPr>
        <p:txBody>
          <a:bodyPr>
            <a:normAutofit/>
          </a:bodyPr>
          <a:lstStyle>
            <a:lvl1pPr marL="0" indent="0" algn="ctr">
              <a:buNone/>
              <a:defRPr sz="1800">
                <a:solidFill>
                  <a:srgbClr val="677B94"/>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09B7939-9EA8-47E7-822B-CEF8BD70322D}" type="datetime1">
              <a:rPr lang="en-US" smtClean="0">
                <a:solidFill>
                  <a:prstClr val="black">
                    <a:tint val="75000"/>
                  </a:prstClr>
                </a:solidFill>
              </a:r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7" r="310" b="34950"/>
          <a:stretch/>
        </p:blipFill>
        <p:spPr>
          <a:xfrm>
            <a:off x="996458" y="506175"/>
            <a:ext cx="7151077" cy="2052097"/>
          </a:xfrm>
          <a:prstGeom prst="rect">
            <a:avLst/>
          </a:prstGeom>
          <a:ln w="127000">
            <a:solidFill>
              <a:schemeClr val="bg1"/>
            </a:solidFill>
          </a:ln>
        </p:spPr>
      </p:pic>
      <p:cxnSp>
        <p:nvCxnSpPr>
          <p:cNvPr id="84" name="Straight Connector 83"/>
          <p:cNvCxnSpPr/>
          <p:nvPr userDrawn="1"/>
        </p:nvCxnSpPr>
        <p:spPr>
          <a:xfrm>
            <a:off x="0" y="302580"/>
            <a:ext cx="9144000" cy="0"/>
          </a:xfrm>
          <a:prstGeom prst="line">
            <a:avLst/>
          </a:prstGeom>
          <a:ln w="57150">
            <a:solidFill>
              <a:srgbClr val="2038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47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C3380-E667-4906-8F6C-5790948D82A1}" type="datetime1">
              <a:rPr lang="en-US" smtClean="0">
                <a:solidFill>
                  <a:prstClr val="black">
                    <a:tint val="75000"/>
                  </a:prstClr>
                </a:solidFill>
              </a:r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0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55FA0-8413-45FB-96D4-D0DFB102E416}" type="datetime1">
              <a:rPr lang="en-US" smtClean="0">
                <a:solidFill>
                  <a:prstClr val="black">
                    <a:tint val="75000"/>
                  </a:prstClr>
                </a:solidFill>
              </a:r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099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ext Box 44"/>
          <p:cNvSpPr txBox="1">
            <a:spLocks noChangeArrowheads="1"/>
          </p:cNvSpPr>
          <p:nvPr/>
        </p:nvSpPr>
        <p:spPr bwMode="auto">
          <a:xfrm>
            <a:off x="4705350" y="6083925"/>
            <a:ext cx="4286250" cy="723275"/>
          </a:xfrm>
          <a:prstGeom prst="rect">
            <a:avLst/>
          </a:prstGeom>
          <a:noFill/>
          <a:ln w="9525">
            <a:noFill/>
            <a:miter lim="800000"/>
          </a:ln>
        </p:spPr>
        <p:txBody>
          <a:bodyPr lIns="0" tIns="0" bIns="0" anchor="b">
            <a:spAutoFit/>
          </a:bodyPr>
          <a:lstStyle>
            <a:defPPr>
              <a:defRPr kern="1200" smtId="4294967295"/>
            </a:defPPr>
          </a:lstStyle>
          <a:p>
            <a:pPr algn="r" eaLnBrk="0" fontAlgn="base" hangingPunct="0">
              <a:spcBef>
                <a:spcPct val="50000"/>
              </a:spcBef>
              <a:spcAft>
                <a:spcPct val="0"/>
              </a:spcAft>
              <a:defRPr/>
            </a:pPr>
            <a:r>
              <a:rPr lang="en-US" sz="1400" smtClean="0">
                <a:solidFill>
                  <a:srgbClr val="000000"/>
                </a:solidFill>
              </a:rPr>
              <a:t>dturetsky@akingump.com</a:t>
            </a:r>
          </a:p>
          <a:p>
            <a:pPr algn="r" eaLnBrk="0" fontAlgn="base" hangingPunct="0">
              <a:spcBef>
                <a:spcPct val="50000"/>
              </a:spcBef>
              <a:spcAft>
                <a:spcPct val="0"/>
              </a:spcAft>
              <a:defRPr/>
            </a:pPr>
            <a:r>
              <a:rPr lang="en-US" sz="1400" smtClean="0">
                <a:solidFill>
                  <a:srgbClr val="000000"/>
                </a:solidFill>
              </a:rPr>
              <a:t>Direct: +1 202.887.4074 </a:t>
            </a:r>
          </a:p>
          <a:p>
            <a:pPr algn="r" eaLnBrk="0" fontAlgn="base" hangingPunct="0">
              <a:spcBef>
                <a:spcPct val="50000"/>
              </a:spcBef>
              <a:spcAft>
                <a:spcPct val="0"/>
              </a:spcAft>
              <a:defRPr/>
            </a:pPr>
            <a:r>
              <a:rPr lang="en-GB" sz="800" smtClean="0">
                <a:solidFill>
                  <a:srgbClr val="8B8878"/>
                </a:solidFill>
              </a:rPr>
              <a:t>© 2016 </a:t>
            </a:r>
            <a:r>
              <a:rPr lang="en-GB" sz="800">
                <a:solidFill>
                  <a:srgbClr val="8B8878"/>
                </a:solidFill>
              </a:rPr>
              <a:t>Akin Gump Strauss Hauer &amp; Feld LLP</a:t>
            </a:r>
            <a:endParaRPr lang="en-US" sz="800">
              <a:solidFill>
                <a:srgbClr val="8B8878"/>
              </a:solidFill>
            </a:endParaRPr>
          </a:p>
        </p:txBody>
      </p:sp>
      <p:sp>
        <p:nvSpPr>
          <p:cNvPr id="26627" name="Rectangle 3"/>
          <p:cNvSpPr>
            <a:spLocks noGrp="1" noChangeArrowheads="1"/>
          </p:cNvSpPr>
          <p:nvPr>
            <p:ph type="subTitle" idx="1"/>
          </p:nvPr>
        </p:nvSpPr>
        <p:spPr>
          <a:xfrm>
            <a:off x="457200" y="4114800"/>
            <a:ext cx="5943600" cy="862012"/>
          </a:xfrm>
        </p:spPr>
        <p:txBody>
          <a:bodyPr tIns="45720" bIns="91440"/>
          <a:lstStyle>
            <a:defPPr>
              <a:defRPr kern="1200" smtId="4294967295"/>
            </a:defPPr>
            <a:lvl1pPr marL="0" indent="0">
              <a:spcBef>
                <a:spcPct val="20000"/>
              </a:spcBef>
              <a:buFont typeface="Wingdings" pitchFamily="2" charset="2"/>
              <a:buNone/>
              <a:defRPr sz="1400">
                <a:solidFill>
                  <a:srgbClr val="8B8878"/>
                </a:solidFill>
              </a:defRPr>
            </a:lvl1pPr>
          </a:lstStyle>
          <a:p>
            <a:r>
              <a:rPr lang="en-US" smtClean="0"/>
              <a:t>Click to edit Master subtitle style</a:t>
            </a:r>
            <a:endParaRPr lang="en-US"/>
          </a:p>
        </p:txBody>
      </p:sp>
      <p:sp>
        <p:nvSpPr>
          <p:cNvPr id="8" name="Rectangle 7"/>
          <p:cNvSpPr/>
          <p:nvPr userDrawn="1"/>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fontAlgn="base">
              <a:spcBef>
                <a:spcPct val="0"/>
              </a:spcBef>
              <a:spcAft>
                <a:spcPct val="0"/>
              </a:spcAft>
            </a:pPr>
            <a:endParaRPr lang="en-US">
              <a:solidFill>
                <a:srgbClr val="FFFFFF"/>
              </a:solidFill>
            </a:endParaRPr>
          </a:p>
        </p:txBody>
      </p:sp>
      <p:cxnSp>
        <p:nvCxnSpPr>
          <p:cNvPr id="11" name="Straight Connector 10"/>
          <p:cNvCxnSpPr/>
          <p:nvPr userDrawn="1"/>
        </p:nvCxnSpPr>
        <p:spPr>
          <a:xfrm rot="5400000">
            <a:off x="6819900" y="342900"/>
            <a:ext cx="6858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3124200"/>
            <a:ext cx="5943600" cy="896937"/>
          </a:xfrm>
        </p:spPr>
        <p:txBody>
          <a:bodyPr/>
          <a:lstStyle>
            <a:defPPr>
              <a:defRPr kern="1200" smtId="4294967295"/>
            </a:defPPr>
            <a:lvl1pPr>
              <a:defRPr>
                <a:solidFill>
                  <a:srgbClr val="FF4500"/>
                </a:solidFill>
              </a:defRPr>
            </a:lvl1pPr>
          </a:lstStyle>
          <a:p>
            <a:r>
              <a:rPr lang="en-US" smtClean="0"/>
              <a:t>Click to edit Master title style</a:t>
            </a:r>
            <a:endParaRPr lang="en-US"/>
          </a:p>
        </p:txBody>
      </p:sp>
      <p:pic>
        <p:nvPicPr>
          <p:cNvPr id="13" name="Picture 12" descr="AG-Logo_WHITE_Official.png"/>
          <p:cNvPicPr/>
          <p:nvPr userDrawn="1"/>
        </p:nvPicPr>
        <p:blipFill>
          <a:blip r:embed="rId2"/>
          <a:stretch>
            <a:fillRect/>
          </a:stretch>
        </p:blipFill>
        <p:spPr>
          <a:xfrm>
            <a:off x="7347636" y="89960"/>
            <a:ext cx="1576769" cy="487204"/>
          </a:xfrm>
          <a:prstGeom prst="rect">
            <a:avLst/>
          </a:prstGeom>
        </p:spPr>
      </p:pic>
    </p:spTree>
    <p:extLst>
      <p:ext uri="{BB962C8B-B14F-4D97-AF65-F5344CB8AC3E}">
        <p14:creationId xmlns:p14="http://schemas.microsoft.com/office/powerpoint/2010/main" val="169857265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457200" y="6523832"/>
            <a:ext cx="8458200" cy="263525"/>
          </a:xfrm>
        </p:spPr>
        <p:txBody>
          <a:bodyPr/>
          <a:lstStyle>
            <a:defPPr>
              <a:defRPr kern="1200" smtId="4294967295"/>
            </a:defPPr>
            <a:lvl1pPr>
              <a:tabLst>
                <a:tab pos="342900" algn="l"/>
              </a:tabLst>
              <a:defRPr/>
            </a:lvl1pPr>
          </a:lstStyle>
          <a:p>
            <a:pPr>
              <a:defRPr/>
            </a:pPr>
            <a:fld id="{0173F4CC-DDBB-4FBE-91F3-5ADCB686BED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646998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First Level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vl1pPr marL="0" indent="0">
              <a:buNone/>
              <a:defRPr/>
            </a:lvl1pPr>
            <a:lvl2pPr marL="217488" indent="-217488">
              <a:buClr>
                <a:srgbClr val="FF4500"/>
              </a:buClr>
              <a:buFont typeface="Wingdings" pitchFamily="2" charset="2"/>
              <a:buChar char="n"/>
              <a:defRPr/>
            </a:lvl2pPr>
            <a:lvl3pPr marL="376238" indent="-165100">
              <a:buFont typeface="Arial" pitchFamily="34" charset="0"/>
              <a:buChar char="●"/>
              <a:defRPr/>
            </a:lvl3pPr>
            <a:lvl4pPr marL="547688" indent="-166688">
              <a:buFont typeface="Arial" pitchFamily="34" charset="0"/>
              <a:buChar char="■"/>
              <a:defRPr/>
            </a:lvl4pPr>
            <a:lvl5pPr marL="682625" indent="-150813">
              <a:buFont typeface="Symbol" pitchFamily="18"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457200" y="6523832"/>
            <a:ext cx="8458200" cy="263525"/>
          </a:xfrm>
        </p:spPr>
        <p:txBody>
          <a:bodyPr/>
          <a:lstStyle>
            <a:defPPr>
              <a:defRPr kern="1200" smtId="4294967295"/>
            </a:defPPr>
            <a:lvl1pPr>
              <a:defRPr/>
            </a:lvl1pPr>
          </a:lstStyle>
          <a:p>
            <a:pPr>
              <a:tabLst>
                <a:tab pos="342900" algn="l"/>
              </a:tabLst>
              <a:defRPr/>
            </a:pPr>
            <a:fld id="{85B3B17F-43D2-4F8F-B529-494604403EF6}" type="slidenum">
              <a:rPr lang="en-US" smtClean="0">
                <a:solidFill>
                  <a:srgbClr val="000000"/>
                </a:solidFill>
              </a:rPr>
              <a:pPr>
                <a:tabLst>
                  <a:tab pos="342900" algn="l"/>
                </a:tabLst>
                <a:defRPr/>
              </a:pPr>
              <a:t>‹#›</a:t>
            </a:fld>
            <a:endParaRPr lang="en-US">
              <a:solidFill>
                <a:srgbClr val="000000"/>
              </a:solidFill>
            </a:endParaRPr>
          </a:p>
        </p:txBody>
      </p:sp>
    </p:spTree>
    <p:extLst>
      <p:ext uri="{BB962C8B-B14F-4D97-AF65-F5344CB8AC3E}">
        <p14:creationId xmlns:p14="http://schemas.microsoft.com/office/powerpoint/2010/main" val="391357547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Line 39"/>
          <p:cNvSpPr>
            <a:spLocks noChangeShapeType="1"/>
          </p:cNvSpPr>
          <p:nvPr userDrawn="1"/>
        </p:nvSpPr>
        <p:spPr bwMode="auto">
          <a:xfrm>
            <a:off x="0" y="6553200"/>
            <a:ext cx="9144000" cy="0"/>
          </a:xfrm>
          <a:prstGeom prst="line">
            <a:avLst/>
          </a:prstGeom>
          <a:noFill/>
          <a:ln w="6350">
            <a:solidFill>
              <a:schemeClr val="tx1"/>
            </a:solidFill>
            <a:round/>
          </a:ln>
        </p:spPr>
        <p:txBody>
          <a:bodyPr/>
          <a:lstStyle>
            <a:defPPr>
              <a:defRPr kern="1200" smtId="4294967295"/>
            </a:defPPr>
          </a:lstStyle>
          <a:p>
            <a:pPr fontAlgn="base">
              <a:spcBef>
                <a:spcPct val="0"/>
              </a:spcBef>
              <a:spcAft>
                <a:spcPct val="0"/>
              </a:spcAft>
              <a:defRPr/>
            </a:pPr>
            <a:endParaRPr lang="en-US">
              <a:solidFill>
                <a:srgbClr val="000000"/>
              </a:solidFill>
            </a:endParaRPr>
          </a:p>
        </p:txBody>
      </p:sp>
      <p:sp>
        <p:nvSpPr>
          <p:cNvPr id="5" name="Rectangle 4"/>
          <p:cNvSpPr/>
          <p:nvPr userDrawn="1"/>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fontAlgn="base">
              <a:spcBef>
                <a:spcPct val="0"/>
              </a:spcBef>
              <a:spcAft>
                <a:spcPct val="0"/>
              </a:spcAft>
            </a:pPr>
            <a:endParaRPr lang="en-US">
              <a:solidFill>
                <a:srgbClr val="FFFFFF"/>
              </a:solidFill>
            </a:endParaRPr>
          </a:p>
        </p:txBody>
      </p:sp>
      <p:cxnSp>
        <p:nvCxnSpPr>
          <p:cNvPr id="6" name="Straight Connector 5"/>
          <p:cNvCxnSpPr/>
          <p:nvPr userDrawn="1"/>
        </p:nvCxnSpPr>
        <p:spPr>
          <a:xfrm rot="5400000">
            <a:off x="7391400" y="228600"/>
            <a:ext cx="4572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pic>
        <p:nvPicPr>
          <p:cNvPr id="7" name="Picture 6" descr="AG-Logo_WHITE_Official.png"/>
          <p:cNvPicPr>
            <a:picLocks noChangeAspect="1"/>
          </p:cNvPicPr>
          <p:nvPr userDrawn="1"/>
        </p:nvPicPr>
        <p:blipFill>
          <a:blip r:embed="rId2"/>
          <a:stretch>
            <a:fillRect/>
          </a:stretch>
        </p:blipFill>
        <p:spPr>
          <a:xfrm>
            <a:off x="7730186" y="18107"/>
            <a:ext cx="1322451" cy="408623"/>
          </a:xfrm>
          <a:prstGeom prst="rect">
            <a:avLst/>
          </a:prstGeom>
        </p:spPr>
      </p:pic>
      <p:sp>
        <p:nvSpPr>
          <p:cNvPr id="4" name="Rectangle 6"/>
          <p:cNvSpPr>
            <a:spLocks noGrp="1" noChangeArrowheads="1"/>
          </p:cNvSpPr>
          <p:nvPr>
            <p:ph type="sldNum" sz="quarter" idx="10"/>
          </p:nvPr>
        </p:nvSpPr>
        <p:spPr>
          <a:xfrm>
            <a:off x="457200" y="6523832"/>
            <a:ext cx="8458200" cy="263525"/>
          </a:xfrm>
        </p:spPr>
        <p:txBody>
          <a:bodyPr/>
          <a:lstStyle>
            <a:defPPr>
              <a:defRPr kern="1200" smtId="4294967295"/>
            </a:defPPr>
            <a:lvl1pPr>
              <a:tabLst>
                <a:tab pos="342900" algn="l"/>
              </a:tabLst>
              <a:defRPr/>
            </a:lvl1pPr>
          </a:lstStyle>
          <a:p>
            <a:pPr>
              <a:defRPr/>
            </a:pPr>
            <a:fld id="{0173F4CC-DDBB-4FBE-91F3-5ADCB686BED7}" type="slidenum">
              <a:rPr lang="en-US" smtClean="0">
                <a:solidFill>
                  <a:srgbClr val="000000"/>
                </a:solidFill>
              </a:rPr>
              <a:pPr>
                <a:defRPr/>
              </a:pPr>
              <a:t>‹#›</a:t>
            </a:fld>
            <a:endParaRPr lang="en-US">
              <a:solidFill>
                <a:srgbClr val="000000"/>
              </a:solidFill>
            </a:endParaRPr>
          </a:p>
        </p:txBody>
      </p:sp>
      <p:sp>
        <p:nvSpPr>
          <p:cNvPr id="3" name="Text Placeholder 2"/>
          <p:cNvSpPr>
            <a:spLocks noGrp="1"/>
          </p:cNvSpPr>
          <p:nvPr>
            <p:ph type="body" idx="1"/>
          </p:nvPr>
        </p:nvSpPr>
        <p:spPr>
          <a:xfrm>
            <a:off x="684380" y="4343400"/>
            <a:ext cx="7772400" cy="1500187"/>
          </a:xfrm>
        </p:spPr>
        <p:txBody>
          <a:bodyPr anchor="ctr" anchorCtr="1"/>
          <a:lstStyle>
            <a:defPPr>
              <a:defRPr kern="1200" smtId="4294967295"/>
            </a:defPPr>
            <a:lvl1pPr marL="0" indent="0" algn="ctr">
              <a:buNone/>
              <a:defRPr sz="1600">
                <a:solidFill>
                  <a:srgbClr val="8B88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2"/>
          <p:cNvSpPr>
            <a:spLocks noGrp="1" noChangeArrowheads="1"/>
          </p:cNvSpPr>
          <p:nvPr>
            <p:ph type="ctrTitle"/>
          </p:nvPr>
        </p:nvSpPr>
        <p:spPr>
          <a:xfrm>
            <a:off x="439905" y="2386584"/>
            <a:ext cx="8261350" cy="1874921"/>
          </a:xfrm>
        </p:spPr>
        <p:txBody>
          <a:bodyPr bIns="45720" anchorCtr="1"/>
          <a:lstStyle>
            <a:defPPr>
              <a:defRPr kern="1200" smtId="4294967295"/>
            </a:defPPr>
            <a:lvl1pPr algn="ctr">
              <a:defRPr baseline="0">
                <a:solidFill>
                  <a:srgbClr val="FF4500"/>
                </a:solidFill>
              </a:defRPr>
            </a:lvl1pPr>
          </a:lstStyle>
          <a:p>
            <a:r>
              <a:rPr lang="en-US" smtClean="0"/>
              <a:t>Click to edit Master title style</a:t>
            </a:r>
            <a:endParaRPr lang="en-US"/>
          </a:p>
        </p:txBody>
      </p:sp>
    </p:spTree>
    <p:extLst>
      <p:ext uri="{BB962C8B-B14F-4D97-AF65-F5344CB8AC3E}">
        <p14:creationId xmlns:p14="http://schemas.microsoft.com/office/powerpoint/2010/main" val="395743805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457200" y="6523832"/>
            <a:ext cx="8458200" cy="263525"/>
          </a:xfrm>
        </p:spPr>
        <p:txBody>
          <a:bodyPr/>
          <a:lstStyle>
            <a:defPPr>
              <a:defRPr kern="1200" smtId="4294967295"/>
            </a:defPPr>
            <a:lvl1pPr>
              <a:defRPr/>
            </a:lvl1pPr>
          </a:lstStyle>
          <a:p>
            <a:pPr>
              <a:defRPr/>
            </a:pPr>
            <a:fld id="{85B3B17F-43D2-4F8F-B529-494604403E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590881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ody Text Only">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638628"/>
            <a:ext cx="8221830" cy="5698003"/>
          </a:xfrm>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6"/>
          <p:cNvSpPr>
            <a:spLocks noGrp="1" noChangeArrowheads="1"/>
          </p:cNvSpPr>
          <p:nvPr>
            <p:ph type="sldNum" sz="quarter" idx="10"/>
          </p:nvPr>
        </p:nvSpPr>
        <p:spPr>
          <a:xfrm>
            <a:off x="457200" y="6523832"/>
            <a:ext cx="8458200" cy="263525"/>
          </a:xfrm>
        </p:spPr>
        <p:txBody>
          <a:bodyPr/>
          <a:lstStyle>
            <a:defPPr>
              <a:defRPr kern="1200" smtId="4294967295"/>
            </a:defPPr>
            <a:lvl1pPr>
              <a:defRPr/>
            </a:lvl1pPr>
          </a:lstStyle>
          <a:p>
            <a:pPr>
              <a:defRPr/>
            </a:pPr>
            <a:fld id="{85B3B17F-43D2-4F8F-B529-494604403EF6}" type="slidenum">
              <a:rPr lang="en-US">
                <a:solidFill>
                  <a:srgbClr val="000000"/>
                </a:solidFill>
              </a:rPr>
              <a:pPr>
                <a:defRPr/>
              </a:pPr>
              <a:t>‹#›</a:t>
            </a:fld>
            <a:endParaRPr lang="en-US">
              <a:solidFill>
                <a:srgbClr val="000000"/>
              </a:solidFill>
            </a:endParaRPr>
          </a:p>
        </p:txBody>
      </p:sp>
      <p:sp>
        <p:nvSpPr>
          <p:cNvPr id="5" name="Rectangle 4"/>
          <p:cNvSpPr/>
          <p:nvPr userDrawn="1"/>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fontAlgn="base">
              <a:spcBef>
                <a:spcPct val="0"/>
              </a:spcBef>
              <a:spcAft>
                <a:spcPct val="0"/>
              </a:spcAft>
            </a:pPr>
            <a:endParaRPr lang="en-US">
              <a:solidFill>
                <a:srgbClr val="FFFFFF"/>
              </a:solidFill>
            </a:endParaRPr>
          </a:p>
        </p:txBody>
      </p:sp>
      <p:sp>
        <p:nvSpPr>
          <p:cNvPr id="11" name="Line 39"/>
          <p:cNvSpPr>
            <a:spLocks noChangeShapeType="1"/>
          </p:cNvSpPr>
          <p:nvPr userDrawn="1"/>
        </p:nvSpPr>
        <p:spPr bwMode="auto">
          <a:xfrm>
            <a:off x="0" y="6553200"/>
            <a:ext cx="9144000" cy="0"/>
          </a:xfrm>
          <a:prstGeom prst="line">
            <a:avLst/>
          </a:prstGeom>
          <a:noFill/>
          <a:ln w="6350">
            <a:solidFill>
              <a:schemeClr val="tx1"/>
            </a:solidFill>
            <a:round/>
          </a:ln>
        </p:spPr>
        <p:txBody>
          <a:bodyPr/>
          <a:lstStyle>
            <a:defPPr>
              <a:defRPr kern="1200" smtId="4294967295"/>
            </a:defPPr>
          </a:lstStyle>
          <a:p>
            <a:pPr fontAlgn="base">
              <a:spcBef>
                <a:spcPct val="0"/>
              </a:spcBef>
              <a:spcAft>
                <a:spcPct val="0"/>
              </a:spcAft>
              <a:defRPr/>
            </a:pPr>
            <a:endParaRPr lang="en-US">
              <a:solidFill>
                <a:srgbClr val="000000"/>
              </a:solidFill>
            </a:endParaRPr>
          </a:p>
        </p:txBody>
      </p:sp>
      <p:cxnSp>
        <p:nvCxnSpPr>
          <p:cNvPr id="14" name="Straight Connector 13"/>
          <p:cNvCxnSpPr/>
          <p:nvPr userDrawn="1"/>
        </p:nvCxnSpPr>
        <p:spPr>
          <a:xfrm rot="5400000">
            <a:off x="7391400" y="228600"/>
            <a:ext cx="4572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pic>
        <p:nvPicPr>
          <p:cNvPr id="10" name="Picture 9" descr="AG-Logo_WHITE_Official.png"/>
          <p:cNvPicPr>
            <a:picLocks noChangeAspect="1"/>
          </p:cNvPicPr>
          <p:nvPr userDrawn="1"/>
        </p:nvPicPr>
        <p:blipFill>
          <a:blip r:embed="rId2"/>
          <a:stretch>
            <a:fillRect/>
          </a:stretch>
        </p:blipFill>
        <p:spPr>
          <a:xfrm>
            <a:off x="7730186" y="18107"/>
            <a:ext cx="1322451" cy="408623"/>
          </a:xfrm>
          <a:prstGeom prst="rect">
            <a:avLst/>
          </a:prstGeom>
        </p:spPr>
      </p:pic>
    </p:spTree>
    <p:extLst>
      <p:ext uri="{BB962C8B-B14F-4D97-AF65-F5344CB8AC3E}">
        <p14:creationId xmlns:p14="http://schemas.microsoft.com/office/powerpoint/2010/main" val="49004031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1963" y="474663"/>
            <a:ext cx="8682037" cy="896937"/>
          </a:xfrm>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457200" y="1601788"/>
            <a:ext cx="4035425" cy="4730750"/>
          </a:xfrm>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4" y="1601788"/>
            <a:ext cx="4032504" cy="4730750"/>
          </a:xfrm>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xfrm>
            <a:off x="457200" y="6523832"/>
            <a:ext cx="8458200" cy="263525"/>
          </a:xfrm>
        </p:spPr>
        <p:txBody>
          <a:bodyPr/>
          <a:lstStyle>
            <a:defPPr>
              <a:defRPr kern="1200" smtId="4294967295"/>
            </a:defPPr>
            <a:lvl1pPr>
              <a:defRPr/>
            </a:lvl1pPr>
          </a:lstStyle>
          <a:p>
            <a:pPr>
              <a:defRPr/>
            </a:pPr>
            <a:fld id="{B6D8F660-251F-4C45-A000-52AF502665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915843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963" y="474663"/>
            <a:ext cx="8682037" cy="896937"/>
          </a:xfrm>
        </p:spPr>
        <p:txBody>
          <a:bodyPr/>
          <a:lstStyle>
            <a:defPPr>
              <a:defRPr kern="1200" smtId="4294967295"/>
            </a:defPPr>
          </a:lstStyle>
          <a:p>
            <a:r>
              <a:rPr lang="en-US" smtClean="0"/>
              <a:t>Click to edit Master title style</a:t>
            </a:r>
            <a:endParaRPr lang="en-US"/>
          </a:p>
        </p:txBody>
      </p:sp>
      <p:sp>
        <p:nvSpPr>
          <p:cNvPr id="3" name="Text Placeholder 2"/>
          <p:cNvSpPr>
            <a:spLocks noGrp="1"/>
          </p:cNvSpPr>
          <p:nvPr>
            <p:ph type="body" sz="half" idx="1"/>
          </p:nvPr>
        </p:nvSpPr>
        <p:spPr>
          <a:xfrm>
            <a:off x="457201" y="1601788"/>
            <a:ext cx="3959352" cy="4730750"/>
          </a:xfrm>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399" y="1601788"/>
            <a:ext cx="3957839" cy="4730750"/>
          </a:xfrm>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defPPr>
              <a:defRPr kern="1200" smtId="4294967295"/>
            </a:defPPr>
            <a:lvl1pPr>
              <a:defRPr sz="900"/>
            </a:lvl1pPr>
          </a:lstStyle>
          <a:p>
            <a:pPr>
              <a:defRPr/>
            </a:pPr>
            <a:fld id="{7C8F961B-59B2-4844-8DBF-B0ED900A64E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032544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BAC61-336E-4F1A-887E-2E71E6127E2F}" type="datetime1">
              <a:rPr lang="en-US" smtClean="0">
                <a:solidFill>
                  <a:prstClr val="black">
                    <a:tint val="75000"/>
                  </a:prstClr>
                </a:solidFill>
              </a:r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9201" y="874239"/>
            <a:ext cx="2057400" cy="749808"/>
          </a:xfrm>
          <a:prstGeom prst="rect">
            <a:avLst/>
          </a:prstGeom>
        </p:spPr>
      </p:pic>
    </p:spTree>
    <p:extLst>
      <p:ext uri="{BB962C8B-B14F-4D97-AF65-F5344CB8AC3E}">
        <p14:creationId xmlns:p14="http://schemas.microsoft.com/office/powerpoint/2010/main" val="143783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body Text Box with three Text Boxes on Right">
    <p:spTree>
      <p:nvGrpSpPr>
        <p:cNvPr id="1" name=""/>
        <p:cNvGrpSpPr/>
        <p:nvPr/>
      </p:nvGrpSpPr>
      <p:grpSpPr>
        <a:xfrm>
          <a:off x="0" y="0"/>
          <a:ext cx="0" cy="0"/>
          <a:chOff x="0" y="0"/>
          <a:chExt cx="0" cy="0"/>
        </a:xfrm>
      </p:grpSpPr>
      <p:sp>
        <p:nvSpPr>
          <p:cNvPr id="21" name="Content Placeholder 2"/>
          <p:cNvSpPr>
            <a:spLocks noGrp="1"/>
          </p:cNvSpPr>
          <p:nvPr>
            <p:ph idx="16"/>
          </p:nvPr>
        </p:nvSpPr>
        <p:spPr>
          <a:xfrm>
            <a:off x="475488" y="5815263"/>
            <a:ext cx="8183880" cy="640080"/>
          </a:xfrm>
        </p:spPr>
        <p:txBody>
          <a:bodyPr/>
          <a:lstStyle>
            <a:defPPr>
              <a:defRPr kern="1200" smtId="4294967295"/>
            </a:defPPr>
            <a:lvl1pPr>
              <a:spcBef>
                <a:spcPts val="400"/>
              </a:spcBef>
              <a:buFontTx/>
              <a:buNone/>
              <a:defRPr sz="1000"/>
            </a:lvl1pPr>
            <a:lvl2pPr marL="168275" indent="-168275">
              <a:spcBef>
                <a:spcPts val="200"/>
              </a:spcBef>
              <a:buFont typeface="Wingdings" pitchFamily="2" charset="2"/>
              <a:buChar char="n"/>
              <a:defRPr sz="900"/>
            </a:lvl2pPr>
            <a:lvl3pPr marL="288925" indent="-109538">
              <a:spcBef>
                <a:spcPts val="100"/>
              </a:spcBef>
              <a:buFont typeface="Arial" pitchFamily="34" charset="0"/>
              <a:buChar char="●"/>
              <a:defRPr sz="800"/>
            </a:lvl3pPr>
            <a:lvl4pPr>
              <a:buFont typeface="Wingdings" pitchFamily="2" charset="2"/>
              <a:buChar char="§"/>
              <a:defRPr/>
            </a:lvl4pPr>
            <a:lvl5pPr>
              <a:buClr>
                <a:schemeClr val="accent3"/>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
          </p:nvPr>
        </p:nvSpPr>
        <p:spPr>
          <a:xfrm>
            <a:off x="475488" y="1600200"/>
            <a:ext cx="5925312" cy="4034972"/>
          </a:xfrm>
        </p:spPr>
        <p:txBody>
          <a:bodyPr/>
          <a:lstStyle>
            <a:defPPr>
              <a:defRPr kern="1200" smtId="4294967295"/>
            </a:defPPr>
            <a:lvl1pPr>
              <a:defRPr sz="1600"/>
            </a:lvl1pPr>
            <a:lvl2pPr marL="401638" indent="-158750">
              <a:spcBef>
                <a:spcPts val="400"/>
              </a:spcBef>
              <a:defRPr sz="1400"/>
            </a:lvl2pPr>
            <a:lvl3pPr marL="569913" indent="-165100">
              <a:defRPr sz="1200"/>
            </a:lvl3pPr>
            <a:lvl4pPr marL="746125" indent="-166688">
              <a:defRPr sz="1000"/>
            </a:lvl4pPr>
            <a:lvl5pPr marL="898525" indent="-1508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Line 3"/>
          <p:cNvSpPr>
            <a:spLocks noChangeShapeType="1"/>
          </p:cNvSpPr>
          <p:nvPr userDrawn="1"/>
        </p:nvSpPr>
        <p:spPr bwMode="auto">
          <a:xfrm>
            <a:off x="475488" y="5715752"/>
            <a:ext cx="8183880" cy="0"/>
          </a:xfrm>
          <a:prstGeom prst="line">
            <a:avLst/>
          </a:prstGeom>
          <a:noFill/>
          <a:ln w="6350">
            <a:solidFill>
              <a:schemeClr val="tx1"/>
            </a:solidFill>
            <a:round/>
          </a:ln>
        </p:spPr>
        <p:txBody>
          <a:bodyPr/>
          <a:lstStyle>
            <a:defPPr>
              <a:defRPr kern="1200" smtId="4294967295"/>
            </a:defPPr>
          </a:lstStyle>
          <a:p>
            <a:pPr fontAlgn="base">
              <a:spcBef>
                <a:spcPct val="0"/>
              </a:spcBef>
              <a:spcAft>
                <a:spcPct val="0"/>
              </a:spcAft>
              <a:defRPr/>
            </a:pPr>
            <a:endParaRPr lang="en-US">
              <a:solidFill>
                <a:srgbClr val="000000"/>
              </a:solidFill>
            </a:endParaRPr>
          </a:p>
        </p:txBody>
      </p:sp>
      <p:sp>
        <p:nvSpPr>
          <p:cNvPr id="10" name="Content Placeholder 2"/>
          <p:cNvSpPr>
            <a:spLocks noGrp="1"/>
          </p:cNvSpPr>
          <p:nvPr>
            <p:ph idx="10"/>
          </p:nvPr>
        </p:nvSpPr>
        <p:spPr>
          <a:xfrm>
            <a:off x="6581775" y="1600200"/>
            <a:ext cx="2085976" cy="1265918"/>
          </a:xfrm>
          <a:solidFill>
            <a:schemeClr val="accent6">
              <a:lumMod val="20000"/>
              <a:lumOff val="80000"/>
            </a:schemeClr>
          </a:solidFill>
          <a:ln>
            <a:solidFill>
              <a:schemeClr val="tx2"/>
            </a:solidFill>
          </a:ln>
        </p:spPr>
        <p:txBody>
          <a:bodyPr lIns="91440" tIns="91440" rIns="91440" bIns="91440"/>
          <a:lstStyle>
            <a:defPPr>
              <a:defRPr kern="1200" smtId="4294967295"/>
            </a:defPPr>
            <a:lvl1pPr marL="0" indent="0" algn="ctr">
              <a:buFontTx/>
              <a:buNone/>
              <a:defRPr sz="1100" b="1"/>
            </a:lvl1pPr>
            <a:lvl2pPr marL="168275" indent="-168275">
              <a:spcBef>
                <a:spcPts val="200"/>
              </a:spcBef>
              <a:buFont typeface="Wingdings" pitchFamily="2" charset="2"/>
              <a:buChar char="n"/>
              <a:defRPr lang="en-US" sz="1000" smtClean="0">
                <a:solidFill>
                  <a:schemeClr val="tx1"/>
                </a:solidFill>
                <a:latin typeface="+mn-lt"/>
                <a:ea typeface="+mn-ea"/>
                <a:cs typeface="+mn-cs"/>
              </a:defRPr>
            </a:lvl2pPr>
            <a:lvl3pPr marL="288925" indent="-112713">
              <a:buFont typeface="Arial" pitchFamily="34" charset="0"/>
              <a:buChar char="●"/>
              <a:defRPr sz="800"/>
            </a:lvl3pPr>
          </a:lstStyle>
          <a:p>
            <a:pPr lvl="0"/>
            <a:r>
              <a:rPr lang="en-US" smtClean="0"/>
              <a:t>Click to edit Master text styles</a:t>
            </a:r>
          </a:p>
          <a:p>
            <a:pPr lvl="1"/>
            <a:r>
              <a:rPr lang="en-US" smtClean="0"/>
              <a:t>Second level</a:t>
            </a:r>
          </a:p>
          <a:p>
            <a:pPr lvl="2"/>
            <a:r>
              <a:rPr lang="en-US" smtClean="0"/>
              <a:t>Third level</a:t>
            </a:r>
          </a:p>
        </p:txBody>
      </p:sp>
      <p:cxnSp>
        <p:nvCxnSpPr>
          <p:cNvPr id="15" name="Straight Connector 14"/>
          <p:cNvCxnSpPr/>
          <p:nvPr userDrawn="1"/>
        </p:nvCxnSpPr>
        <p:spPr>
          <a:xfrm rot="16200000" flipH="1">
            <a:off x="4468109" y="3601833"/>
            <a:ext cx="4040700" cy="1147"/>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461963" y="475488"/>
            <a:ext cx="8682037" cy="896112"/>
          </a:xfrm>
        </p:spPr>
        <p:txBody>
          <a:bodyPr/>
          <a:lstStyle>
            <a:defPPr>
              <a:defRPr kern="1200" smtId="4294967295"/>
            </a:defPPr>
          </a:lstStyle>
          <a:p>
            <a:r>
              <a:rPr lang="en-US" smtClean="0"/>
              <a:t>Click to edit Master title style</a:t>
            </a:r>
            <a:endParaRPr lang="en-US"/>
          </a:p>
        </p:txBody>
      </p:sp>
      <p:sp>
        <p:nvSpPr>
          <p:cNvPr id="19" name="Content Placeholder 2"/>
          <p:cNvSpPr>
            <a:spLocks noGrp="1"/>
          </p:cNvSpPr>
          <p:nvPr>
            <p:ph idx="14"/>
          </p:nvPr>
        </p:nvSpPr>
        <p:spPr>
          <a:xfrm>
            <a:off x="6581775" y="2988773"/>
            <a:ext cx="2085976" cy="1261872"/>
          </a:xfrm>
          <a:solidFill>
            <a:schemeClr val="accent6">
              <a:lumMod val="20000"/>
              <a:lumOff val="80000"/>
            </a:schemeClr>
          </a:solidFill>
          <a:ln>
            <a:solidFill>
              <a:schemeClr val="tx2"/>
            </a:solidFill>
          </a:ln>
        </p:spPr>
        <p:txBody>
          <a:bodyPr lIns="91440" tIns="91440" rIns="91440" bIns="91440"/>
          <a:lstStyle>
            <a:defPPr>
              <a:defRPr kern="1200" smtId="4294967295"/>
            </a:defPPr>
            <a:lvl1pPr marL="0" indent="0" algn="ctr">
              <a:buFontTx/>
              <a:buNone/>
              <a:defRPr sz="1100" b="1"/>
            </a:lvl1pPr>
            <a:lvl2pPr marL="168275" indent="-168275">
              <a:spcBef>
                <a:spcPts val="200"/>
              </a:spcBef>
              <a:buFont typeface="Wingdings" pitchFamily="2" charset="2"/>
              <a:buChar char="n"/>
              <a:defRPr lang="en-US" sz="1000" smtClean="0">
                <a:solidFill>
                  <a:schemeClr val="tx1"/>
                </a:solidFill>
                <a:latin typeface="+mn-lt"/>
                <a:ea typeface="+mn-ea"/>
                <a:cs typeface="+mn-cs"/>
              </a:defRPr>
            </a:lvl2pPr>
            <a:lvl3pPr marL="288925" indent="-112713">
              <a:buFont typeface="Arial" pitchFamily="34" charset="0"/>
              <a:buChar char="●"/>
              <a:defRPr sz="800"/>
            </a:lvl3pPr>
          </a:lstStyle>
          <a:p>
            <a:pPr lvl="0"/>
            <a:r>
              <a:rPr lang="en-US" smtClean="0"/>
              <a:t>Click to edit Master text styles</a:t>
            </a:r>
          </a:p>
          <a:p>
            <a:pPr lvl="1"/>
            <a:r>
              <a:rPr lang="en-US" smtClean="0"/>
              <a:t>Second level</a:t>
            </a:r>
          </a:p>
          <a:p>
            <a:pPr lvl="2"/>
            <a:r>
              <a:rPr lang="en-US" smtClean="0"/>
              <a:t>Third level</a:t>
            </a:r>
          </a:p>
        </p:txBody>
      </p:sp>
      <p:sp>
        <p:nvSpPr>
          <p:cNvPr id="20" name="Content Placeholder 2"/>
          <p:cNvSpPr>
            <a:spLocks noGrp="1"/>
          </p:cNvSpPr>
          <p:nvPr>
            <p:ph idx="15"/>
          </p:nvPr>
        </p:nvSpPr>
        <p:spPr>
          <a:xfrm>
            <a:off x="6581775" y="4373300"/>
            <a:ext cx="2085976" cy="1261872"/>
          </a:xfrm>
          <a:solidFill>
            <a:schemeClr val="accent6">
              <a:lumMod val="20000"/>
              <a:lumOff val="80000"/>
            </a:schemeClr>
          </a:solidFill>
          <a:ln>
            <a:solidFill>
              <a:schemeClr val="tx2"/>
            </a:solidFill>
          </a:ln>
        </p:spPr>
        <p:txBody>
          <a:bodyPr lIns="91440" tIns="91440" rIns="91440" bIns="91440"/>
          <a:lstStyle>
            <a:defPPr>
              <a:defRPr kern="1200" smtId="4294967295"/>
            </a:defPPr>
            <a:lvl1pPr marL="0" indent="0" algn="ctr">
              <a:buFontTx/>
              <a:buNone/>
              <a:defRPr sz="1100" b="1"/>
            </a:lvl1pPr>
            <a:lvl2pPr marL="168275" indent="-168275">
              <a:spcBef>
                <a:spcPts val="200"/>
              </a:spcBef>
              <a:buFont typeface="Wingdings" pitchFamily="2" charset="2"/>
              <a:buChar char="n"/>
              <a:defRPr lang="en-US" sz="1000" smtClean="0">
                <a:solidFill>
                  <a:schemeClr val="tx1"/>
                </a:solidFill>
                <a:latin typeface="+mn-lt"/>
                <a:ea typeface="+mn-ea"/>
                <a:cs typeface="+mn-cs"/>
              </a:defRPr>
            </a:lvl2pPr>
            <a:lvl3pPr marL="288925" indent="-112713">
              <a:buFont typeface="Arial" pitchFamily="34" charset="0"/>
              <a:buChar char="●"/>
              <a:defRPr sz="800"/>
            </a:lvl3pPr>
          </a:lstStyle>
          <a:p>
            <a:pPr lvl="0"/>
            <a:r>
              <a:rPr lang="en-US" smtClean="0"/>
              <a:t>Click to edit Master text styles</a:t>
            </a:r>
          </a:p>
          <a:p>
            <a:pPr lvl="1"/>
            <a:r>
              <a:rPr lang="en-US" smtClean="0"/>
              <a:t>Second level</a:t>
            </a:r>
          </a:p>
          <a:p>
            <a:pPr lvl="2"/>
            <a:r>
              <a:rPr lang="en-US" smtClean="0"/>
              <a:t>Third level</a:t>
            </a:r>
          </a:p>
        </p:txBody>
      </p:sp>
      <p:sp>
        <p:nvSpPr>
          <p:cNvPr id="12" name="Rectangle 9"/>
          <p:cNvSpPr>
            <a:spLocks noGrp="1" noChangeArrowheads="1"/>
          </p:cNvSpPr>
          <p:nvPr>
            <p:ph type="sldNum" sz="quarter" idx="17"/>
          </p:nvPr>
        </p:nvSpPr>
        <p:spPr>
          <a:xfrm>
            <a:off x="457200" y="6523832"/>
            <a:ext cx="8458200" cy="263525"/>
          </a:xfrm>
        </p:spPr>
        <p:txBody>
          <a:bodyPr/>
          <a:lstStyle>
            <a:defPPr>
              <a:defRPr kern="1200" smtId="4294967295"/>
            </a:defPPr>
            <a:lvl1pPr>
              <a:defRPr sz="900"/>
            </a:lvl1pPr>
          </a:lstStyle>
          <a:p>
            <a:pPr>
              <a:defRPr/>
            </a:pPr>
            <a:fld id="{7C8F961B-59B2-4844-8DBF-B0ED900A64E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025140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72"/>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4E8CE-472B-4234-A7B1-F3FF4290C329}" type="datetime1">
              <a:rPr lang="en-US" smtClean="0">
                <a:solidFill>
                  <a:prstClr val="black">
                    <a:tint val="75000"/>
                  </a:prstClr>
                </a:solidFill>
              </a:r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45426"/>
            <a:ext cx="1428750" cy="695325"/>
          </a:xfrm>
          <a:prstGeom prst="rect">
            <a:avLst/>
          </a:prstGeom>
        </p:spPr>
      </p:pic>
    </p:spTree>
    <p:extLst>
      <p:ext uri="{BB962C8B-B14F-4D97-AF65-F5344CB8AC3E}">
        <p14:creationId xmlns:p14="http://schemas.microsoft.com/office/powerpoint/2010/main" val="126475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1C85D9-3960-4318-8B34-495FF4476345}" type="datetime1">
              <a:rPr lang="en-US" smtClean="0">
                <a:solidFill>
                  <a:prstClr val="black">
                    <a:tint val="75000"/>
                  </a:prstClr>
                </a:solidFill>
              </a:rPr>
              <a:t>11/18/2016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4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8466D0-61A7-4A76-86CB-D2F30190BC85}" type="datetime1">
              <a:rPr lang="en-US" smtClean="0">
                <a:solidFill>
                  <a:prstClr val="black">
                    <a:tint val="75000"/>
                  </a:prstClr>
                </a:solidFill>
              </a:rPr>
              <a:t>11/18/2016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86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3E603-C515-48AD-AC82-EF115A84A427}" type="datetime1">
              <a:rPr lang="en-US" smtClean="0">
                <a:solidFill>
                  <a:prstClr val="black">
                    <a:tint val="75000"/>
                  </a:prstClr>
                </a:solidFill>
              </a:rPr>
              <a:t>11/18/2016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1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8B144-9D72-44C9-A2CB-B687FD790901}" type="datetime1">
              <a:rPr lang="en-US" smtClean="0">
                <a:solidFill>
                  <a:prstClr val="black">
                    <a:tint val="75000"/>
                  </a:prstClr>
                </a:solidFill>
              </a:rPr>
              <a:t>11/18/2016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78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90EDC-1627-4940-9F95-89CAF53138EF}" type="datetime1">
              <a:rPr lang="en-US" smtClean="0">
                <a:solidFill>
                  <a:prstClr val="black">
                    <a:tint val="75000"/>
                  </a:prstClr>
                </a:solidFill>
              </a:rPr>
              <a:t>11/18/2016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58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4"/>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7CBED-4BE5-4A1B-8297-7CD2680DE71F}" type="datetime1">
              <a:rPr lang="en-US" smtClean="0">
                <a:solidFill>
                  <a:prstClr val="black">
                    <a:tint val="75000"/>
                  </a:prstClr>
                </a:solidFill>
              </a:rPr>
              <a:t>11/18/2016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17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0" y="809573"/>
            <a:ext cx="9144000" cy="8855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Placeholder 1"/>
          <p:cNvSpPr>
            <a:spLocks noGrp="1"/>
          </p:cNvSpPr>
          <p:nvPr>
            <p:ph type="title"/>
          </p:nvPr>
        </p:nvSpPr>
        <p:spPr>
          <a:xfrm>
            <a:off x="628650" y="-2619"/>
            <a:ext cx="7886700" cy="66780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958015"/>
            <a:ext cx="7886700" cy="45176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47562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98DDB4D-0559-42F1-A84D-28F1EFFEBBB3}" type="datetime1">
              <a:rPr lang="en-US" smtClean="0">
                <a:solidFill>
                  <a:prstClr val="black">
                    <a:tint val="75000"/>
                  </a:prstClr>
                </a:solidFill>
              </a:rPr>
              <a:t>11/18/2016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47562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47562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3881" t="16447" r="3019" b="45345"/>
          <a:stretch/>
        </p:blipFill>
        <p:spPr>
          <a:xfrm>
            <a:off x="4290646" y="809564"/>
            <a:ext cx="4607169" cy="885530"/>
          </a:xfrm>
          <a:prstGeom prst="rect">
            <a:avLst/>
          </a:prstGeom>
          <a:ln w="95250">
            <a:solidFill>
              <a:schemeClr val="bg1"/>
            </a:solidFill>
          </a:ln>
        </p:spPr>
      </p:pic>
      <p:cxnSp>
        <p:nvCxnSpPr>
          <p:cNvPr id="70" name="Straight Connector 69"/>
          <p:cNvCxnSpPr/>
          <p:nvPr userDrawn="1"/>
        </p:nvCxnSpPr>
        <p:spPr>
          <a:xfrm>
            <a:off x="685800" y="546652"/>
            <a:ext cx="8458200" cy="0"/>
          </a:xfrm>
          <a:prstGeom prst="line">
            <a:avLst/>
          </a:prstGeom>
          <a:ln w="47625">
            <a:solidFill>
              <a:srgbClr val="2038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389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685783"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a:buChar char="•"/>
        <a:defRPr sz="18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flipV="1">
            <a:off x="0" y="1295400"/>
            <a:ext cx="9144000" cy="45719"/>
          </a:xfrm>
          <a:prstGeom prst="rect">
            <a:avLst/>
          </a:prstGeom>
          <a:solidFill>
            <a:srgbClr val="CD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fontAlgn="base">
              <a:spcBef>
                <a:spcPct val="0"/>
              </a:spcBef>
              <a:spcAft>
                <a:spcPct val="0"/>
              </a:spcAft>
            </a:pPr>
            <a:endParaRPr lang="en-US">
              <a:solidFill>
                <a:srgbClr val="FFFFFF"/>
              </a:solidFill>
            </a:endParaRPr>
          </a:p>
        </p:txBody>
      </p:sp>
      <p:sp>
        <p:nvSpPr>
          <p:cNvPr id="1027" name="Rectangle 3"/>
          <p:cNvSpPr>
            <a:spLocks noGrp="1" noChangeArrowheads="1"/>
          </p:cNvSpPr>
          <p:nvPr>
            <p:ph type="body" idx="1"/>
          </p:nvPr>
        </p:nvSpPr>
        <p:spPr bwMode="auto">
          <a:xfrm>
            <a:off x="457200" y="1601788"/>
            <a:ext cx="8224838" cy="4730750"/>
          </a:xfrm>
          <a:prstGeom prst="rect">
            <a:avLst/>
          </a:prstGeom>
          <a:noFill/>
          <a:ln w="9525" algn="ctr">
            <a:noFill/>
            <a:miter lim="800000"/>
          </a:ln>
        </p:spPr>
        <p:txBody>
          <a:bodyPr vert="horz" wrap="square" lIns="91440" tIns="0" rIns="91440" bIns="182880"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endParaRPr lang="en-US" smtClean="0"/>
          </a:p>
        </p:txBody>
      </p:sp>
      <p:sp>
        <p:nvSpPr>
          <p:cNvPr id="1028" name="Rectangle 29"/>
          <p:cNvSpPr>
            <a:spLocks noGrp="1" noChangeArrowheads="1"/>
          </p:cNvSpPr>
          <p:nvPr>
            <p:ph type="title"/>
          </p:nvPr>
        </p:nvSpPr>
        <p:spPr bwMode="auto">
          <a:xfrm>
            <a:off x="461963" y="474663"/>
            <a:ext cx="8224837" cy="896937"/>
          </a:xfrm>
          <a:prstGeom prst="rect">
            <a:avLst/>
          </a:prstGeom>
          <a:noFill/>
          <a:ln w="9525" algn="ctr">
            <a:noFill/>
            <a:miter lim="800000"/>
          </a:ln>
        </p:spPr>
        <p:txBody>
          <a:bodyPr vert="horz" wrap="square" lIns="91440" tIns="45720" rIns="91440" bIns="54864" anchor="ctr" anchorCtr="0" compatLnSpc="1">
            <a:prstTxWarp prst="textNoShape">
              <a:avLst/>
            </a:prstTxWarp>
          </a:bodyPr>
          <a:lstStyle>
            <a:defPPr>
              <a:defRPr kern="1200" smtId="4294967295"/>
            </a:defPPr>
          </a:lstStyle>
          <a:p>
            <a:pPr lvl="0"/>
            <a:r>
              <a:rPr lang="en-US" smtClean="0"/>
              <a:t>Click to edit Master title style</a:t>
            </a:r>
          </a:p>
        </p:txBody>
      </p:sp>
      <p:sp>
        <p:nvSpPr>
          <p:cNvPr id="18438" name="Rectangle 6"/>
          <p:cNvSpPr>
            <a:spLocks noGrp="1" noChangeArrowheads="1"/>
          </p:cNvSpPr>
          <p:nvPr>
            <p:ph type="sldNum" sz="quarter" idx="4"/>
          </p:nvPr>
        </p:nvSpPr>
        <p:spPr bwMode="auto">
          <a:xfrm>
            <a:off x="457200" y="6523832"/>
            <a:ext cx="8458200" cy="263525"/>
          </a:xfrm>
          <a:prstGeom prst="rect">
            <a:avLst/>
          </a:prstGeom>
          <a:noFill/>
          <a:ln w="9525">
            <a:noFill/>
            <a:miter lim="800000"/>
          </a:ln>
        </p:spPr>
        <p:txBody>
          <a:bodyPr vert="horz" wrap="none" lIns="18288" tIns="0" rIns="0" bIns="0" anchor="ctr" anchorCtr="0" compatLnSpc="1">
            <a:prstTxWarp prst="textNoShape">
              <a:avLst/>
            </a:prstTxWarp>
          </a:bodyPr>
          <a:lstStyle>
            <a:defPPr>
              <a:defRPr kern="1200" smtId="4294967295"/>
            </a:defPPr>
            <a:lvl1pPr algn="r">
              <a:defRPr sz="900" smtClean="0"/>
            </a:lvl1pPr>
          </a:lstStyle>
          <a:p>
            <a:pPr fontAlgn="base">
              <a:spcBef>
                <a:spcPct val="0"/>
              </a:spcBef>
              <a:spcAft>
                <a:spcPct val="0"/>
              </a:spcAft>
              <a:defRPr/>
            </a:pPr>
            <a:fld id="{71AA52D3-2D35-416F-AFCE-FB684BB5B64E}"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9" name="Rectangle 8"/>
          <p:cNvSpPr/>
          <p:nvPr/>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fontAlgn="base">
              <a:spcBef>
                <a:spcPct val="0"/>
              </a:spcBef>
              <a:spcAft>
                <a:spcPct val="0"/>
              </a:spcAft>
            </a:pPr>
            <a:endParaRPr lang="en-US">
              <a:solidFill>
                <a:srgbClr val="FFFFFF"/>
              </a:solidFill>
            </a:endParaRPr>
          </a:p>
        </p:txBody>
      </p:sp>
      <p:cxnSp>
        <p:nvCxnSpPr>
          <p:cNvPr id="12" name="Straight Connector 11"/>
          <p:cNvCxnSpPr/>
          <p:nvPr/>
        </p:nvCxnSpPr>
        <p:spPr>
          <a:xfrm rot="5400000">
            <a:off x="7391400" y="228600"/>
            <a:ext cx="4572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sp>
        <p:nvSpPr>
          <p:cNvPr id="14" name="Line 39"/>
          <p:cNvSpPr>
            <a:spLocks noChangeShapeType="1"/>
          </p:cNvSpPr>
          <p:nvPr/>
        </p:nvSpPr>
        <p:spPr bwMode="auto">
          <a:xfrm>
            <a:off x="0" y="6553200"/>
            <a:ext cx="9144000" cy="0"/>
          </a:xfrm>
          <a:prstGeom prst="line">
            <a:avLst/>
          </a:prstGeom>
          <a:noFill/>
          <a:ln w="6350">
            <a:solidFill>
              <a:schemeClr val="tx1"/>
            </a:solidFill>
            <a:round/>
          </a:ln>
        </p:spPr>
        <p:txBody>
          <a:bodyPr/>
          <a:lstStyle>
            <a:defPPr>
              <a:defRPr kern="1200" smtId="4294967295"/>
            </a:defPPr>
          </a:lstStyle>
          <a:p>
            <a:pPr fontAlgn="base">
              <a:spcBef>
                <a:spcPct val="0"/>
              </a:spcBef>
              <a:spcAft>
                <a:spcPct val="0"/>
              </a:spcAft>
              <a:defRPr/>
            </a:pPr>
            <a:endParaRPr lang="en-US">
              <a:solidFill>
                <a:srgbClr val="000000"/>
              </a:solidFill>
            </a:endParaRPr>
          </a:p>
        </p:txBody>
      </p:sp>
      <p:pic>
        <p:nvPicPr>
          <p:cNvPr id="16" name="Picture 15" descr="AG-Logo_WHITE_Official.png"/>
          <p:cNvPicPr>
            <a:picLocks noChangeAspect="1"/>
          </p:cNvPicPr>
          <p:nvPr/>
        </p:nvPicPr>
        <p:blipFill>
          <a:blip r:embed="rId11"/>
          <a:stretch>
            <a:fillRect/>
          </a:stretch>
        </p:blipFill>
        <p:spPr>
          <a:xfrm>
            <a:off x="7730186" y="18107"/>
            <a:ext cx="1322451" cy="408623"/>
          </a:xfrm>
          <a:prstGeom prst="rect">
            <a:avLst/>
          </a:prstGeom>
        </p:spPr>
      </p:pic>
    </p:spTree>
    <p:extLst>
      <p:ext uri="{BB962C8B-B14F-4D97-AF65-F5344CB8AC3E}">
        <p14:creationId xmlns:p14="http://schemas.microsoft.com/office/powerpoint/2010/main" val="111874345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ransition spd="med">
    <p:fade/>
  </p:transition>
  <p:hf hdr="0" ftr="0" dt="0"/>
  <p:txStyles>
    <p:titleStyle>
      <a:defPPr>
        <a:defRPr kern="1200" smtId="4294967295"/>
      </a:defPPr>
      <a:lvl1pPr algn="l" rtl="0" eaLnBrk="1" fontAlgn="base" hangingPunct="1">
        <a:lnSpc>
          <a:spcPct val="93000"/>
        </a:lnSpc>
        <a:spcBef>
          <a:spcPct val="0"/>
        </a:spcBef>
        <a:spcAft>
          <a:spcPct val="0"/>
        </a:spcAft>
        <a:defRPr sz="2200">
          <a:solidFill>
            <a:srgbClr val="FF4500"/>
          </a:solidFill>
          <a:latin typeface="+mj-lt"/>
          <a:ea typeface="+mj-ea"/>
          <a:cs typeface="+mj-cs"/>
        </a:defRPr>
      </a:lvl1pPr>
      <a:lvl2pPr algn="l" rtl="0" eaLnBrk="1" fontAlgn="base" hangingPunct="1">
        <a:lnSpc>
          <a:spcPct val="93000"/>
        </a:lnSpc>
        <a:spcBef>
          <a:spcPct val="0"/>
        </a:spcBef>
        <a:spcAft>
          <a:spcPct val="0"/>
        </a:spcAft>
        <a:defRPr sz="2200">
          <a:solidFill>
            <a:schemeClr val="tx2"/>
          </a:solidFill>
          <a:latin typeface="Arial"/>
        </a:defRPr>
      </a:lvl2pPr>
      <a:lvl3pPr algn="l" rtl="0" eaLnBrk="1" fontAlgn="base" hangingPunct="1">
        <a:lnSpc>
          <a:spcPct val="93000"/>
        </a:lnSpc>
        <a:spcBef>
          <a:spcPct val="0"/>
        </a:spcBef>
        <a:spcAft>
          <a:spcPct val="0"/>
        </a:spcAft>
        <a:defRPr sz="2200">
          <a:solidFill>
            <a:schemeClr val="tx2"/>
          </a:solidFill>
          <a:latin typeface="Arial"/>
        </a:defRPr>
      </a:lvl3pPr>
      <a:lvl4pPr algn="l" rtl="0" eaLnBrk="1" fontAlgn="base" hangingPunct="1">
        <a:lnSpc>
          <a:spcPct val="93000"/>
        </a:lnSpc>
        <a:spcBef>
          <a:spcPct val="0"/>
        </a:spcBef>
        <a:spcAft>
          <a:spcPct val="0"/>
        </a:spcAft>
        <a:defRPr sz="2200">
          <a:solidFill>
            <a:schemeClr val="tx2"/>
          </a:solidFill>
          <a:latin typeface="Arial"/>
        </a:defRPr>
      </a:lvl4pPr>
      <a:lvl5pPr algn="l" rtl="0" eaLnBrk="1" fontAlgn="base" hangingPunct="1">
        <a:lnSpc>
          <a:spcPct val="93000"/>
        </a:lnSpc>
        <a:spcBef>
          <a:spcPct val="0"/>
        </a:spcBef>
        <a:spcAft>
          <a:spcPct val="0"/>
        </a:spcAft>
        <a:defRPr sz="2200">
          <a:solidFill>
            <a:schemeClr val="tx2"/>
          </a:solidFill>
          <a:latin typeface="Arial"/>
        </a:defRPr>
      </a:lvl5pPr>
      <a:lvl6pPr marL="457200" algn="l" rtl="0" eaLnBrk="1" fontAlgn="base" hangingPunct="1">
        <a:lnSpc>
          <a:spcPct val="93000"/>
        </a:lnSpc>
        <a:spcBef>
          <a:spcPct val="0"/>
        </a:spcBef>
        <a:spcAft>
          <a:spcPct val="0"/>
        </a:spcAft>
        <a:defRPr sz="2200">
          <a:solidFill>
            <a:schemeClr val="tx2"/>
          </a:solidFill>
          <a:latin typeface="Arial"/>
        </a:defRPr>
      </a:lvl6pPr>
      <a:lvl7pPr marL="914400" algn="l" rtl="0" eaLnBrk="1" fontAlgn="base" hangingPunct="1">
        <a:lnSpc>
          <a:spcPct val="93000"/>
        </a:lnSpc>
        <a:spcBef>
          <a:spcPct val="0"/>
        </a:spcBef>
        <a:spcAft>
          <a:spcPct val="0"/>
        </a:spcAft>
        <a:defRPr sz="2200">
          <a:solidFill>
            <a:schemeClr val="tx2"/>
          </a:solidFill>
          <a:latin typeface="Arial"/>
        </a:defRPr>
      </a:lvl7pPr>
      <a:lvl8pPr marL="1371600" algn="l" rtl="0" eaLnBrk="1" fontAlgn="base" hangingPunct="1">
        <a:lnSpc>
          <a:spcPct val="93000"/>
        </a:lnSpc>
        <a:spcBef>
          <a:spcPct val="0"/>
        </a:spcBef>
        <a:spcAft>
          <a:spcPct val="0"/>
        </a:spcAft>
        <a:defRPr sz="2200">
          <a:solidFill>
            <a:schemeClr val="tx2"/>
          </a:solidFill>
          <a:latin typeface="Arial"/>
        </a:defRPr>
      </a:lvl8pPr>
      <a:lvl9pPr marL="1828800" algn="l" rtl="0" eaLnBrk="1" fontAlgn="base" hangingPunct="1">
        <a:lnSpc>
          <a:spcPct val="93000"/>
        </a:lnSpc>
        <a:spcBef>
          <a:spcPct val="0"/>
        </a:spcBef>
        <a:spcAft>
          <a:spcPct val="0"/>
        </a:spcAft>
        <a:defRPr sz="2200">
          <a:solidFill>
            <a:schemeClr val="tx2"/>
          </a:solidFill>
          <a:latin typeface="Arial"/>
        </a:defRPr>
      </a:lvl9pPr>
    </p:titleStyle>
    <p:bodyStyle>
      <a:defPPr>
        <a:defRPr kern="1200" smtId="4294967295"/>
      </a:defPPr>
      <a:lvl1pPr marL="231775" indent="-231775" algn="l" rtl="0" eaLnBrk="1" fontAlgn="base" hangingPunct="1">
        <a:lnSpc>
          <a:spcPct val="93000"/>
        </a:lnSpc>
        <a:spcBef>
          <a:spcPct val="42000"/>
        </a:spcBef>
        <a:spcAft>
          <a:spcPct val="0"/>
        </a:spcAft>
        <a:buClr>
          <a:srgbClr val="FF4500"/>
        </a:buClr>
        <a:buFont typeface="Wingdings" pitchFamily="2" charset="2"/>
        <a:buChar char="n"/>
        <a:defRPr>
          <a:solidFill>
            <a:schemeClr val="tx1"/>
          </a:solidFill>
          <a:latin typeface="+mn-lt"/>
          <a:ea typeface="+mn-ea"/>
          <a:cs typeface="+mn-cs"/>
        </a:defRPr>
      </a:lvl1pPr>
      <a:lvl2pPr marL="450850" indent="-217488" algn="l" rtl="0" eaLnBrk="1" fontAlgn="base" hangingPunct="1">
        <a:lnSpc>
          <a:spcPct val="93000"/>
        </a:lnSpc>
        <a:spcBef>
          <a:spcPct val="31000"/>
        </a:spcBef>
        <a:spcAft>
          <a:spcPct val="0"/>
        </a:spcAft>
        <a:buClr>
          <a:srgbClr val="8B8878"/>
        </a:buClr>
        <a:buFont typeface="Arial" charset="0"/>
        <a:buChar char="●"/>
        <a:defRPr sz="1600">
          <a:solidFill>
            <a:schemeClr val="tx1"/>
          </a:solidFill>
          <a:latin typeface="+mn-lt"/>
          <a:cs typeface="+mn-cs"/>
        </a:defRPr>
      </a:lvl2pPr>
      <a:lvl3pPr marL="617538" indent="-165100" algn="l" rtl="0" eaLnBrk="1" fontAlgn="base" hangingPunct="1">
        <a:lnSpc>
          <a:spcPct val="93000"/>
        </a:lnSpc>
        <a:spcBef>
          <a:spcPct val="20000"/>
        </a:spcBef>
        <a:spcAft>
          <a:spcPct val="0"/>
        </a:spcAft>
        <a:buClr>
          <a:srgbClr val="8B8878"/>
        </a:buClr>
        <a:buFont typeface="Arial" charset="0"/>
        <a:buChar char="■"/>
        <a:defRPr sz="1400">
          <a:solidFill>
            <a:schemeClr val="tx1"/>
          </a:solidFill>
          <a:latin typeface="+mn-lt"/>
          <a:cs typeface="+mn-cs"/>
        </a:defRPr>
      </a:lvl3pPr>
      <a:lvl4pPr marL="787400" indent="-166688" algn="l" rtl="0" eaLnBrk="1" fontAlgn="base" hangingPunct="1">
        <a:lnSpc>
          <a:spcPct val="93000"/>
        </a:lnSpc>
        <a:spcBef>
          <a:spcPct val="18000"/>
        </a:spcBef>
        <a:spcAft>
          <a:spcPct val="0"/>
        </a:spcAft>
        <a:buClr>
          <a:srgbClr val="8B8878"/>
        </a:buClr>
        <a:buSzPct val="107000"/>
        <a:buFont typeface="Wingdings" pitchFamily="2" charset="2"/>
        <a:buChar char=""/>
        <a:defRPr sz="1200">
          <a:solidFill>
            <a:schemeClr val="tx1"/>
          </a:solidFill>
          <a:latin typeface="+mn-lt"/>
          <a:cs typeface="+mn-cs"/>
        </a:defRPr>
      </a:lvl4pPr>
      <a:lvl5pPr marL="9398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5pPr>
      <a:lvl6pPr marL="13970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6pPr>
      <a:lvl7pPr marL="18542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7pPr>
      <a:lvl8pPr marL="23114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8pPr>
      <a:lvl9pPr marL="27686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83415"/>
            <a:ext cx="12192000" cy="1040935"/>
          </a:xfrm>
        </p:spPr>
        <p:txBody>
          <a:bodyPr>
            <a:normAutofit/>
          </a:bodyPr>
          <a:lstStyle/>
          <a:p>
            <a:r>
              <a:rPr lang="en-US" dirty="0"/>
              <a:t>Information Sharing and Analysis Organization (ISAO) </a:t>
            </a:r>
            <a:r>
              <a:rPr lang="en-US" dirty="0" smtClean="0"/>
              <a:t/>
            </a:r>
            <a:br>
              <a:rPr lang="en-US" dirty="0" smtClean="0"/>
            </a:br>
            <a:r>
              <a:rPr lang="en-US" dirty="0" smtClean="0"/>
              <a:t>Standards </a:t>
            </a:r>
            <a:r>
              <a:rPr lang="en-US" dirty="0"/>
              <a:t>Organization</a:t>
            </a:r>
          </a:p>
        </p:txBody>
      </p:sp>
      <p:sp>
        <p:nvSpPr>
          <p:cNvPr id="3" name="Subtitle 2"/>
          <p:cNvSpPr>
            <a:spLocks noGrp="1"/>
          </p:cNvSpPr>
          <p:nvPr>
            <p:ph type="subTitle" idx="1"/>
          </p:nvPr>
        </p:nvSpPr>
        <p:spPr>
          <a:xfrm>
            <a:off x="822624" y="3652465"/>
            <a:ext cx="7489415" cy="1295400"/>
          </a:xfrm>
        </p:spPr>
        <p:txBody>
          <a:bodyPr>
            <a:normAutofit/>
          </a:bodyPr>
          <a:lstStyle/>
          <a:p>
            <a:r>
              <a:rPr lang="en-US" sz="4300" dirty="0"/>
              <a:t>Online Public </a:t>
            </a:r>
            <a:r>
              <a:rPr lang="en-US" sz="4300" dirty="0" smtClean="0"/>
              <a:t>Forum</a:t>
            </a:r>
            <a:endParaRPr lang="en-US" sz="2800" dirty="0"/>
          </a:p>
          <a:p>
            <a:r>
              <a:rPr lang="en-US" sz="2800" dirty="0" smtClean="0"/>
              <a:t>18 NOVEMBER </a:t>
            </a:r>
            <a:r>
              <a:rPr lang="en-US" sz="2800" dirty="0"/>
              <a:t>2016</a:t>
            </a: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1</a:t>
            </a:fld>
            <a:endParaRPr lang="en-US">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697" y="5770460"/>
            <a:ext cx="1800053" cy="69597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2635" t="804"/>
          <a:stretch/>
        </p:blipFill>
        <p:spPr>
          <a:xfrm>
            <a:off x="7486650" y="5819988"/>
            <a:ext cx="1128351" cy="562811"/>
          </a:xfrm>
          <a:prstGeom prst="rect">
            <a:avLst/>
          </a:prstGeom>
        </p:spPr>
      </p:pic>
      <p:sp>
        <p:nvSpPr>
          <p:cNvPr id="7" name="Rectangle 6"/>
          <p:cNvSpPr/>
          <p:nvPr/>
        </p:nvSpPr>
        <p:spPr>
          <a:xfrm>
            <a:off x="0" y="5059284"/>
            <a:ext cx="9144000" cy="3970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pPr>
            <a:r>
              <a:rPr lang="en-US" sz="2200" i="1" kern="0" dirty="0">
                <a:solidFill>
                  <a:srgbClr val="ED7D31"/>
                </a:solidFill>
              </a:rPr>
              <a:t>A secure and resilient Nation – connected, informed and empowered.</a:t>
            </a:r>
            <a:endParaRPr lang="en-US" sz="2200" i="1" dirty="0">
              <a:solidFill>
                <a:srgbClr val="ED7D31"/>
              </a:solidFill>
            </a:endParaRPr>
          </a:p>
        </p:txBody>
      </p:sp>
    </p:spTree>
    <p:extLst>
      <p:ext uri="{BB962C8B-B14F-4D97-AF65-F5344CB8AC3E}">
        <p14:creationId xmlns:p14="http://schemas.microsoft.com/office/powerpoint/2010/main" val="4272999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Cybersecurity Information Sharing Act of 2015 (CISA)</a:t>
            </a:r>
            <a:endParaRPr lang="en-US"/>
          </a:p>
        </p:txBody>
      </p:sp>
      <p:sp>
        <p:nvSpPr>
          <p:cNvPr id="3" name="Content Placeholder 2"/>
          <p:cNvSpPr>
            <a:spLocks noGrp="1"/>
          </p:cNvSpPr>
          <p:nvPr>
            <p:ph idx="1"/>
          </p:nvPr>
        </p:nvSpPr>
        <p:spPr>
          <a:xfrm>
            <a:off x="457200" y="1447800"/>
            <a:ext cx="8224838" cy="5029200"/>
          </a:xfrm>
        </p:spPr>
        <p:txBody>
          <a:bodyPr/>
          <a:lstStyle>
            <a:defPPr>
              <a:defRPr kern="1200" smtId="4294967295"/>
            </a:defPPr>
          </a:lstStyle>
          <a:p>
            <a:r>
              <a:rPr lang="en-US" sz="2000" smtClean="0"/>
              <a:t>December 18, 2015, the House and Senate passed an omnibus appropriations package that includes CISA (at Division N, Title I; 6 U.S.C. Subchapter I).</a:t>
            </a:r>
          </a:p>
          <a:p>
            <a:r>
              <a:rPr lang="en-US" sz="2000" smtClean="0"/>
              <a:t>CISA is intended to foster voluntary cybersecurity information sharing on a real-time or near-real-time basis, both among private companies and between companies and the government.</a:t>
            </a:r>
          </a:p>
          <a:p>
            <a:r>
              <a:rPr lang="en-US" sz="2000" smtClean="0"/>
              <a:t>Information sharing is intended to help rapidly identify and defend against threats and limit the period of time and number of instances for which a particular attack can be repeated.</a:t>
            </a:r>
          </a:p>
          <a:p>
            <a:r>
              <a:rPr lang="en-US" sz="2000" smtClean="0"/>
              <a:t>The </a:t>
            </a:r>
            <a:r>
              <a:rPr lang="en-US" sz="2000"/>
              <a:t>government cannot compel or coerce companies to participate and cannot condition other benefits or contracts on </a:t>
            </a:r>
            <a:r>
              <a:rPr lang="en-US" sz="2000" smtClean="0"/>
              <a:t>participation.</a:t>
            </a:r>
            <a:endParaRPr lang="en-US" sz="2000"/>
          </a:p>
          <a:p>
            <a:r>
              <a:rPr lang="en-US" sz="2000"/>
              <a:t>Most provisions sunset after 10 </a:t>
            </a:r>
            <a:r>
              <a:rPr lang="en-US" sz="2000" smtClean="0"/>
              <a:t>years.</a:t>
            </a:r>
          </a:p>
          <a:p>
            <a:r>
              <a:rPr lang="en-US" sz="2000"/>
              <a:t>DOJ and DHS jointly developed policies within 180 days of the law concerning civil liberties, sharing with non-federal entities, etc</a:t>
            </a:r>
            <a:r>
              <a:rPr lang="en-US" sz="2000" smtClean="0"/>
              <a:t>.</a:t>
            </a:r>
            <a:endParaRPr lang="en-US" sz="2000"/>
          </a:p>
          <a:p>
            <a:pPr marL="0" indent="0">
              <a:buNone/>
            </a:pPr>
            <a:endParaRPr lang="en-US" smtClean="0"/>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0694105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CISA – Key Protections for Participants</a:t>
            </a:r>
            <a:endParaRPr lang="en-US"/>
          </a:p>
        </p:txBody>
      </p:sp>
      <p:sp>
        <p:nvSpPr>
          <p:cNvPr id="3" name="Content Placeholder 2"/>
          <p:cNvSpPr>
            <a:spLocks noGrp="1"/>
          </p:cNvSpPr>
          <p:nvPr>
            <p:ph idx="1"/>
          </p:nvPr>
        </p:nvSpPr>
        <p:spPr>
          <a:xfrm>
            <a:off x="457200" y="1371600"/>
            <a:ext cx="8534400" cy="5181600"/>
          </a:xfrm>
        </p:spPr>
        <p:txBody>
          <a:bodyPr/>
          <a:lstStyle>
            <a:defPPr>
              <a:defRPr kern="1200" smtId="4294967295"/>
            </a:defPPr>
          </a:lstStyle>
          <a:p>
            <a:r>
              <a:rPr lang="en-US" smtClean="0"/>
              <a:t>DHS NCCIC (National Cybersecurity and Communication Integration Center) provides the “portal” through which cyber threat information generally is shared with government. DHS maintains personal privacy and civil liberties protections.</a:t>
            </a:r>
          </a:p>
          <a:p>
            <a:pPr lvl="1"/>
            <a:r>
              <a:rPr lang="en-US" smtClean="0"/>
              <a:t>Use of the portal requires registration, agreements on terms of use, testing, etc.  Initially, it has usually taken months rather than weeks to complete the process.</a:t>
            </a:r>
          </a:p>
          <a:p>
            <a:r>
              <a:rPr lang="en-US"/>
              <a:t>Gives liability protection and </a:t>
            </a:r>
            <a:r>
              <a:rPr lang="en-US" smtClean="0"/>
              <a:t>confidentiality </a:t>
            </a:r>
            <a:r>
              <a:rPr lang="en-US"/>
              <a:t>protections to businesses for sharing and receiving cybersecurity threat information </a:t>
            </a:r>
            <a:r>
              <a:rPr lang="en-US" smtClean="0"/>
              <a:t>in </a:t>
            </a:r>
            <a:r>
              <a:rPr lang="en-US"/>
              <a:t>conformance with CISA. </a:t>
            </a:r>
            <a:r>
              <a:rPr lang="en-US" smtClean="0"/>
              <a:t>As noted earlier, this </a:t>
            </a:r>
            <a:r>
              <a:rPr lang="en-US"/>
              <a:t>was </a:t>
            </a:r>
            <a:r>
              <a:rPr lang="en-US" smtClean="0"/>
              <a:t>intended to address legal concerns of companies.</a:t>
            </a:r>
          </a:p>
          <a:p>
            <a:r>
              <a:rPr lang="en-US" smtClean="0"/>
              <a:t>If private entities perform a privacy scrub before sharing, they are not liable for including personal information they didn’t know at the time of sharing was there. </a:t>
            </a:r>
          </a:p>
          <a:p>
            <a:r>
              <a:rPr lang="en-US" smtClean="0"/>
              <a:t>Private entities that receive or share threat information are not liable for failing to warn or act based on receiving or providing such information.</a:t>
            </a:r>
          </a:p>
          <a:p>
            <a:r>
              <a:rPr lang="en-US" smtClean="0"/>
              <a:t>Threat information shared with the government will not be used to regulate lawful activities, nor does it waive any privilege or protection.</a:t>
            </a:r>
          </a:p>
          <a:p>
            <a:r>
              <a:rPr lang="en-US"/>
              <a:t>Private entities </a:t>
            </a:r>
            <a:r>
              <a:rPr lang="en-US" smtClean="0"/>
              <a:t>receive </a:t>
            </a:r>
            <a:r>
              <a:rPr lang="en-US"/>
              <a:t>antitrust protections from sharing </a:t>
            </a:r>
            <a:r>
              <a:rPr lang="en-US" smtClean="0"/>
              <a:t>cyber threat </a:t>
            </a:r>
            <a:r>
              <a:rPr lang="en-US"/>
              <a:t>indicators and defensive </a:t>
            </a:r>
            <a:r>
              <a:rPr lang="en-US" smtClean="0"/>
              <a:t>measures. Other activities such as price fixing are not protected.</a:t>
            </a:r>
          </a:p>
          <a:p>
            <a:r>
              <a:rPr lang="en-US" smtClean="0"/>
              <a:t>Also exempts cyber threat indicator sharing from FOIA.</a:t>
            </a:r>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404038847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Agency Actions Pursuant to CISA</a:t>
            </a:r>
            <a:endParaRPr lang="en-US"/>
          </a:p>
        </p:txBody>
      </p:sp>
      <p:sp>
        <p:nvSpPr>
          <p:cNvPr id="3" name="Content Placeholder 2"/>
          <p:cNvSpPr>
            <a:spLocks noGrp="1"/>
          </p:cNvSpPr>
          <p:nvPr>
            <p:ph idx="1"/>
          </p:nvPr>
        </p:nvSpPr>
        <p:spPr>
          <a:xfrm>
            <a:off x="457200" y="1601788"/>
            <a:ext cx="8224838" cy="4875212"/>
          </a:xfrm>
        </p:spPr>
        <p:txBody>
          <a:bodyPr/>
          <a:lstStyle>
            <a:defPPr>
              <a:defRPr kern="1200" smtId="4294967295"/>
            </a:defPPr>
          </a:lstStyle>
          <a:p>
            <a:r>
              <a:rPr lang="en-US" sz="2000" smtClean="0"/>
              <a:t>The automated sharing capability </a:t>
            </a:r>
            <a:r>
              <a:rPr lang="en-US" sz="2000"/>
              <a:t>authorized by CISA </a:t>
            </a:r>
            <a:r>
              <a:rPr lang="en-US" sz="2000" smtClean="0"/>
              <a:t>is operational.</a:t>
            </a:r>
          </a:p>
          <a:p>
            <a:pPr lvl="1"/>
            <a:r>
              <a:rPr lang="en-US" sz="1800" smtClean="0"/>
              <a:t>Automated Indicator Sharing (AIS) </a:t>
            </a:r>
            <a:r>
              <a:rPr lang="en-US" sz="1800"/>
              <a:t>is </a:t>
            </a:r>
            <a:r>
              <a:rPr lang="en-US" sz="1800" smtClean="0"/>
              <a:t>available </a:t>
            </a:r>
            <a:r>
              <a:rPr lang="en-US" sz="1800"/>
              <a:t>for free through the </a:t>
            </a:r>
            <a:r>
              <a:rPr lang="en-US" sz="1800" smtClean="0"/>
              <a:t>NCCIC.</a:t>
            </a:r>
          </a:p>
          <a:p>
            <a:pPr lvl="1"/>
            <a:r>
              <a:rPr lang="en-US" sz="1800" smtClean="0"/>
              <a:t>AIS </a:t>
            </a:r>
            <a:r>
              <a:rPr lang="en-US" sz="1800"/>
              <a:t>participants connect to a </a:t>
            </a:r>
            <a:r>
              <a:rPr lang="en-US" sz="1800" smtClean="0"/>
              <a:t>DHS-managed system </a:t>
            </a:r>
            <a:r>
              <a:rPr lang="en-US" sz="1800"/>
              <a:t>in </a:t>
            </a:r>
            <a:r>
              <a:rPr lang="en-US" sz="1800" smtClean="0"/>
              <a:t>NCCIC </a:t>
            </a:r>
            <a:r>
              <a:rPr lang="en-US" sz="1800"/>
              <a:t>that allows bidirectional sharing of cyber threat </a:t>
            </a:r>
            <a:r>
              <a:rPr lang="en-US" sz="1800" smtClean="0"/>
              <a:t>indicators.</a:t>
            </a:r>
          </a:p>
          <a:p>
            <a:r>
              <a:rPr lang="en-US" sz="2000" smtClean="0"/>
              <a:t>As mandated by CISA, DHS </a:t>
            </a:r>
            <a:r>
              <a:rPr lang="en-US" sz="2000"/>
              <a:t>has also released guidance to help non-federal entities share cyber threat </a:t>
            </a:r>
            <a:r>
              <a:rPr lang="en-US" sz="2000" smtClean="0"/>
              <a:t>indicators </a:t>
            </a:r>
            <a:r>
              <a:rPr lang="en-US" sz="2000"/>
              <a:t>(available at https://</a:t>
            </a:r>
            <a:r>
              <a:rPr lang="en-US" sz="2000" smtClean="0"/>
              <a:t>www.us-cert.gov/ais) </a:t>
            </a:r>
          </a:p>
          <a:p>
            <a:r>
              <a:rPr lang="en-US" sz="2000"/>
              <a:t>CISA requires that private entities protect the data they collect, maintain and share from unauthorized access and disclosure.  Further, the Act requires the scrubbing of personally identifiable information before a threat indicator is </a:t>
            </a:r>
            <a:r>
              <a:rPr lang="en-US" sz="2000" smtClean="0"/>
              <a:t>shared</a:t>
            </a:r>
          </a:p>
          <a:p>
            <a:pPr lvl="1"/>
            <a:r>
              <a:rPr lang="en-US" sz="1800" smtClean="0"/>
              <a:t>DHS </a:t>
            </a:r>
            <a:r>
              <a:rPr lang="en-US" sz="1800"/>
              <a:t>has </a:t>
            </a:r>
            <a:r>
              <a:rPr lang="en-US" sz="1800" smtClean="0"/>
              <a:t>also issued </a:t>
            </a:r>
            <a:r>
              <a:rPr lang="en-US" sz="1800"/>
              <a:t>guidelines both for federal entities and the private sector to protect private information and civil liberties, as well as a Privacy Impact Assessment </a:t>
            </a:r>
          </a:p>
          <a:p>
            <a:endParaRPr lang="en-US" sz="2000"/>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62489847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What can be shared?: “Cyber Threat Indicator” Definition – 6 U.S.C. § 1501(6) </a:t>
            </a:r>
            <a:endParaRPr lang="en-US"/>
          </a:p>
        </p:txBody>
      </p:sp>
      <p:sp>
        <p:nvSpPr>
          <p:cNvPr id="3" name="Content Placeholder 2"/>
          <p:cNvSpPr>
            <a:spLocks noGrp="1"/>
          </p:cNvSpPr>
          <p:nvPr>
            <p:ph idx="1"/>
          </p:nvPr>
        </p:nvSpPr>
        <p:spPr>
          <a:xfrm>
            <a:off x="457200" y="1371600"/>
            <a:ext cx="8224838" cy="5334000"/>
          </a:xfrm>
        </p:spPr>
        <p:txBody>
          <a:bodyPr/>
          <a:lstStyle>
            <a:defPPr>
              <a:defRPr kern="1200" smtId="4294967295"/>
            </a:defPPr>
          </a:lstStyle>
          <a:p>
            <a:r>
              <a:rPr lang="en-US" smtClean="0"/>
              <a:t>Malicious </a:t>
            </a:r>
            <a:r>
              <a:rPr lang="en-US"/>
              <a:t>reconnaissance, including anomalous patterns of communications that appear to be transmitted for the purpose of gathering technical information related to a cybersecurity threat or security </a:t>
            </a:r>
            <a:r>
              <a:rPr lang="en-US" smtClean="0"/>
              <a:t>vulnerability;</a:t>
            </a:r>
          </a:p>
          <a:p>
            <a:r>
              <a:rPr lang="en-US" smtClean="0"/>
              <a:t>A </a:t>
            </a:r>
            <a:r>
              <a:rPr lang="en-US"/>
              <a:t>method of defeating a security control or exploitation of a security </a:t>
            </a:r>
            <a:r>
              <a:rPr lang="en-US" smtClean="0"/>
              <a:t>vulnerability;</a:t>
            </a:r>
          </a:p>
          <a:p>
            <a:r>
              <a:rPr lang="en-US" smtClean="0"/>
              <a:t>A </a:t>
            </a:r>
            <a:r>
              <a:rPr lang="en-US"/>
              <a:t>security vulnerability, including anomalous activity that appears to indicate the existence of a security </a:t>
            </a:r>
            <a:r>
              <a:rPr lang="en-US" smtClean="0"/>
              <a:t>vulnerability;</a:t>
            </a:r>
          </a:p>
          <a:p>
            <a:r>
              <a:rPr lang="en-US" smtClean="0"/>
              <a:t>A </a:t>
            </a:r>
            <a:r>
              <a:rPr lang="en-US"/>
              <a:t>method of causing a user with legitimate access to an information system or information that is stored on, processed by, or transiting an information system to unwittingly enable the defeat of a security control or exploitation of a security </a:t>
            </a:r>
            <a:r>
              <a:rPr lang="en-US" smtClean="0"/>
              <a:t>vulnerability;</a:t>
            </a:r>
          </a:p>
          <a:p>
            <a:r>
              <a:rPr lang="en-US" smtClean="0"/>
              <a:t>Malicious </a:t>
            </a:r>
            <a:r>
              <a:rPr lang="en-US"/>
              <a:t>cyber command and </a:t>
            </a:r>
            <a:r>
              <a:rPr lang="en-US" smtClean="0"/>
              <a:t>control;</a:t>
            </a:r>
          </a:p>
          <a:p>
            <a:r>
              <a:rPr lang="en-US" smtClean="0"/>
              <a:t>The </a:t>
            </a:r>
            <a:r>
              <a:rPr lang="en-US"/>
              <a:t>actual or potential harm caused by an incident, including a description of the information exfiltrated as a result of a particular cybersecurity </a:t>
            </a:r>
            <a:r>
              <a:rPr lang="en-US" smtClean="0"/>
              <a:t>threat;</a:t>
            </a:r>
          </a:p>
          <a:p>
            <a:r>
              <a:rPr lang="en-US" smtClean="0"/>
              <a:t>Any </a:t>
            </a:r>
            <a:r>
              <a:rPr lang="en-US"/>
              <a:t>other attribute of a cybersecurity threat, if disclosure of such attribute is not otherwise prohibited by law; </a:t>
            </a:r>
            <a:r>
              <a:rPr lang="en-US" smtClean="0"/>
              <a:t>or</a:t>
            </a:r>
          </a:p>
          <a:p>
            <a:r>
              <a:rPr lang="en-US" smtClean="0"/>
              <a:t>Any </a:t>
            </a:r>
            <a:r>
              <a:rPr lang="en-US"/>
              <a:t>combination thereof.</a:t>
            </a:r>
          </a:p>
          <a:p>
            <a:endParaRPr lang="en-US"/>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78533258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4837" cy="896937"/>
          </a:xfrm>
        </p:spPr>
        <p:txBody>
          <a:bodyPr/>
          <a:lstStyle>
            <a:defPPr>
              <a:defRPr kern="1200" smtId="4294967295"/>
            </a:defPPr>
          </a:lstStyle>
          <a:p>
            <a:r>
              <a:rPr lang="en-US"/>
              <a:t>What can be shared</a:t>
            </a:r>
            <a:r>
              <a:rPr lang="en-US" smtClean="0"/>
              <a:t>?: “Defensive Measure” Definition - </a:t>
            </a:r>
            <a:r>
              <a:rPr lang="en-US"/>
              <a:t>6 U.S.C. § </a:t>
            </a:r>
            <a:r>
              <a:rPr lang="en-US" smtClean="0"/>
              <a:t>1501(7)  </a:t>
            </a:r>
            <a:endParaRPr lang="en-US"/>
          </a:p>
        </p:txBody>
      </p:sp>
      <p:sp>
        <p:nvSpPr>
          <p:cNvPr id="3" name="Content Placeholder 2"/>
          <p:cNvSpPr>
            <a:spLocks noGrp="1"/>
          </p:cNvSpPr>
          <p:nvPr>
            <p:ph idx="1"/>
          </p:nvPr>
        </p:nvSpPr>
        <p:spPr/>
        <p:txBody>
          <a:bodyPr/>
          <a:lstStyle>
            <a:defPPr>
              <a:defRPr kern="1200" smtId="4294967295"/>
            </a:defPPr>
          </a:lstStyle>
          <a:p>
            <a:pPr lvl="0"/>
            <a:r>
              <a:rPr lang="en-US" sz="2400" smtClean="0"/>
              <a:t>An </a:t>
            </a:r>
            <a:r>
              <a:rPr lang="en-US" sz="2400"/>
              <a:t>action, device, procedure, signature, technique, or other measure … that detects, prevents, or mitigates a known or suspected cybersecurity threat or security vulnerability. </a:t>
            </a:r>
            <a:endParaRPr lang="en-US" sz="2400" smtClean="0"/>
          </a:p>
          <a:p>
            <a:pPr lvl="0"/>
            <a:r>
              <a:rPr lang="en-US" sz="2400" smtClean="0"/>
              <a:t>The </a:t>
            </a:r>
            <a:r>
              <a:rPr lang="en-US" sz="2400"/>
              <a:t>term “defensive measure” </a:t>
            </a:r>
            <a:r>
              <a:rPr lang="en-US" sz="2400" u="sng"/>
              <a:t>does not</a:t>
            </a:r>
            <a:r>
              <a:rPr lang="en-US" sz="2400"/>
              <a:t> include a measure that destroys, renders unusable, provides unauthorized access to, or substantially harms an information system or information stored on, processed by, or transiting such information system not owned by the private entity operating the measure; or another entity or Federal entity that is authorized to provide consent and has provided consent to that private entity for operation of such measure.</a:t>
            </a:r>
          </a:p>
          <a:p>
            <a:endParaRPr lang="en-US"/>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313217858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Cyber Threat Indicators and Defensive Measures</a:t>
            </a:r>
            <a:endParaRPr lang="en-US"/>
          </a:p>
        </p:txBody>
      </p:sp>
      <p:sp>
        <p:nvSpPr>
          <p:cNvPr id="3" name="Content Placeholder 2"/>
          <p:cNvSpPr>
            <a:spLocks noGrp="1"/>
          </p:cNvSpPr>
          <p:nvPr>
            <p:ph idx="1"/>
          </p:nvPr>
        </p:nvSpPr>
        <p:spPr>
          <a:xfrm>
            <a:off x="457200" y="1371600"/>
            <a:ext cx="8224838" cy="5105400"/>
          </a:xfrm>
        </p:spPr>
        <p:txBody>
          <a:bodyPr/>
          <a:lstStyle>
            <a:defPPr>
              <a:defRPr kern="1200" smtId="4294967295"/>
            </a:defPPr>
          </a:lstStyle>
          <a:p>
            <a:pPr lvl="0"/>
            <a:r>
              <a:rPr lang="en-US" sz="2000"/>
              <a:t>What can and cannot be shared </a:t>
            </a:r>
            <a:r>
              <a:rPr lang="en-US" sz="2000" smtClean="0"/>
              <a:t>as a cyber threat indicator:</a:t>
            </a:r>
          </a:p>
          <a:p>
            <a:pPr lvl="1"/>
            <a:r>
              <a:rPr lang="en-US" sz="1800"/>
              <a:t>Effectively, the only information that can be shared is information that is </a:t>
            </a:r>
            <a:r>
              <a:rPr lang="en-US" sz="1800" b="1" u="sng"/>
              <a:t>directly</a:t>
            </a:r>
            <a:r>
              <a:rPr lang="en-US" sz="1800"/>
              <a:t> related to and necessary to identify or describe a cybersecurity </a:t>
            </a:r>
            <a:r>
              <a:rPr lang="en-US" sz="1800" smtClean="0"/>
              <a:t>threat.</a:t>
            </a:r>
            <a:endParaRPr lang="en-US" sz="1800"/>
          </a:p>
          <a:p>
            <a:pPr lvl="1"/>
            <a:r>
              <a:rPr lang="en-US" sz="1800"/>
              <a:t>Information is not directly related to a cybersecurity threat if it is not necessary to detect, prevent, or mitigate the cybersecurity threat.</a:t>
            </a:r>
          </a:p>
          <a:p>
            <a:pPr lvl="1"/>
            <a:r>
              <a:rPr lang="en-US" sz="1800"/>
              <a:t>Example:  a spear phishing email. </a:t>
            </a:r>
          </a:p>
          <a:p>
            <a:pPr lvl="2"/>
            <a:r>
              <a:rPr lang="en-US" sz="1600"/>
              <a:t>For a phishing email, personal information about the sender, malicious URL in the e-mail, malware files attached to the e-mail, the content of the e-mail, and additional email information related to the malicious email or potential cybersecurity threat actor, such as Subject Line, Message ID, and X-Mailer, could be considered directly related to a cybersecurity threat. </a:t>
            </a:r>
          </a:p>
          <a:p>
            <a:pPr lvl="2"/>
            <a:r>
              <a:rPr lang="en-US" sz="1600"/>
              <a:t>The name and e-mail address of the targets of the email (i.e., the “To” address), however, would </a:t>
            </a:r>
            <a:r>
              <a:rPr lang="en-US" sz="1600" smtClean="0"/>
              <a:t>usually be </a:t>
            </a:r>
            <a:r>
              <a:rPr lang="en-US" sz="1600"/>
              <a:t>personal information not directly related to a cybersecurity threat and therefore should not be included as part of the </a:t>
            </a:r>
            <a:r>
              <a:rPr lang="en-US" sz="1600" smtClean="0"/>
              <a:t>cyber threat </a:t>
            </a:r>
            <a:r>
              <a:rPr lang="en-US" sz="1600"/>
              <a:t>indicator</a:t>
            </a:r>
            <a:r>
              <a:rPr lang="en-US" sz="1600" smtClean="0"/>
              <a:t>.</a:t>
            </a:r>
            <a:endParaRPr lang="en-US" sz="2000" smtClean="0"/>
          </a:p>
          <a:p>
            <a:pPr lvl="0"/>
            <a:r>
              <a:rPr lang="en-US" sz="2000" smtClean="0"/>
              <a:t>Federal agencies and private entities may share and operate defensive measures as defined by CISA as well.</a:t>
            </a:r>
            <a:endParaRPr lang="en-US" sz="2000"/>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63390450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DHS Guidance on Information Sharing</a:t>
            </a:r>
            <a:endParaRPr lang="en-US"/>
          </a:p>
        </p:txBody>
      </p:sp>
      <p:sp>
        <p:nvSpPr>
          <p:cNvPr id="3" name="Content Placeholder 2"/>
          <p:cNvSpPr>
            <a:spLocks noGrp="1"/>
          </p:cNvSpPr>
          <p:nvPr>
            <p:ph idx="1"/>
          </p:nvPr>
        </p:nvSpPr>
        <p:spPr>
          <a:xfrm>
            <a:off x="457200" y="1371600"/>
            <a:ext cx="8224838" cy="4953000"/>
          </a:xfrm>
        </p:spPr>
        <p:txBody>
          <a:bodyPr/>
          <a:lstStyle>
            <a:defPPr>
              <a:defRPr kern="1200" smtId="4294967295"/>
            </a:defPPr>
          </a:lstStyle>
          <a:p>
            <a:pPr lvl="0"/>
            <a:r>
              <a:rPr lang="en-US" sz="2000" smtClean="0"/>
              <a:t>There are three methods for private entities to share information with the NCCIC, each of which permits a non-federal entity to be eligible for the fullest liability protection available under CISA: </a:t>
            </a:r>
            <a:endParaRPr lang="en-US" sz="2000"/>
          </a:p>
          <a:p>
            <a:pPr marL="514350" lvl="1" indent="-282575">
              <a:spcBef>
                <a:spcPts val="1000"/>
              </a:spcBef>
              <a:buNone/>
            </a:pPr>
            <a:r>
              <a:rPr lang="en-US" sz="1800" smtClean="0"/>
              <a:t>1)	AIS </a:t>
            </a:r>
            <a:r>
              <a:rPr lang="en-US" sz="1800"/>
              <a:t>- Non-federal entities may share cyber threat indicators and defensive measures with federal entities using DHS’s AIS </a:t>
            </a:r>
            <a:r>
              <a:rPr lang="en-US" sz="1800" smtClean="0"/>
              <a:t>initiative</a:t>
            </a:r>
          </a:p>
          <a:p>
            <a:pPr marL="746125" lvl="2" indent="-231775">
              <a:spcBef>
                <a:spcPts val="800"/>
              </a:spcBef>
            </a:pPr>
            <a:r>
              <a:rPr lang="en-US" sz="1700" smtClean="0"/>
              <a:t>AIS </a:t>
            </a:r>
            <a:r>
              <a:rPr lang="en-US" sz="1700"/>
              <a:t>leverages a technical specification for the format and exchange of cyber threat indicators and defensive measures using the Structured Threat Information eXchange (STIX) and Trusted Automated eXchange of Indicator Information (TAXII). By using standardized fields (STIX) and communication (TAXII), AIS enables organizations to share structured cyber threat information in a secure and automated </a:t>
            </a:r>
            <a:r>
              <a:rPr lang="en-US" sz="1700" smtClean="0"/>
              <a:t>manner.</a:t>
            </a:r>
          </a:p>
          <a:p>
            <a:pPr marL="746125" lvl="2" indent="-231775">
              <a:spcBef>
                <a:spcPts val="800"/>
              </a:spcBef>
            </a:pPr>
            <a:r>
              <a:rPr lang="en-US" sz="1700" smtClean="0"/>
              <a:t>Participants </a:t>
            </a:r>
            <a:r>
              <a:rPr lang="en-US" sz="1700"/>
              <a:t>must acquire their own TAXII </a:t>
            </a:r>
            <a:r>
              <a:rPr lang="en-US" sz="1700" smtClean="0"/>
              <a:t>client server </a:t>
            </a:r>
            <a:r>
              <a:rPr lang="en-US" sz="1700"/>
              <a:t>that will communicate with the DHS TAXII server. AIS participants also execute the AIS Terms of Use (</a:t>
            </a:r>
            <a:r>
              <a:rPr lang="en-US" sz="1700" u="sng"/>
              <a:t>https://www.us-cert.gov/sites/default/files/ais_files/AIS_Terms_of_Use.pdf</a:t>
            </a:r>
            <a:r>
              <a:rPr lang="en-US" sz="1700"/>
              <a:t>), and follow submission guidance that outlines the type of information that should and should not be provided when submitting cyber threat indicators and defensive measures through </a:t>
            </a:r>
            <a:r>
              <a:rPr lang="en-US" sz="1700" smtClean="0"/>
              <a:t>AIS</a:t>
            </a:r>
          </a:p>
          <a:p>
            <a:pPr lvl="2"/>
            <a:endParaRPr lang="en-US" sz="1400" smtClean="0"/>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84979151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DHS Guidance on Information </a:t>
            </a:r>
            <a:r>
              <a:rPr lang="en-US" smtClean="0"/>
              <a:t>Sharing (cont’d)</a:t>
            </a:r>
            <a:endParaRPr lang="en-US"/>
          </a:p>
        </p:txBody>
      </p:sp>
      <p:sp>
        <p:nvSpPr>
          <p:cNvPr id="3" name="Content Placeholder 2"/>
          <p:cNvSpPr>
            <a:spLocks noGrp="1"/>
          </p:cNvSpPr>
          <p:nvPr>
            <p:ph idx="1"/>
          </p:nvPr>
        </p:nvSpPr>
        <p:spPr>
          <a:xfrm>
            <a:off x="459581" y="1600200"/>
            <a:ext cx="8224838" cy="4730750"/>
          </a:xfrm>
        </p:spPr>
        <p:txBody>
          <a:bodyPr/>
          <a:lstStyle>
            <a:defPPr>
              <a:defRPr kern="1200" smtId="4294967295"/>
            </a:defPPr>
          </a:lstStyle>
          <a:p>
            <a:pPr marL="568325" indent="-338138">
              <a:buNone/>
            </a:pPr>
            <a:r>
              <a:rPr lang="en-US" sz="2000" smtClean="0"/>
              <a:t>2) Web </a:t>
            </a:r>
            <a:r>
              <a:rPr lang="en-US" sz="2000"/>
              <a:t>Form - Non-federal entities may share cyber threat indicators and defensive measures with DHS’s </a:t>
            </a:r>
            <a:r>
              <a:rPr lang="en-US" sz="2000" smtClean="0"/>
              <a:t>NCCIC </a:t>
            </a:r>
            <a:r>
              <a:rPr lang="en-US" sz="2000"/>
              <a:t>by filling out a web form on a DHS website (https://www.us-cert.gov/ais)</a:t>
            </a:r>
          </a:p>
          <a:p>
            <a:pPr marL="568325" indent="-338138">
              <a:spcBef>
                <a:spcPts val="1000"/>
              </a:spcBef>
              <a:buNone/>
            </a:pPr>
            <a:r>
              <a:rPr lang="en-US" sz="2000" smtClean="0"/>
              <a:t>3) E-Mail </a:t>
            </a:r>
            <a:r>
              <a:rPr lang="en-US" sz="2000"/>
              <a:t>- Non-federal entities may share cyber threat indicators and defensive measures with DHS’s </a:t>
            </a:r>
            <a:r>
              <a:rPr lang="en-US" sz="2000" smtClean="0"/>
              <a:t>NCCIC </a:t>
            </a:r>
            <a:r>
              <a:rPr lang="en-US" sz="2000"/>
              <a:t>by sending an email to DHS (see https://www.us-cert.gov/ais</a:t>
            </a:r>
            <a:r>
              <a:rPr lang="en-US" sz="2000" smtClean="0"/>
              <a:t>)</a:t>
            </a:r>
            <a:endParaRPr lang="en-US" sz="2000"/>
          </a:p>
          <a:p>
            <a:pPr>
              <a:spcBef>
                <a:spcPts val="1000"/>
              </a:spcBef>
            </a:pPr>
            <a:r>
              <a:rPr lang="en-US" sz="2000" smtClean="0"/>
              <a:t>Although the non-federal entity must perform a privacy scrub before sharing with the NCCIC, the NCCIC also does a privacy scrub (at least partially automated). Once </a:t>
            </a:r>
            <a:r>
              <a:rPr lang="en-US" sz="2000"/>
              <a:t>a cyber threat indicator or defensive measure is received, analyzed and sanitized, </a:t>
            </a:r>
            <a:r>
              <a:rPr lang="en-US" sz="2000" smtClean="0"/>
              <a:t>the NCCIC will promptly share </a:t>
            </a:r>
            <a:r>
              <a:rPr lang="en-US" sz="2000"/>
              <a:t>the indicator or defensive </a:t>
            </a:r>
            <a:r>
              <a:rPr lang="en-US" sz="2000" smtClean="0"/>
              <a:t>measure. If a portion of a threat indicator requires further review and possibly sanitizing activity, it will share with its federal partners the sanitized </a:t>
            </a:r>
            <a:r>
              <a:rPr lang="en-US" sz="2000"/>
              <a:t>portions of </a:t>
            </a:r>
            <a:r>
              <a:rPr lang="en-US" sz="2000" smtClean="0"/>
              <a:t>a threat indicator and supplement it later with the additional sanitized information. </a:t>
            </a:r>
            <a:endParaRPr lang="en-US" sz="2000"/>
          </a:p>
          <a:p>
            <a:endParaRPr lang="en-US" sz="2000"/>
          </a:p>
          <a:p>
            <a:endParaRPr lang="en-US"/>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00712749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ISAC / ISAOs</a:t>
            </a:r>
            <a:endParaRPr lang="en-US"/>
          </a:p>
        </p:txBody>
      </p:sp>
      <p:sp>
        <p:nvSpPr>
          <p:cNvPr id="3" name="Content Placeholder 2"/>
          <p:cNvSpPr>
            <a:spLocks noGrp="1"/>
          </p:cNvSpPr>
          <p:nvPr>
            <p:ph idx="1"/>
          </p:nvPr>
        </p:nvSpPr>
        <p:spPr>
          <a:xfrm>
            <a:off x="457200" y="1371600"/>
            <a:ext cx="8458200" cy="5181600"/>
          </a:xfrm>
        </p:spPr>
        <p:txBody>
          <a:bodyPr/>
          <a:lstStyle>
            <a:defPPr>
              <a:defRPr kern="1200" smtId="4294967295"/>
            </a:defPPr>
          </a:lstStyle>
          <a:p>
            <a:pPr lvl="0"/>
            <a:r>
              <a:rPr lang="en-US" sz="2000" smtClean="0"/>
              <a:t>Non-federal </a:t>
            </a:r>
            <a:r>
              <a:rPr lang="en-US" sz="2000"/>
              <a:t>entities may also share cyber threat indicators and defensive measures with federal entities through </a:t>
            </a:r>
            <a:r>
              <a:rPr lang="en-US" sz="2000" smtClean="0"/>
              <a:t>ISACs or ISAOs, which, if authorized, </a:t>
            </a:r>
            <a:r>
              <a:rPr lang="en-US" sz="2000"/>
              <a:t>may share them with federal entities through DHS on their </a:t>
            </a:r>
            <a:r>
              <a:rPr lang="en-US" sz="2000" smtClean="0"/>
              <a:t>members’ behalf.</a:t>
            </a:r>
          </a:p>
          <a:p>
            <a:pPr lvl="0"/>
            <a:r>
              <a:rPr lang="en-US" sz="2000" smtClean="0"/>
              <a:t>Private </a:t>
            </a:r>
            <a:r>
              <a:rPr lang="en-US" sz="2000"/>
              <a:t>entities that share a cyber threat indicator or defensive measure with an ISAC or ISAO in accordance with the Act receive liability protection and other protections and exemptions for such sharing. Similarly, ISACs and ISAOs that share information with other private entities in accordance with the Act also receive liability </a:t>
            </a:r>
            <a:r>
              <a:rPr lang="en-US" sz="2000" smtClean="0"/>
              <a:t>protection if they take the required steps under the statute.</a:t>
            </a:r>
          </a:p>
          <a:p>
            <a:pPr lvl="0"/>
            <a:r>
              <a:rPr lang="en-US" sz="2000" smtClean="0"/>
              <a:t>ISACs have tiers of membership: relatively few current ISAC members are engaged in fully automated information sharing; and most ISACs have protocols allowing information providers to designate the security and confidentiality with which specific information must be handled.</a:t>
            </a:r>
          </a:p>
          <a:p>
            <a:pPr marL="0" indent="0">
              <a:buNone/>
            </a:pPr>
            <a:endParaRPr lang="en-US"/>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1610350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Examples of Issues CISA Does Not Resolve </a:t>
            </a:r>
            <a:endParaRPr lang="en-US"/>
          </a:p>
        </p:txBody>
      </p:sp>
      <p:sp>
        <p:nvSpPr>
          <p:cNvPr id="3" name="Content Placeholder 2"/>
          <p:cNvSpPr>
            <a:spLocks noGrp="1"/>
          </p:cNvSpPr>
          <p:nvPr>
            <p:ph idx="1"/>
          </p:nvPr>
        </p:nvSpPr>
        <p:spPr/>
        <p:txBody>
          <a:bodyPr/>
          <a:lstStyle>
            <a:defPPr>
              <a:defRPr kern="1200" smtId="4294967295"/>
            </a:defPPr>
          </a:lstStyle>
          <a:p>
            <a:r>
              <a:rPr lang="en-US" smtClean="0"/>
              <a:t>Lawyers may understand the legal liability and reputational risks-- the cost and risk side of the equation-- better than the practical benefits of information sharing to the company, especially given the poor documentation of the real-world benefits. They may think their bosses do too, e.g</a:t>
            </a:r>
            <a:r>
              <a:rPr lang="en-US" i="1" smtClean="0"/>
              <a:t>.,</a:t>
            </a:r>
            <a:r>
              <a:rPr lang="en-US" smtClean="0"/>
              <a:t> CEO, Board, etc. Lightening the cost side of the scale doesn’t mean the benefits win out. </a:t>
            </a:r>
          </a:p>
          <a:p>
            <a:r>
              <a:rPr lang="en-US" smtClean="0"/>
              <a:t>Cost, resource, expertise, platform and other issues remain.</a:t>
            </a:r>
          </a:p>
          <a:p>
            <a:r>
              <a:rPr lang="en-US" smtClean="0"/>
              <a:t>CISA doesn’t apply to all information sharing interactions, just what CISA enumerates, e.g., sharing of threat indicators, defensive measures, etc. CISA </a:t>
            </a:r>
            <a:r>
              <a:rPr lang="en-US"/>
              <a:t>protections may not apply to all valuable communication available through an ISAO or ISAC, such as </a:t>
            </a:r>
            <a:r>
              <a:rPr lang="en-US" smtClean="0"/>
              <a:t>information and experiences relating to </a:t>
            </a:r>
            <a:r>
              <a:rPr lang="en-US"/>
              <a:t>incident response, </a:t>
            </a:r>
            <a:r>
              <a:rPr lang="en-US" smtClean="0"/>
              <a:t>exercises, analysis </a:t>
            </a:r>
            <a:r>
              <a:rPr lang="en-US"/>
              <a:t>of </a:t>
            </a:r>
            <a:r>
              <a:rPr lang="en-US" smtClean="0"/>
              <a:t>threats, etc. To the extent this is of concern, and it may not be, the risk of liability might remain a consideration. </a:t>
            </a:r>
          </a:p>
          <a:p>
            <a:r>
              <a:rPr lang="en-US" smtClean="0"/>
              <a:t>Government regulators are sending mixed messages.  For example, the FCC recently approved rules that encourage more voluntary information sharing but at the same time seemed to require broadband internet access providers to notify the FCC of any unauthorized access to personal information, even in circumstances where CISA provides liability protection.</a:t>
            </a:r>
            <a:endParaRPr lang="en-US"/>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272551168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53"/>
            <a:ext cx="9143999" cy="667808"/>
          </a:xfrm>
        </p:spPr>
        <p:txBody>
          <a:bodyPr>
            <a:normAutofit/>
          </a:bodyPr>
          <a:lstStyle/>
          <a:p>
            <a:r>
              <a:rPr lang="en-US" sz="2800" dirty="0">
                <a:solidFill>
                  <a:schemeClr val="accent5">
                    <a:lumMod val="50000"/>
                  </a:schemeClr>
                </a:solidFill>
                <a:latin typeface="Arial" panose="020B0604020202020204" pitchFamily="34" charset="0"/>
                <a:cs typeface="Arial" panose="020B0604020202020204" pitchFamily="34" charset="0"/>
              </a:rPr>
              <a:t>Agenda</a:t>
            </a:r>
          </a:p>
        </p:txBody>
      </p:sp>
      <p:sp>
        <p:nvSpPr>
          <p:cNvPr id="4" name="Slide Number Placeholder 3"/>
          <p:cNvSpPr>
            <a:spLocks noGrp="1"/>
          </p:cNvSpPr>
          <p:nvPr>
            <p:ph type="sldNum" sz="quarter" idx="12"/>
          </p:nvPr>
        </p:nvSpPr>
        <p:spPr/>
        <p:txBody>
          <a:bodyPr/>
          <a:lstStyle/>
          <a:p>
            <a:fld id="{D703E288-498A-D449-A48D-61053A160383}" type="slidenum">
              <a:rPr lang="en-US" smtClean="0"/>
              <a:t>2</a:t>
            </a:fld>
            <a:endParaRPr lang="en-US" dirty="0"/>
          </a:p>
        </p:txBody>
      </p:sp>
      <p:sp>
        <p:nvSpPr>
          <p:cNvPr id="5" name="Content Placeholder 4"/>
          <p:cNvSpPr>
            <a:spLocks noGrp="1"/>
          </p:cNvSpPr>
          <p:nvPr>
            <p:ph idx="1"/>
          </p:nvPr>
        </p:nvSpPr>
        <p:spPr>
          <a:xfrm>
            <a:off x="1201271" y="2100885"/>
            <a:ext cx="6456829" cy="3976067"/>
          </a:xfrm>
        </p:spPr>
        <p:txBody>
          <a:bodyPr>
            <a:normAutofit/>
          </a:bodyPr>
          <a:lstStyle/>
          <a:p>
            <a:r>
              <a:rPr lang="en-US" sz="2400" dirty="0">
                <a:latin typeface="Arial" panose="020B0604020202020204" pitchFamily="34" charset="0"/>
                <a:cs typeface="Arial" panose="020B0604020202020204" pitchFamily="34" charset="0"/>
              </a:rPr>
              <a:t>Why </a:t>
            </a:r>
            <a:r>
              <a:rPr lang="en-US" sz="2400" dirty="0" smtClean="0">
                <a:latin typeface="Arial" panose="020B0604020202020204" pitchFamily="34" charset="0"/>
                <a:cs typeface="Arial" panose="020B0604020202020204" pitchFamily="34" charset="0"/>
              </a:rPr>
              <a:t>We’re Here</a:t>
            </a:r>
          </a:p>
          <a:p>
            <a:r>
              <a:rPr lang="en-US" sz="2400" dirty="0" smtClean="0">
                <a:latin typeface="Arial" panose="020B0604020202020204" pitchFamily="34" charset="0"/>
                <a:cs typeface="Arial" panose="020B0604020202020204" pitchFamily="34" charset="0"/>
              </a:rPr>
              <a:t>Cyber Information Sharing &amp; Legal Concerns</a:t>
            </a:r>
          </a:p>
          <a:p>
            <a:r>
              <a:rPr lang="en-US" sz="2400" dirty="0" smtClean="0">
                <a:latin typeface="Arial" panose="020B0604020202020204" pitchFamily="34" charset="0"/>
                <a:cs typeface="Arial" panose="020B0604020202020204" pitchFamily="34" charset="0"/>
              </a:rPr>
              <a:t>ISAO SO Survey</a:t>
            </a:r>
          </a:p>
          <a:p>
            <a:r>
              <a:rPr lang="en-US" sz="2400" dirty="0" smtClean="0">
                <a:latin typeface="Arial" panose="020B0604020202020204" pitchFamily="34" charset="0"/>
                <a:cs typeface="Arial" panose="020B0604020202020204" pitchFamily="34" charset="0"/>
              </a:rPr>
              <a:t>Future Voluntary Guidelines</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Growing the Community</a:t>
            </a:r>
          </a:p>
          <a:p>
            <a:r>
              <a:rPr lang="en-US" sz="2400" dirty="0" smtClean="0">
                <a:latin typeface="Arial" panose="020B0604020202020204" pitchFamily="34" charset="0"/>
                <a:cs typeface="Arial" panose="020B0604020202020204" pitchFamily="34" charset="0"/>
              </a:rPr>
              <a:t>Building Capability</a:t>
            </a:r>
          </a:p>
          <a:p>
            <a:r>
              <a:rPr lang="en-US" sz="2400" dirty="0" smtClean="0">
                <a:latin typeface="Arial" panose="020B0604020202020204" pitchFamily="34" charset="0"/>
                <a:cs typeface="Arial" panose="020B0604020202020204" pitchFamily="34" charset="0"/>
              </a:rPr>
              <a:t>Questions </a:t>
            </a:r>
            <a:r>
              <a:rPr lang="en-US" sz="2400" dirty="0">
                <a:latin typeface="Arial" panose="020B0604020202020204" pitchFamily="34" charset="0"/>
                <a:cs typeface="Arial" panose="020B0604020202020204" pitchFamily="34" charset="0"/>
              </a:rPr>
              <a:t>&amp; Answers</a:t>
            </a:r>
            <a:endParaRPr lang="en-US" sz="2000" dirty="0"/>
          </a:p>
        </p:txBody>
      </p:sp>
    </p:spTree>
    <p:extLst>
      <p:ext uri="{BB962C8B-B14F-4D97-AF65-F5344CB8AC3E}">
        <p14:creationId xmlns:p14="http://schemas.microsoft.com/office/powerpoint/2010/main" val="3633899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2060"/>
                </a:solidFill>
                <a:latin typeface="Arial" panose="020B0604020202020204" pitchFamily="34" charset="0"/>
                <a:cs typeface="Arial" panose="020B0604020202020204" pitchFamily="34" charset="0"/>
              </a:rPr>
              <a:t>Questions and Answers</a:t>
            </a:r>
            <a:endParaRPr lang="en-US" sz="2000" dirty="0">
              <a:solidFill>
                <a:srgbClr val="002060"/>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390525" y="3005668"/>
            <a:ext cx="8172450" cy="2446867"/>
          </a:xfrm>
        </p:spPr>
        <p:txBody>
          <a:bodyPr>
            <a:normAutofit/>
          </a:bodyPr>
          <a:lstStyle/>
          <a:p>
            <a:pPr marL="0" indent="0" algn="ctr">
              <a:lnSpc>
                <a:spcPct val="120000"/>
              </a:lnSpc>
              <a:buNone/>
            </a:pPr>
            <a:r>
              <a:rPr lang="en-US" sz="2400" dirty="0" smtClean="0">
                <a:solidFill>
                  <a:schemeClr val="accent5">
                    <a:lumMod val="50000"/>
                  </a:schemeClr>
                </a:solidFill>
                <a:latin typeface="Arial" panose="020B0604020202020204" pitchFamily="34" charset="0"/>
                <a:cs typeface="Arial" panose="020B0604020202020204" pitchFamily="34" charset="0"/>
              </a:rPr>
              <a:t>Please </a:t>
            </a:r>
            <a:r>
              <a:rPr lang="en-US" sz="2400" dirty="0">
                <a:solidFill>
                  <a:schemeClr val="accent5">
                    <a:lumMod val="50000"/>
                  </a:schemeClr>
                </a:solidFill>
                <a:latin typeface="Arial" panose="020B0604020202020204" pitchFamily="34" charset="0"/>
                <a:cs typeface="Arial" panose="020B0604020202020204" pitchFamily="34" charset="0"/>
              </a:rPr>
              <a:t>use the Question and Answers box in </a:t>
            </a:r>
            <a:r>
              <a:rPr lang="en-US" sz="2400" dirty="0" smtClean="0">
                <a:solidFill>
                  <a:schemeClr val="accent5">
                    <a:lumMod val="50000"/>
                  </a:schemeClr>
                </a:solidFill>
                <a:latin typeface="Arial" panose="020B0604020202020204" pitchFamily="34" charset="0"/>
                <a:cs typeface="Arial" panose="020B0604020202020204" pitchFamily="34" charset="0"/>
              </a:rPr>
              <a:t>the </a:t>
            </a:r>
            <a:r>
              <a:rPr lang="en-US" sz="2400" dirty="0">
                <a:solidFill>
                  <a:schemeClr val="accent5">
                    <a:lumMod val="50000"/>
                  </a:schemeClr>
                </a:solidFill>
                <a:latin typeface="Arial" panose="020B0604020202020204" pitchFamily="34" charset="0"/>
                <a:cs typeface="Arial" panose="020B0604020202020204" pitchFamily="34" charset="0"/>
              </a:rPr>
              <a:t>GoToWebinar Control Panel to submit questions </a:t>
            </a:r>
            <a:endParaRPr lang="en-US" sz="2400" dirty="0" smtClean="0">
              <a:solidFill>
                <a:schemeClr val="accent5">
                  <a:lumMod val="50000"/>
                </a:schemeClr>
              </a:solidFill>
              <a:latin typeface="Arial" panose="020B0604020202020204" pitchFamily="34" charset="0"/>
              <a:cs typeface="Arial" panose="020B0604020202020204" pitchFamily="34" charset="0"/>
            </a:endParaRPr>
          </a:p>
          <a:p>
            <a:pPr marL="0" indent="0" algn="ctr">
              <a:lnSpc>
                <a:spcPct val="120000"/>
              </a:lnSpc>
              <a:spcBef>
                <a:spcPts val="0"/>
              </a:spcBef>
              <a:buNone/>
            </a:pPr>
            <a:r>
              <a:rPr lang="en-US" sz="2400" dirty="0" smtClean="0">
                <a:solidFill>
                  <a:schemeClr val="accent5">
                    <a:lumMod val="50000"/>
                  </a:schemeClr>
                </a:solidFill>
                <a:latin typeface="Arial" panose="020B0604020202020204" pitchFamily="34" charset="0"/>
                <a:cs typeface="Arial" panose="020B0604020202020204" pitchFamily="34" charset="0"/>
              </a:rPr>
              <a:t>for Mr. Turetsky</a:t>
            </a:r>
            <a:endParaRPr lang="en-US" sz="2400" dirty="0">
              <a:solidFill>
                <a:schemeClr val="accent5">
                  <a:lumMod val="50000"/>
                </a:schemeClr>
              </a:solidFill>
              <a:latin typeface="Arial" panose="020B0604020202020204" pitchFamily="34" charset="0"/>
              <a:cs typeface="Arial" panose="020B0604020202020204" pitchFamily="34" charset="0"/>
            </a:endParaRPr>
          </a:p>
          <a:p>
            <a:endParaRPr lang="en-US" sz="2400" dirty="0">
              <a:solidFill>
                <a:schemeClr val="accent5">
                  <a:lumMod val="50000"/>
                </a:schemeClr>
              </a:solidFill>
              <a:latin typeface="Arial" panose="020B0604020202020204" pitchFamily="34" charset="0"/>
              <a:cs typeface="Arial" panose="020B0604020202020204" pitchFamily="34" charset="0"/>
            </a:endParaRPr>
          </a:p>
          <a:p>
            <a:endParaRPr lang="en-US" sz="2400" dirty="0">
              <a:solidFill>
                <a:schemeClr val="accent5">
                  <a:lumMod val="50000"/>
                </a:schemeClr>
              </a:solidFill>
              <a:latin typeface="Arial" panose="020B0604020202020204" pitchFamily="34" charset="0"/>
              <a:cs typeface="Arial" panose="020B0604020202020204" pitchFamily="34" charset="0"/>
            </a:endParaRPr>
          </a:p>
          <a:p>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703E288-498A-D449-A48D-61053A160383}" type="slidenum">
              <a:rPr lang="en-US" smtClean="0">
                <a:solidFill>
                  <a:prstClr val="black">
                    <a:tint val="75000"/>
                  </a:prstClr>
                </a:solidFill>
              </a:rPr>
              <a:pPr/>
              <a:t>20</a:t>
            </a:fld>
            <a:endParaRPr lang="en-US">
              <a:solidFill>
                <a:prstClr val="black">
                  <a:tint val="75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84" y="5111311"/>
            <a:ext cx="2628340" cy="1314170"/>
          </a:xfrm>
          <a:prstGeom prst="rect">
            <a:avLst/>
          </a:prstGeom>
        </p:spPr>
      </p:pic>
    </p:spTree>
    <p:extLst>
      <p:ext uri="{BB962C8B-B14F-4D97-AF65-F5344CB8AC3E}">
        <p14:creationId xmlns:p14="http://schemas.microsoft.com/office/powerpoint/2010/main" val="2562428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08" y="-19553"/>
            <a:ext cx="9176791" cy="667808"/>
          </a:xfrm>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Meeting the Urgent Need</a:t>
            </a:r>
            <a:endParaRPr lang="en-US" sz="2800" dirty="0">
              <a:solidFill>
                <a:srgbClr val="002060"/>
              </a:solidFill>
              <a:latin typeface="Arial" panose="020B0604020202020204" pitchFamily="34" charset="0"/>
              <a:cs typeface="Arial" panose="020B0604020202020204" pitchFamily="34" charset="0"/>
            </a:endParaRPr>
          </a:p>
        </p:txBody>
      </p:sp>
      <p:sp>
        <p:nvSpPr>
          <p:cNvPr id="52" name="Rectangle 51"/>
          <p:cNvSpPr/>
          <p:nvPr/>
        </p:nvSpPr>
        <p:spPr>
          <a:xfrm>
            <a:off x="66675" y="4335428"/>
            <a:ext cx="8877300" cy="314164"/>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sp>
        <p:nvSpPr>
          <p:cNvPr id="33" name="Rectangle 32"/>
          <p:cNvSpPr/>
          <p:nvPr/>
        </p:nvSpPr>
        <p:spPr>
          <a:xfrm>
            <a:off x="66675" y="4343400"/>
            <a:ext cx="8066371" cy="30724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4271612" y="4395603"/>
            <a:ext cx="111643" cy="223724"/>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56" name="Diamond 55"/>
          <p:cNvSpPr/>
          <p:nvPr/>
        </p:nvSpPr>
        <p:spPr>
          <a:xfrm>
            <a:off x="6392838" y="4406539"/>
            <a:ext cx="111643" cy="225101"/>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57" name="TextBox 56"/>
          <p:cNvSpPr txBox="1"/>
          <p:nvPr/>
        </p:nvSpPr>
        <p:spPr>
          <a:xfrm rot="2884103">
            <a:off x="4026921" y="5047697"/>
            <a:ext cx="1191032" cy="300210"/>
          </a:xfrm>
          <a:prstGeom prst="rect">
            <a:avLst/>
          </a:prstGeom>
          <a:noFill/>
        </p:spPr>
        <p:txBody>
          <a:bodyPr wrap="none" rtlCol="0">
            <a:spAutoFit/>
          </a:bodyPr>
          <a:lstStyle/>
          <a:p>
            <a:r>
              <a:rPr lang="en-US" sz="1351" dirty="0">
                <a:solidFill>
                  <a:prstClr val="black"/>
                </a:solidFill>
              </a:rPr>
              <a:t>August 5 2016</a:t>
            </a:r>
          </a:p>
        </p:txBody>
      </p:sp>
      <p:sp>
        <p:nvSpPr>
          <p:cNvPr id="59" name="TextBox 58"/>
          <p:cNvSpPr txBox="1"/>
          <p:nvPr/>
        </p:nvSpPr>
        <p:spPr>
          <a:xfrm rot="18746259">
            <a:off x="4593976" y="3027813"/>
            <a:ext cx="2648867" cy="323165"/>
          </a:xfrm>
          <a:prstGeom prst="rect">
            <a:avLst/>
          </a:prstGeom>
          <a:noFill/>
        </p:spPr>
        <p:txBody>
          <a:bodyPr wrap="none" rtlCol="0">
            <a:spAutoFit/>
          </a:bodyPr>
          <a:lstStyle/>
          <a:p>
            <a:r>
              <a:rPr lang="en-US" sz="1500" b="1" dirty="0">
                <a:solidFill>
                  <a:schemeClr val="accent2"/>
                </a:solidFill>
              </a:rPr>
              <a:t>Public Meeting #4 – Tysons, VA</a:t>
            </a:r>
          </a:p>
        </p:txBody>
      </p:sp>
      <p:sp>
        <p:nvSpPr>
          <p:cNvPr id="60" name="TextBox 59"/>
          <p:cNvSpPr txBox="1"/>
          <p:nvPr/>
        </p:nvSpPr>
        <p:spPr>
          <a:xfrm rot="18746259">
            <a:off x="6034048" y="3226001"/>
            <a:ext cx="2292612" cy="323165"/>
          </a:xfrm>
          <a:prstGeom prst="rect">
            <a:avLst/>
          </a:prstGeom>
          <a:noFill/>
        </p:spPr>
        <p:txBody>
          <a:bodyPr wrap="square" rtlCol="0">
            <a:spAutoFit/>
          </a:bodyPr>
          <a:lstStyle/>
          <a:p>
            <a:r>
              <a:rPr lang="en-US" sz="1500" b="1" dirty="0" smtClean="0">
                <a:solidFill>
                  <a:srgbClr val="00B050"/>
                </a:solidFill>
              </a:rPr>
              <a:t>ISAO Guidelines Published</a:t>
            </a:r>
            <a:endParaRPr lang="en-US" sz="1500" b="1" dirty="0">
              <a:solidFill>
                <a:srgbClr val="00B050"/>
              </a:solidFill>
            </a:endParaRPr>
          </a:p>
        </p:txBody>
      </p:sp>
      <p:sp>
        <p:nvSpPr>
          <p:cNvPr id="63" name="TextBox 62"/>
          <p:cNvSpPr txBox="1"/>
          <p:nvPr/>
        </p:nvSpPr>
        <p:spPr>
          <a:xfrm rot="2830596">
            <a:off x="6184479" y="5224375"/>
            <a:ext cx="1567032" cy="300210"/>
          </a:xfrm>
          <a:prstGeom prst="rect">
            <a:avLst/>
          </a:prstGeom>
          <a:noFill/>
        </p:spPr>
        <p:txBody>
          <a:bodyPr wrap="none" rtlCol="0">
            <a:spAutoFit/>
          </a:bodyPr>
          <a:lstStyle/>
          <a:p>
            <a:r>
              <a:rPr lang="en-US" sz="1351" dirty="0">
                <a:solidFill>
                  <a:prstClr val="black"/>
                </a:solidFill>
              </a:rPr>
              <a:t>September 30 2016</a:t>
            </a:r>
          </a:p>
        </p:txBody>
      </p:sp>
      <p:sp>
        <p:nvSpPr>
          <p:cNvPr id="64" name="Diamond 63"/>
          <p:cNvSpPr/>
          <p:nvPr/>
        </p:nvSpPr>
        <p:spPr>
          <a:xfrm>
            <a:off x="3404057" y="4407849"/>
            <a:ext cx="111643" cy="223724"/>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65" name="TextBox 64"/>
          <p:cNvSpPr txBox="1"/>
          <p:nvPr/>
        </p:nvSpPr>
        <p:spPr>
          <a:xfrm rot="18746259">
            <a:off x="2958354" y="3003083"/>
            <a:ext cx="2885662" cy="323165"/>
          </a:xfrm>
          <a:prstGeom prst="rect">
            <a:avLst/>
          </a:prstGeom>
          <a:noFill/>
        </p:spPr>
        <p:txBody>
          <a:bodyPr wrap="none" rtlCol="0">
            <a:spAutoFit/>
          </a:bodyPr>
          <a:lstStyle/>
          <a:p>
            <a:r>
              <a:rPr lang="en-US" sz="1500" b="1" dirty="0">
                <a:solidFill>
                  <a:srgbClr val="00B050"/>
                </a:solidFill>
              </a:rPr>
              <a:t>2</a:t>
            </a:r>
            <a:r>
              <a:rPr lang="en-US" sz="1500" b="1" baseline="30000" dirty="0">
                <a:solidFill>
                  <a:srgbClr val="00B050"/>
                </a:solidFill>
              </a:rPr>
              <a:t>nd</a:t>
            </a:r>
            <a:r>
              <a:rPr lang="en-US" sz="1500" b="1" dirty="0">
                <a:solidFill>
                  <a:srgbClr val="00B050"/>
                </a:solidFill>
              </a:rPr>
              <a:t> Public Comment Period Opens</a:t>
            </a:r>
          </a:p>
        </p:txBody>
      </p:sp>
      <p:sp>
        <p:nvSpPr>
          <p:cNvPr id="66" name="TextBox 65"/>
          <p:cNvSpPr txBox="1"/>
          <p:nvPr/>
        </p:nvSpPr>
        <p:spPr>
          <a:xfrm rot="2830596">
            <a:off x="4604572" y="5415126"/>
            <a:ext cx="2345770" cy="300210"/>
          </a:xfrm>
          <a:prstGeom prst="rect">
            <a:avLst/>
          </a:prstGeom>
          <a:noFill/>
        </p:spPr>
        <p:txBody>
          <a:bodyPr wrap="none" rtlCol="0">
            <a:spAutoFit/>
          </a:bodyPr>
          <a:lstStyle/>
          <a:p>
            <a:r>
              <a:rPr lang="en-US" sz="1351" dirty="0">
                <a:solidFill>
                  <a:prstClr val="black"/>
                </a:solidFill>
              </a:rPr>
              <a:t>August 31 – </a:t>
            </a:r>
            <a:r>
              <a:rPr lang="en-US" sz="1351" dirty="0" smtClean="0">
                <a:solidFill>
                  <a:prstClr val="black"/>
                </a:solidFill>
              </a:rPr>
              <a:t>September </a:t>
            </a:r>
            <a:r>
              <a:rPr lang="en-US" sz="1351" dirty="0">
                <a:solidFill>
                  <a:prstClr val="black"/>
                </a:solidFill>
              </a:rPr>
              <a:t>1 2016</a:t>
            </a:r>
          </a:p>
        </p:txBody>
      </p:sp>
      <p:sp>
        <p:nvSpPr>
          <p:cNvPr id="68" name="TextBox 67"/>
          <p:cNvSpPr txBox="1"/>
          <p:nvPr/>
        </p:nvSpPr>
        <p:spPr>
          <a:xfrm rot="2804887">
            <a:off x="3258303" y="4957364"/>
            <a:ext cx="1055097" cy="300210"/>
          </a:xfrm>
          <a:prstGeom prst="rect">
            <a:avLst/>
          </a:prstGeom>
          <a:noFill/>
        </p:spPr>
        <p:txBody>
          <a:bodyPr wrap="none" rtlCol="0">
            <a:spAutoFit/>
          </a:bodyPr>
          <a:lstStyle/>
          <a:p>
            <a:r>
              <a:rPr lang="en-US" sz="1351" dirty="0">
                <a:solidFill>
                  <a:prstClr val="black"/>
                </a:solidFill>
              </a:rPr>
              <a:t>July </a:t>
            </a:r>
            <a:r>
              <a:rPr lang="en-US" sz="1351" dirty="0" smtClean="0">
                <a:solidFill>
                  <a:prstClr val="black"/>
                </a:solidFill>
              </a:rPr>
              <a:t>22 </a:t>
            </a:r>
            <a:r>
              <a:rPr lang="en-US" sz="1351" dirty="0">
                <a:solidFill>
                  <a:prstClr val="black"/>
                </a:solidFill>
              </a:rPr>
              <a:t>2016</a:t>
            </a:r>
          </a:p>
        </p:txBody>
      </p:sp>
      <p:sp>
        <p:nvSpPr>
          <p:cNvPr id="69" name="Diamond 68"/>
          <p:cNvSpPr/>
          <p:nvPr/>
        </p:nvSpPr>
        <p:spPr>
          <a:xfrm>
            <a:off x="1348827" y="4407849"/>
            <a:ext cx="111643" cy="223724"/>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70" name="TextBox 69"/>
          <p:cNvSpPr txBox="1"/>
          <p:nvPr/>
        </p:nvSpPr>
        <p:spPr>
          <a:xfrm rot="18746259">
            <a:off x="886228" y="3027813"/>
            <a:ext cx="2832955" cy="323165"/>
          </a:xfrm>
          <a:prstGeom prst="rect">
            <a:avLst/>
          </a:prstGeom>
          <a:noFill/>
        </p:spPr>
        <p:txBody>
          <a:bodyPr wrap="none" rtlCol="0">
            <a:spAutoFit/>
          </a:bodyPr>
          <a:lstStyle/>
          <a:p>
            <a:r>
              <a:rPr lang="en-US" sz="1500" b="1" dirty="0">
                <a:solidFill>
                  <a:srgbClr val="00B050"/>
                </a:solidFill>
              </a:rPr>
              <a:t>1</a:t>
            </a:r>
            <a:r>
              <a:rPr lang="en-US" sz="1500" b="1" baseline="30000" dirty="0">
                <a:solidFill>
                  <a:srgbClr val="00B050"/>
                </a:solidFill>
              </a:rPr>
              <a:t>st</a:t>
            </a:r>
            <a:r>
              <a:rPr lang="en-US" sz="1500" b="1" dirty="0">
                <a:solidFill>
                  <a:srgbClr val="00B050"/>
                </a:solidFill>
              </a:rPr>
              <a:t> Public Comment Period Ended</a:t>
            </a:r>
          </a:p>
        </p:txBody>
      </p:sp>
      <p:sp>
        <p:nvSpPr>
          <p:cNvPr id="71" name="TextBox 70"/>
          <p:cNvSpPr txBox="1"/>
          <p:nvPr/>
        </p:nvSpPr>
        <p:spPr>
          <a:xfrm rot="2803692">
            <a:off x="1116027" y="4990852"/>
            <a:ext cx="1114408" cy="300210"/>
          </a:xfrm>
          <a:prstGeom prst="rect">
            <a:avLst/>
          </a:prstGeom>
          <a:noFill/>
        </p:spPr>
        <p:txBody>
          <a:bodyPr wrap="none" rtlCol="0">
            <a:spAutoFit/>
          </a:bodyPr>
          <a:lstStyle/>
          <a:p>
            <a:r>
              <a:rPr lang="en-US" sz="1351" dirty="0">
                <a:solidFill>
                  <a:prstClr val="black"/>
                </a:solidFill>
              </a:rPr>
              <a:t>June 17 2016</a:t>
            </a:r>
          </a:p>
        </p:txBody>
      </p:sp>
      <p:sp>
        <p:nvSpPr>
          <p:cNvPr id="72" name="Diamond 71"/>
          <p:cNvSpPr/>
          <p:nvPr/>
        </p:nvSpPr>
        <p:spPr>
          <a:xfrm>
            <a:off x="5052628" y="4418701"/>
            <a:ext cx="111643"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74" name="TextBox 73"/>
          <p:cNvSpPr txBox="1"/>
          <p:nvPr/>
        </p:nvSpPr>
        <p:spPr>
          <a:xfrm rot="18746259">
            <a:off x="3767026" y="3007089"/>
            <a:ext cx="2859924" cy="323165"/>
          </a:xfrm>
          <a:prstGeom prst="rect">
            <a:avLst/>
          </a:prstGeom>
          <a:noFill/>
        </p:spPr>
        <p:txBody>
          <a:bodyPr wrap="square" rtlCol="0">
            <a:spAutoFit/>
          </a:bodyPr>
          <a:lstStyle/>
          <a:p>
            <a:r>
              <a:rPr lang="en-US" sz="1500" b="1" dirty="0">
                <a:solidFill>
                  <a:srgbClr val="00B050"/>
                </a:solidFill>
              </a:rPr>
              <a:t>2</a:t>
            </a:r>
            <a:r>
              <a:rPr lang="en-US" sz="1500" b="1" baseline="30000" dirty="0">
                <a:solidFill>
                  <a:srgbClr val="00B050"/>
                </a:solidFill>
              </a:rPr>
              <a:t>nd</a:t>
            </a:r>
            <a:r>
              <a:rPr lang="en-US" sz="1500" b="1" dirty="0">
                <a:solidFill>
                  <a:srgbClr val="00B050"/>
                </a:solidFill>
              </a:rPr>
              <a:t> Public Comment Period Closes</a:t>
            </a:r>
          </a:p>
        </p:txBody>
      </p:sp>
      <p:cxnSp>
        <p:nvCxnSpPr>
          <p:cNvPr id="30" name="Straight Connector 29"/>
          <p:cNvCxnSpPr/>
          <p:nvPr/>
        </p:nvCxnSpPr>
        <p:spPr>
          <a:xfrm>
            <a:off x="8133047" y="4294094"/>
            <a:ext cx="4146" cy="437079"/>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92" name="Diamond 91"/>
          <p:cNvSpPr/>
          <p:nvPr/>
        </p:nvSpPr>
        <p:spPr>
          <a:xfrm>
            <a:off x="2728397" y="4423987"/>
            <a:ext cx="111643"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93" name="Diamond 92"/>
          <p:cNvSpPr/>
          <p:nvPr/>
        </p:nvSpPr>
        <p:spPr>
          <a:xfrm>
            <a:off x="2058268" y="4426459"/>
            <a:ext cx="111643"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94" name="TextBox 93"/>
          <p:cNvSpPr txBox="1"/>
          <p:nvPr/>
        </p:nvSpPr>
        <p:spPr>
          <a:xfrm rot="18746259">
            <a:off x="2495655" y="3293353"/>
            <a:ext cx="1943417" cy="323165"/>
          </a:xfrm>
          <a:prstGeom prst="rect">
            <a:avLst/>
          </a:prstGeom>
          <a:noFill/>
        </p:spPr>
        <p:txBody>
          <a:bodyPr wrap="none" rtlCol="0">
            <a:spAutoFit/>
          </a:bodyPr>
          <a:lstStyle/>
          <a:p>
            <a:r>
              <a:rPr lang="en-US" sz="1500" b="1" dirty="0">
                <a:solidFill>
                  <a:schemeClr val="accent2"/>
                </a:solidFill>
              </a:rPr>
              <a:t>Online Public Meeting</a:t>
            </a:r>
          </a:p>
        </p:txBody>
      </p:sp>
      <p:sp>
        <p:nvSpPr>
          <p:cNvPr id="95" name="TextBox 94"/>
          <p:cNvSpPr txBox="1"/>
          <p:nvPr/>
        </p:nvSpPr>
        <p:spPr>
          <a:xfrm rot="18746259">
            <a:off x="1773153" y="3379790"/>
            <a:ext cx="1943417" cy="323165"/>
          </a:xfrm>
          <a:prstGeom prst="rect">
            <a:avLst/>
          </a:prstGeom>
          <a:noFill/>
        </p:spPr>
        <p:txBody>
          <a:bodyPr wrap="none" rtlCol="0">
            <a:spAutoFit/>
          </a:bodyPr>
          <a:lstStyle/>
          <a:p>
            <a:r>
              <a:rPr lang="en-US" sz="1500" b="1" dirty="0">
                <a:solidFill>
                  <a:schemeClr val="accent2"/>
                </a:solidFill>
              </a:rPr>
              <a:t>Online Public Meeting</a:t>
            </a:r>
          </a:p>
        </p:txBody>
      </p:sp>
      <p:sp>
        <p:nvSpPr>
          <p:cNvPr id="96" name="TextBox 95"/>
          <p:cNvSpPr txBox="1"/>
          <p:nvPr/>
        </p:nvSpPr>
        <p:spPr>
          <a:xfrm rot="2797444">
            <a:off x="1888112" y="4999607"/>
            <a:ext cx="1114408" cy="300210"/>
          </a:xfrm>
          <a:prstGeom prst="rect">
            <a:avLst/>
          </a:prstGeom>
          <a:noFill/>
        </p:spPr>
        <p:txBody>
          <a:bodyPr wrap="none" rtlCol="0">
            <a:spAutoFit/>
          </a:bodyPr>
          <a:lstStyle/>
          <a:p>
            <a:r>
              <a:rPr lang="en-US" sz="1351" dirty="0">
                <a:solidFill>
                  <a:prstClr val="black"/>
                </a:solidFill>
              </a:rPr>
              <a:t>June 23 2016</a:t>
            </a:r>
          </a:p>
        </p:txBody>
      </p:sp>
      <p:sp>
        <p:nvSpPr>
          <p:cNvPr id="98" name="TextBox 97"/>
          <p:cNvSpPr txBox="1"/>
          <p:nvPr/>
        </p:nvSpPr>
        <p:spPr>
          <a:xfrm rot="2838236">
            <a:off x="2512839" y="4961588"/>
            <a:ext cx="1055097" cy="300210"/>
          </a:xfrm>
          <a:prstGeom prst="rect">
            <a:avLst/>
          </a:prstGeom>
          <a:noFill/>
        </p:spPr>
        <p:txBody>
          <a:bodyPr wrap="square" rtlCol="0">
            <a:spAutoFit/>
          </a:bodyPr>
          <a:lstStyle/>
          <a:p>
            <a:r>
              <a:rPr lang="en-US" sz="1351" dirty="0">
                <a:solidFill>
                  <a:prstClr val="black"/>
                </a:solidFill>
              </a:rPr>
              <a:t>July 21 2016</a:t>
            </a:r>
          </a:p>
        </p:txBody>
      </p:sp>
      <p:sp>
        <p:nvSpPr>
          <p:cNvPr id="27" name="Diamond 26"/>
          <p:cNvSpPr/>
          <p:nvPr/>
        </p:nvSpPr>
        <p:spPr>
          <a:xfrm>
            <a:off x="5737659" y="4426459"/>
            <a:ext cx="111643"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8" name="TextBox 27"/>
          <p:cNvSpPr txBox="1"/>
          <p:nvPr/>
        </p:nvSpPr>
        <p:spPr>
          <a:xfrm rot="18746259">
            <a:off x="5459841" y="3237895"/>
            <a:ext cx="1943417" cy="323165"/>
          </a:xfrm>
          <a:prstGeom prst="rect">
            <a:avLst/>
          </a:prstGeom>
          <a:noFill/>
        </p:spPr>
        <p:txBody>
          <a:bodyPr wrap="none" rtlCol="0">
            <a:spAutoFit/>
          </a:bodyPr>
          <a:lstStyle/>
          <a:p>
            <a:r>
              <a:rPr lang="en-US" sz="1500" b="1" dirty="0">
                <a:solidFill>
                  <a:schemeClr val="accent2"/>
                </a:solidFill>
              </a:rPr>
              <a:t>Online Public Meeting</a:t>
            </a:r>
          </a:p>
        </p:txBody>
      </p:sp>
      <p:sp>
        <p:nvSpPr>
          <p:cNvPr id="29" name="TextBox 28"/>
          <p:cNvSpPr txBox="1"/>
          <p:nvPr/>
        </p:nvSpPr>
        <p:spPr>
          <a:xfrm rot="2838236">
            <a:off x="5514716" y="5230237"/>
            <a:ext cx="1567032" cy="300210"/>
          </a:xfrm>
          <a:prstGeom prst="rect">
            <a:avLst/>
          </a:prstGeom>
          <a:noFill/>
        </p:spPr>
        <p:txBody>
          <a:bodyPr wrap="none" rtlCol="0">
            <a:spAutoFit/>
          </a:bodyPr>
          <a:lstStyle/>
          <a:p>
            <a:r>
              <a:rPr lang="en-US" sz="1351" dirty="0" smtClean="0">
                <a:solidFill>
                  <a:prstClr val="black"/>
                </a:solidFill>
              </a:rPr>
              <a:t>September 22 </a:t>
            </a:r>
            <a:r>
              <a:rPr lang="en-US" sz="1351" dirty="0">
                <a:solidFill>
                  <a:prstClr val="black"/>
                </a:solidFill>
              </a:rPr>
              <a:t>2016</a:t>
            </a:r>
          </a:p>
        </p:txBody>
      </p:sp>
      <p:sp>
        <p:nvSpPr>
          <p:cNvPr id="31" name="Diamond 30"/>
          <p:cNvSpPr/>
          <p:nvPr/>
        </p:nvSpPr>
        <p:spPr>
          <a:xfrm>
            <a:off x="92067" y="4398324"/>
            <a:ext cx="111643" cy="223724"/>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32" name="TextBox 31"/>
          <p:cNvSpPr txBox="1"/>
          <p:nvPr/>
        </p:nvSpPr>
        <p:spPr>
          <a:xfrm rot="18746259">
            <a:off x="-382305" y="3076389"/>
            <a:ext cx="2842573" cy="323165"/>
          </a:xfrm>
          <a:prstGeom prst="rect">
            <a:avLst/>
          </a:prstGeom>
          <a:noFill/>
        </p:spPr>
        <p:txBody>
          <a:bodyPr wrap="none" rtlCol="0">
            <a:spAutoFit/>
          </a:bodyPr>
          <a:lstStyle/>
          <a:p>
            <a:r>
              <a:rPr lang="en-US" sz="1500" b="1" dirty="0" smtClean="0">
                <a:solidFill>
                  <a:srgbClr val="00B050"/>
                </a:solidFill>
              </a:rPr>
              <a:t>1</a:t>
            </a:r>
            <a:r>
              <a:rPr lang="en-US" sz="1500" b="1" baseline="30000" dirty="0" smtClean="0">
                <a:solidFill>
                  <a:srgbClr val="00B050"/>
                </a:solidFill>
              </a:rPr>
              <a:t>st</a:t>
            </a:r>
            <a:r>
              <a:rPr lang="en-US" sz="1500" b="1" dirty="0" smtClean="0">
                <a:solidFill>
                  <a:srgbClr val="00B050"/>
                </a:solidFill>
              </a:rPr>
              <a:t> </a:t>
            </a:r>
            <a:r>
              <a:rPr lang="en-US" sz="1500" b="1" dirty="0">
                <a:solidFill>
                  <a:srgbClr val="00B050"/>
                </a:solidFill>
              </a:rPr>
              <a:t>Public Comment Period Opens</a:t>
            </a:r>
          </a:p>
        </p:txBody>
      </p:sp>
      <p:sp>
        <p:nvSpPr>
          <p:cNvPr id="34" name="TextBox 33"/>
          <p:cNvSpPr txBox="1"/>
          <p:nvPr/>
        </p:nvSpPr>
        <p:spPr>
          <a:xfrm rot="2804887">
            <a:off x="-93493" y="4960185"/>
            <a:ext cx="1008609" cy="300210"/>
          </a:xfrm>
          <a:prstGeom prst="rect">
            <a:avLst/>
          </a:prstGeom>
          <a:noFill/>
        </p:spPr>
        <p:txBody>
          <a:bodyPr wrap="none" rtlCol="0">
            <a:spAutoFit/>
          </a:bodyPr>
          <a:lstStyle/>
          <a:p>
            <a:r>
              <a:rPr lang="en-US" sz="1351" dirty="0" smtClean="0">
                <a:solidFill>
                  <a:prstClr val="black"/>
                </a:solidFill>
              </a:rPr>
              <a:t>May 5 </a:t>
            </a:r>
            <a:r>
              <a:rPr lang="en-US" sz="1351" dirty="0">
                <a:solidFill>
                  <a:prstClr val="black"/>
                </a:solidFill>
              </a:rPr>
              <a:t>2016</a:t>
            </a:r>
          </a:p>
        </p:txBody>
      </p:sp>
      <p:sp>
        <p:nvSpPr>
          <p:cNvPr id="36" name="TextBox 35"/>
          <p:cNvSpPr txBox="1"/>
          <p:nvPr/>
        </p:nvSpPr>
        <p:spPr>
          <a:xfrm rot="18746259">
            <a:off x="6877029" y="3250035"/>
            <a:ext cx="1943417" cy="323165"/>
          </a:xfrm>
          <a:prstGeom prst="rect">
            <a:avLst/>
          </a:prstGeom>
          <a:noFill/>
        </p:spPr>
        <p:txBody>
          <a:bodyPr wrap="none" rtlCol="0">
            <a:spAutoFit/>
          </a:bodyPr>
          <a:lstStyle/>
          <a:p>
            <a:r>
              <a:rPr lang="en-US" sz="1500" b="1" dirty="0">
                <a:solidFill>
                  <a:schemeClr val="accent2"/>
                </a:solidFill>
              </a:rPr>
              <a:t>Online Public </a:t>
            </a:r>
            <a:r>
              <a:rPr lang="en-US" sz="1500" b="1" dirty="0" smtClean="0">
                <a:solidFill>
                  <a:schemeClr val="accent2"/>
                </a:solidFill>
              </a:rPr>
              <a:t>Meeting</a:t>
            </a:r>
            <a:endParaRPr lang="en-US" sz="1500" b="1" dirty="0">
              <a:solidFill>
                <a:schemeClr val="accent2"/>
              </a:solidFill>
            </a:endParaRPr>
          </a:p>
        </p:txBody>
      </p:sp>
      <p:sp>
        <p:nvSpPr>
          <p:cNvPr id="37" name="TextBox 36"/>
          <p:cNvSpPr txBox="1"/>
          <p:nvPr/>
        </p:nvSpPr>
        <p:spPr>
          <a:xfrm rot="2830596">
            <a:off x="6899774" y="5099684"/>
            <a:ext cx="1366015" cy="300210"/>
          </a:xfrm>
          <a:prstGeom prst="rect">
            <a:avLst/>
          </a:prstGeom>
          <a:noFill/>
        </p:spPr>
        <p:txBody>
          <a:bodyPr wrap="none" rtlCol="0">
            <a:spAutoFit/>
          </a:bodyPr>
          <a:lstStyle/>
          <a:p>
            <a:r>
              <a:rPr lang="en-US" sz="1351" dirty="0" smtClean="0">
                <a:solidFill>
                  <a:prstClr val="black"/>
                </a:solidFill>
              </a:rPr>
              <a:t>October 20 </a:t>
            </a:r>
            <a:r>
              <a:rPr lang="en-US" sz="1351" dirty="0">
                <a:solidFill>
                  <a:prstClr val="black"/>
                </a:solidFill>
              </a:rPr>
              <a:t>2016</a:t>
            </a:r>
          </a:p>
        </p:txBody>
      </p:sp>
      <p:sp>
        <p:nvSpPr>
          <p:cNvPr id="4" name="Right Arrow 3"/>
          <p:cNvSpPr/>
          <p:nvPr/>
        </p:nvSpPr>
        <p:spPr>
          <a:xfrm>
            <a:off x="8133046" y="4181475"/>
            <a:ext cx="994508" cy="619125"/>
          </a:xfrm>
          <a:prstGeom prst="rightArrow">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8240480" y="4265722"/>
            <a:ext cx="574196" cy="369332"/>
          </a:xfrm>
          <a:prstGeom prst="rect">
            <a:avLst/>
          </a:prstGeom>
          <a:noFill/>
        </p:spPr>
        <p:txBody>
          <a:bodyPr wrap="none" rtlCol="0">
            <a:spAutoFit/>
          </a:bodyPr>
          <a:lstStyle/>
          <a:p>
            <a:r>
              <a:rPr lang="en-US" dirty="0" smtClean="0"/>
              <a:t>. . . .</a:t>
            </a:r>
            <a:endParaRPr lang="en-US" dirty="0"/>
          </a:p>
        </p:txBody>
      </p:sp>
      <p:sp>
        <p:nvSpPr>
          <p:cNvPr id="35" name="Diamond 34"/>
          <p:cNvSpPr/>
          <p:nvPr/>
        </p:nvSpPr>
        <p:spPr>
          <a:xfrm>
            <a:off x="7200164" y="4410407"/>
            <a:ext cx="111643"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38" name="Diamond 37"/>
          <p:cNvSpPr/>
          <p:nvPr/>
        </p:nvSpPr>
        <p:spPr>
          <a:xfrm>
            <a:off x="7729761" y="4413211"/>
            <a:ext cx="111643"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39" name="TextBox 38"/>
          <p:cNvSpPr txBox="1"/>
          <p:nvPr/>
        </p:nvSpPr>
        <p:spPr>
          <a:xfrm rot="18746259">
            <a:off x="7416496" y="3250034"/>
            <a:ext cx="1943417" cy="323165"/>
          </a:xfrm>
          <a:prstGeom prst="rect">
            <a:avLst/>
          </a:prstGeom>
          <a:noFill/>
        </p:spPr>
        <p:txBody>
          <a:bodyPr wrap="none" rtlCol="0">
            <a:spAutoFit/>
          </a:bodyPr>
          <a:lstStyle/>
          <a:p>
            <a:r>
              <a:rPr lang="en-US" sz="1500" b="1" dirty="0">
                <a:solidFill>
                  <a:schemeClr val="accent2"/>
                </a:solidFill>
              </a:rPr>
              <a:t>Online Public </a:t>
            </a:r>
            <a:r>
              <a:rPr lang="en-US" sz="1500" b="1" dirty="0" smtClean="0">
                <a:solidFill>
                  <a:schemeClr val="accent2"/>
                </a:solidFill>
              </a:rPr>
              <a:t>Meeting</a:t>
            </a:r>
            <a:endParaRPr lang="en-US" sz="1500" b="1" dirty="0">
              <a:solidFill>
                <a:schemeClr val="accent2"/>
              </a:solidFill>
            </a:endParaRPr>
          </a:p>
        </p:txBody>
      </p:sp>
      <p:sp>
        <p:nvSpPr>
          <p:cNvPr id="40" name="TextBox 39"/>
          <p:cNvSpPr txBox="1"/>
          <p:nvPr/>
        </p:nvSpPr>
        <p:spPr>
          <a:xfrm rot="2830596">
            <a:off x="7434821" y="5168306"/>
            <a:ext cx="1533561" cy="300210"/>
          </a:xfrm>
          <a:prstGeom prst="rect">
            <a:avLst/>
          </a:prstGeom>
          <a:noFill/>
        </p:spPr>
        <p:txBody>
          <a:bodyPr wrap="none" rtlCol="0">
            <a:spAutoFit/>
          </a:bodyPr>
          <a:lstStyle/>
          <a:p>
            <a:r>
              <a:rPr lang="en-US" sz="1351" dirty="0" smtClean="0">
                <a:solidFill>
                  <a:prstClr val="black"/>
                </a:solidFill>
              </a:rPr>
              <a:t>November 18 </a:t>
            </a:r>
            <a:r>
              <a:rPr lang="en-US" sz="1351" dirty="0">
                <a:solidFill>
                  <a:prstClr val="black"/>
                </a:solidFill>
              </a:rPr>
              <a:t>2016</a:t>
            </a:r>
          </a:p>
        </p:txBody>
      </p:sp>
    </p:spTree>
    <p:extLst>
      <p:ext uri="{BB962C8B-B14F-4D97-AF65-F5344CB8AC3E}">
        <p14:creationId xmlns:p14="http://schemas.microsoft.com/office/powerpoint/2010/main" val="3049619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ISAO SO Survey</a:t>
            </a:r>
            <a:endParaRPr lang="en-US" sz="28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22</a:t>
            </a:fld>
            <a:endParaRPr lang="en-US">
              <a:solidFill>
                <a:prstClr val="black">
                  <a:tint val="75000"/>
                </a:prstClr>
              </a:solidFill>
            </a:endParaRPr>
          </a:p>
        </p:txBody>
      </p:sp>
      <p:sp>
        <p:nvSpPr>
          <p:cNvPr id="6" name="Rectangle 5"/>
          <p:cNvSpPr/>
          <p:nvPr/>
        </p:nvSpPr>
        <p:spPr>
          <a:xfrm>
            <a:off x="0" y="807720"/>
            <a:ext cx="624840" cy="90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898212" y="807720"/>
            <a:ext cx="245788" cy="90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624840" y="807720"/>
            <a:ext cx="8298558" cy="4365171"/>
          </a:xfrm>
          <a:prstGeom prst="rect">
            <a:avLst/>
          </a:prstGeom>
        </p:spPr>
      </p:pic>
      <p:sp>
        <p:nvSpPr>
          <p:cNvPr id="8" name="TextBox 7"/>
          <p:cNvSpPr txBox="1"/>
          <p:nvPr/>
        </p:nvSpPr>
        <p:spPr>
          <a:xfrm>
            <a:off x="1828075" y="5600374"/>
            <a:ext cx="5194435" cy="461665"/>
          </a:xfrm>
          <a:prstGeom prst="rect">
            <a:avLst/>
          </a:prstGeom>
          <a:noFill/>
          <a:ln>
            <a:solidFill>
              <a:srgbClr val="002060"/>
            </a:solidFill>
          </a:ln>
        </p:spPr>
        <p:txBody>
          <a:bodyPr wrap="none" rtlCol="0">
            <a:spAutoFit/>
          </a:bodyPr>
          <a:lstStyle/>
          <a:p>
            <a:pPr algn="ctr"/>
            <a:r>
              <a:rPr lang="en-US" sz="2400" i="1" dirty="0" smtClean="0"/>
              <a:t>Give us your feedback by November 30</a:t>
            </a:r>
            <a:r>
              <a:rPr lang="en-US" sz="2400" i="1" baseline="30000" dirty="0" smtClean="0"/>
              <a:t>th</a:t>
            </a:r>
            <a:endParaRPr lang="en-US" sz="2400" i="1" dirty="0"/>
          </a:p>
        </p:txBody>
      </p:sp>
      <p:sp>
        <p:nvSpPr>
          <p:cNvPr id="10" name="Oval 9"/>
          <p:cNvSpPr/>
          <p:nvPr/>
        </p:nvSpPr>
        <p:spPr>
          <a:xfrm>
            <a:off x="7400040" y="4617838"/>
            <a:ext cx="1743959" cy="645775"/>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861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085"/>
            <a:ext cx="8458200" cy="667808"/>
          </a:xfrm>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Future Documents</a:t>
            </a:r>
            <a:endParaRPr lang="en-US"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2200275"/>
            <a:ext cx="9144000" cy="3993135"/>
          </a:xfrm>
        </p:spPr>
        <p:txBody>
          <a:bodyPr lIns="0">
            <a:normAutofit/>
          </a:bodyPr>
          <a:lstStyle/>
          <a:p>
            <a:pPr lvl="2"/>
            <a:r>
              <a:rPr lang="en-US" sz="2400" dirty="0" smtClean="0">
                <a:latin typeface="Arial" panose="020B0604020202020204" pitchFamily="34" charset="0"/>
                <a:cs typeface="Arial" panose="020B0604020202020204" pitchFamily="34" charset="0"/>
              </a:rPr>
              <a:t>Evolving Community Body of Knowledge</a:t>
            </a:r>
          </a:p>
          <a:p>
            <a:pPr lvl="2">
              <a:spcBef>
                <a:spcPts val="600"/>
              </a:spcBef>
            </a:pPr>
            <a:r>
              <a:rPr lang="en-US" sz="2400" dirty="0" smtClean="0">
                <a:latin typeface="Arial" panose="020B0604020202020204" pitchFamily="34" charset="0"/>
                <a:cs typeface="Arial" panose="020B0604020202020204" pitchFamily="34" charset="0"/>
              </a:rPr>
              <a:t>Next voluntary guideline approved for development:</a:t>
            </a:r>
          </a:p>
          <a:p>
            <a:pPr lvl="3"/>
            <a:r>
              <a:rPr lang="en-US" sz="2400" dirty="0" smtClean="0">
                <a:latin typeface="Arial" panose="020B0604020202020204" pitchFamily="34" charset="0"/>
                <a:cs typeface="Arial" panose="020B0604020202020204" pitchFamily="34" charset="0"/>
              </a:rPr>
              <a:t>ISAO 600-3: State, Local, Tribal &amp; Territorial Issues</a:t>
            </a:r>
          </a:p>
          <a:p>
            <a:pPr marL="1371566" lvl="4" indent="0">
              <a:buNone/>
            </a:pPr>
            <a:r>
              <a:rPr lang="en-US" sz="2400" i="1" dirty="0" smtClean="0">
                <a:latin typeface="Arial" panose="020B0604020202020204" pitchFamily="34" charset="0"/>
                <a:cs typeface="Arial" panose="020B0604020202020204" pitchFamily="34" charset="0"/>
              </a:rPr>
              <a:t>An intro – midlevel discussion of issues impacting information sharing at subnational levels</a:t>
            </a:r>
          </a:p>
          <a:p>
            <a:pPr lvl="2"/>
            <a:r>
              <a:rPr lang="en-US" sz="2400" dirty="0" smtClean="0">
                <a:latin typeface="Arial" panose="020B0604020202020204" pitchFamily="34" charset="0"/>
                <a:cs typeface="Arial" panose="020B0604020202020204" pitchFamily="34" charset="0"/>
              </a:rPr>
              <a:t>Frequently Mentioned Topics:</a:t>
            </a:r>
          </a:p>
          <a:p>
            <a:pPr lvl="3"/>
            <a:r>
              <a:rPr lang="en-US" sz="2400" dirty="0" smtClean="0">
                <a:latin typeface="Arial" panose="020B0604020202020204" pitchFamily="34" charset="0"/>
                <a:cs typeface="Arial" panose="020B0604020202020204" pitchFamily="34" charset="0"/>
              </a:rPr>
              <a:t>Financial Models of ISAOs</a:t>
            </a:r>
          </a:p>
          <a:p>
            <a:pPr lvl="3"/>
            <a:r>
              <a:rPr lang="en-US" sz="2400" dirty="0" smtClean="0">
                <a:latin typeface="Arial" panose="020B0604020202020204" pitchFamily="34" charset="0"/>
                <a:cs typeface="Arial" panose="020B0604020202020204" pitchFamily="34" charset="0"/>
              </a:rPr>
              <a:t>Legal Considerations</a:t>
            </a:r>
          </a:p>
          <a:p>
            <a:pPr lvl="3"/>
            <a:r>
              <a:rPr lang="en-US" sz="2400" dirty="0" smtClean="0">
                <a:latin typeface="Arial" panose="020B0604020202020204" pitchFamily="34" charset="0"/>
                <a:cs typeface="Arial" panose="020B0604020202020204" pitchFamily="34" charset="0"/>
              </a:rPr>
              <a:t>International Considerations</a:t>
            </a: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219649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What’s Next?  </a:t>
            </a:r>
            <a:r>
              <a:rPr lang="en-US" sz="2000" dirty="0" smtClean="0">
                <a:solidFill>
                  <a:srgbClr val="002060"/>
                </a:solidFill>
                <a:latin typeface="Arial" panose="020B0604020202020204" pitchFamily="34" charset="0"/>
                <a:cs typeface="Arial" panose="020B0604020202020204" pitchFamily="34" charset="0"/>
              </a:rPr>
              <a:t>(</a:t>
            </a:r>
            <a:r>
              <a:rPr lang="en-US" sz="2000" dirty="0">
                <a:solidFill>
                  <a:srgbClr val="002060"/>
                </a:solidFill>
                <a:latin typeface="Arial" panose="020B0604020202020204" pitchFamily="34" charset="0"/>
                <a:cs typeface="Arial" panose="020B0604020202020204" pitchFamily="34" charset="0"/>
              </a:rPr>
              <a:t>1 of </a:t>
            </a:r>
            <a:r>
              <a:rPr lang="en-US" sz="2000" dirty="0" smtClean="0">
                <a:solidFill>
                  <a:srgbClr val="002060"/>
                </a:solidFill>
                <a:latin typeface="Arial" panose="020B0604020202020204" pitchFamily="34" charset="0"/>
                <a:cs typeface="Arial" panose="020B0604020202020204" pitchFamily="34" charset="0"/>
              </a:rPr>
              <a:t>2)</a:t>
            </a:r>
            <a:endParaRPr lang="en-US"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6556" y="1847849"/>
            <a:ext cx="7758794" cy="4901293"/>
          </a:xfrm>
        </p:spPr>
        <p:txBody>
          <a:bodyPr>
            <a:noAutofit/>
          </a:bodyPr>
          <a:lstStyle/>
          <a:p>
            <a:r>
              <a:rPr lang="en-US" sz="2400" dirty="0" smtClean="0"/>
              <a:t>ISAO SO solicited inputs for follow-on docs beginning 1 Sep</a:t>
            </a:r>
          </a:p>
          <a:p>
            <a:r>
              <a:rPr lang="en-US" sz="2400" dirty="0" smtClean="0"/>
              <a:t>Currently </a:t>
            </a:r>
            <a:r>
              <a:rPr lang="en-US" sz="2400" u="sng" dirty="0" smtClean="0"/>
              <a:t>considering</a:t>
            </a:r>
            <a:r>
              <a:rPr lang="en-US" sz="2400" dirty="0" smtClean="0"/>
              <a:t> the following:</a:t>
            </a:r>
            <a:endParaRPr lang="en-US" dirty="0"/>
          </a:p>
          <a:p>
            <a:pPr lvl="1">
              <a:spcBef>
                <a:spcPts val="600"/>
              </a:spcBef>
            </a:pPr>
            <a:r>
              <a:rPr lang="en-US" sz="1800" dirty="0"/>
              <a:t>ISAO 400-1: INTRODUCTION TO PRIVACY AND SECURITY</a:t>
            </a:r>
          </a:p>
          <a:p>
            <a:pPr lvl="2">
              <a:spcBef>
                <a:spcPts val="0"/>
              </a:spcBef>
            </a:pPr>
            <a:r>
              <a:rPr lang="en-US" sz="1800" dirty="0" smtClean="0"/>
              <a:t>An </a:t>
            </a:r>
            <a:r>
              <a:rPr lang="en-US" sz="1800" dirty="0"/>
              <a:t>intro – midlevel discussion </a:t>
            </a:r>
            <a:r>
              <a:rPr lang="en-US" sz="1800" dirty="0" smtClean="0"/>
              <a:t>of privacy </a:t>
            </a:r>
            <a:r>
              <a:rPr lang="en-US" sz="1800" dirty="0"/>
              <a:t>and security </a:t>
            </a:r>
            <a:r>
              <a:rPr lang="en-US" sz="1800" dirty="0" smtClean="0"/>
              <a:t>issues</a:t>
            </a:r>
            <a:endParaRPr lang="en-US" sz="1800" dirty="0"/>
          </a:p>
          <a:p>
            <a:pPr lvl="2">
              <a:spcBef>
                <a:spcPts val="0"/>
              </a:spcBef>
            </a:pPr>
            <a:r>
              <a:rPr lang="en-US" sz="1800" dirty="0"/>
              <a:t>Incorporates WG4 Needs Assessment “</a:t>
            </a:r>
            <a:r>
              <a:rPr lang="en-US" sz="1800" i="1" dirty="0"/>
              <a:t>Best Practices to Advance Privacy and Security in Private Sector Information Sharing</a:t>
            </a:r>
            <a:r>
              <a:rPr lang="en-US" sz="1800" dirty="0"/>
              <a:t>”</a:t>
            </a:r>
          </a:p>
          <a:p>
            <a:pPr lvl="1"/>
            <a:r>
              <a:rPr lang="en-US" sz="1800" dirty="0" smtClean="0"/>
              <a:t>ISAO </a:t>
            </a:r>
            <a:r>
              <a:rPr lang="en-US" sz="1800" dirty="0"/>
              <a:t>500-1: INTRODUCTION TO ANALYSIS</a:t>
            </a:r>
          </a:p>
          <a:p>
            <a:pPr lvl="2"/>
            <a:r>
              <a:rPr lang="en-US" sz="1800" dirty="0" smtClean="0"/>
              <a:t>An </a:t>
            </a:r>
            <a:r>
              <a:rPr lang="en-US" sz="1800" dirty="0"/>
              <a:t>intro – midlevel discussion of that other part of information sharing…the A in ISAO</a:t>
            </a:r>
          </a:p>
          <a:p>
            <a:pPr lvl="1"/>
            <a:r>
              <a:rPr lang="en-US" sz="1800" dirty="0"/>
              <a:t>ISAO 800-1: INTRODUCTION TO LEGAL ISSUES FOR ISAOs</a:t>
            </a:r>
          </a:p>
          <a:p>
            <a:pPr lvl="2"/>
            <a:r>
              <a:rPr lang="en-US" sz="1800" dirty="0" smtClean="0"/>
              <a:t>An </a:t>
            </a:r>
            <a:r>
              <a:rPr lang="en-US" sz="1800" dirty="0"/>
              <a:t>intro – midlevel discussion of the legal questions and considerations that arise in forming an ISAO</a:t>
            </a:r>
          </a:p>
          <a:p>
            <a:pPr lvl="1"/>
            <a:r>
              <a:rPr lang="en-US" sz="1800" dirty="0"/>
              <a:t>ISAO 300-2: INFORMATION SHARING METHODS (ARCHITECTURE)</a:t>
            </a:r>
          </a:p>
          <a:p>
            <a:pPr lvl="2"/>
            <a:r>
              <a:rPr lang="en-US" sz="1800" dirty="0"/>
              <a:t>A midlevel look at the subject of Information Sharing and the various methods that can be used – goes beyond the descriptions in ISAO 300-1 to provide “How To” info for new ISAOs</a:t>
            </a: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1954136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What’s Next?  </a:t>
            </a:r>
            <a:r>
              <a:rPr lang="en-US" sz="2000" dirty="0" smtClean="0">
                <a:solidFill>
                  <a:srgbClr val="002060"/>
                </a:solidFill>
                <a:latin typeface="Arial" panose="020B0604020202020204" pitchFamily="34" charset="0"/>
                <a:cs typeface="Arial" panose="020B0604020202020204" pitchFamily="34" charset="0"/>
              </a:rPr>
              <a:t>(2 </a:t>
            </a:r>
            <a:r>
              <a:rPr lang="en-US" sz="2000" dirty="0">
                <a:solidFill>
                  <a:srgbClr val="002060"/>
                </a:solidFill>
                <a:latin typeface="Arial" panose="020B0604020202020204" pitchFamily="34" charset="0"/>
                <a:cs typeface="Arial" panose="020B0604020202020204" pitchFamily="34" charset="0"/>
              </a:rPr>
              <a:t>of </a:t>
            </a:r>
            <a:r>
              <a:rPr lang="en-US" sz="2000" dirty="0" smtClean="0">
                <a:solidFill>
                  <a:srgbClr val="002060"/>
                </a:solidFill>
                <a:latin typeface="Arial" panose="020B0604020202020204" pitchFamily="34" charset="0"/>
                <a:cs typeface="Arial" panose="020B0604020202020204" pitchFamily="34" charset="0"/>
              </a:rPr>
              <a:t>2)</a:t>
            </a:r>
            <a:endParaRPr lang="en-US"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8700" y="1952626"/>
            <a:ext cx="7200900" cy="3102458"/>
          </a:xfrm>
        </p:spPr>
        <p:txBody>
          <a:bodyPr>
            <a:noAutofit/>
          </a:bodyPr>
          <a:lstStyle/>
          <a:p>
            <a:pPr>
              <a:spcBef>
                <a:spcPts val="0"/>
              </a:spcBef>
            </a:pPr>
            <a:r>
              <a:rPr lang="en-US" sz="2400" dirty="0" smtClean="0"/>
              <a:t>Also currently </a:t>
            </a:r>
            <a:r>
              <a:rPr lang="en-US" sz="2400" u="sng" dirty="0"/>
              <a:t>considering</a:t>
            </a:r>
            <a:r>
              <a:rPr lang="en-US" sz="2400" dirty="0"/>
              <a:t> the following</a:t>
            </a:r>
            <a:r>
              <a:rPr lang="en-US" sz="2400" dirty="0" smtClean="0"/>
              <a:t>:</a:t>
            </a:r>
            <a:endParaRPr lang="en-US" dirty="0" smtClean="0"/>
          </a:p>
          <a:p>
            <a:pPr lvl="1">
              <a:spcBef>
                <a:spcPts val="600"/>
              </a:spcBef>
            </a:pPr>
            <a:r>
              <a:rPr lang="en-US" sz="1800" dirty="0" smtClean="0"/>
              <a:t>ISAO </a:t>
            </a:r>
            <a:r>
              <a:rPr lang="en-US" sz="1800" dirty="0"/>
              <a:t>300-3: AUTOMATED INFORMATION SHARING</a:t>
            </a:r>
          </a:p>
          <a:p>
            <a:pPr lvl="2">
              <a:spcBef>
                <a:spcPts val="0"/>
              </a:spcBef>
            </a:pPr>
            <a:r>
              <a:rPr lang="en-US" sz="1800" dirty="0"/>
              <a:t>A midlevel technical discussion of automated information sharing and its impact on the ecosystem</a:t>
            </a:r>
          </a:p>
          <a:p>
            <a:pPr lvl="1">
              <a:spcBef>
                <a:spcPts val="600"/>
              </a:spcBef>
            </a:pPr>
            <a:r>
              <a:rPr lang="en-US" sz="1800" dirty="0"/>
              <a:t>ISAO 600-1: INTRODUCTION TO THE ROLE OF GOVERNMENT</a:t>
            </a:r>
          </a:p>
          <a:p>
            <a:pPr lvl="2">
              <a:spcBef>
                <a:spcPts val="0"/>
              </a:spcBef>
            </a:pPr>
            <a:r>
              <a:rPr lang="en-US" sz="1800" dirty="0"/>
              <a:t>Introduces the 600 series on the relationship between the private industry and government</a:t>
            </a:r>
          </a:p>
          <a:p>
            <a:pPr lvl="1">
              <a:spcBef>
                <a:spcPts val="600"/>
              </a:spcBef>
            </a:pPr>
            <a:r>
              <a:rPr lang="en-US" sz="1800" dirty="0" smtClean="0"/>
              <a:t>ISAO 700-1: </a:t>
            </a:r>
            <a:r>
              <a:rPr lang="en-US" sz="1800" dirty="0"/>
              <a:t>INTRODUCTION TO GLOBAL SHARING</a:t>
            </a:r>
          </a:p>
          <a:p>
            <a:pPr lvl="2">
              <a:spcBef>
                <a:spcPts val="0"/>
              </a:spcBef>
            </a:pPr>
            <a:r>
              <a:rPr lang="en-US" sz="1800" dirty="0"/>
              <a:t>Introduces the 700 series on information sharing on a global </a:t>
            </a:r>
            <a:r>
              <a:rPr lang="en-US" sz="1800" dirty="0" smtClean="0"/>
              <a:t>scale</a:t>
            </a:r>
          </a:p>
          <a:p>
            <a:pPr lvl="1">
              <a:spcBef>
                <a:spcPts val="600"/>
              </a:spcBef>
            </a:pPr>
            <a:r>
              <a:rPr lang="en-US" sz="1800" dirty="0"/>
              <a:t>ISAO 200-1: INTRODUCTION TO ISAO CAPABILITIES AND SERVICES</a:t>
            </a:r>
          </a:p>
          <a:p>
            <a:pPr lvl="2">
              <a:spcBef>
                <a:spcPts val="0"/>
              </a:spcBef>
            </a:pPr>
            <a:r>
              <a:rPr lang="en-US" sz="1800" dirty="0"/>
              <a:t>Introduces the 200 series on Capabilities and Services of an ISAO and provides an intro – midlevel discussion of the various capabilities and services an ISAO may consider </a:t>
            </a:r>
            <a:r>
              <a:rPr lang="en-US" sz="1800" dirty="0" smtClean="0"/>
              <a:t>adopting</a:t>
            </a:r>
            <a:endParaRPr lang="en-US" sz="18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25</a:t>
            </a:fld>
            <a:endParaRPr lang="en-US">
              <a:solidFill>
                <a:prstClr val="black">
                  <a:tint val="75000"/>
                </a:prstClr>
              </a:solidFill>
            </a:endParaRPr>
          </a:p>
        </p:txBody>
      </p:sp>
      <p:sp>
        <p:nvSpPr>
          <p:cNvPr id="5" name="TextBox 4"/>
          <p:cNvSpPr txBox="1"/>
          <p:nvPr/>
        </p:nvSpPr>
        <p:spPr>
          <a:xfrm>
            <a:off x="1828075" y="5788912"/>
            <a:ext cx="5194435" cy="461665"/>
          </a:xfrm>
          <a:prstGeom prst="rect">
            <a:avLst/>
          </a:prstGeom>
          <a:noFill/>
          <a:ln>
            <a:solidFill>
              <a:srgbClr val="002060"/>
            </a:solidFill>
          </a:ln>
        </p:spPr>
        <p:txBody>
          <a:bodyPr wrap="none" rtlCol="0">
            <a:spAutoFit/>
          </a:bodyPr>
          <a:lstStyle/>
          <a:p>
            <a:pPr algn="ctr"/>
            <a:r>
              <a:rPr lang="en-US" sz="2400" i="1" dirty="0" smtClean="0"/>
              <a:t>Give us your feedback by November 30</a:t>
            </a:r>
            <a:r>
              <a:rPr lang="en-US" sz="2400" i="1" baseline="30000" dirty="0" smtClean="0"/>
              <a:t>th</a:t>
            </a:r>
            <a:endParaRPr lang="en-US" sz="2400" i="1" dirty="0"/>
          </a:p>
        </p:txBody>
      </p:sp>
    </p:spTree>
    <p:extLst>
      <p:ext uri="{BB962C8B-B14F-4D97-AF65-F5344CB8AC3E}">
        <p14:creationId xmlns:p14="http://schemas.microsoft.com/office/powerpoint/2010/main" val="4201278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Building the Community</a:t>
            </a:r>
            <a:endParaRPr lang="en-US"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7431" y="1699396"/>
            <a:ext cx="7700930" cy="1750223"/>
          </a:xfrm>
        </p:spPr>
        <p:txBody>
          <a:bodyPr>
            <a:noAutofit/>
          </a:bodyPr>
          <a:lstStyle/>
          <a:p>
            <a:r>
              <a:rPr lang="en-US" sz="2400" dirty="0" smtClean="0"/>
              <a:t>Spreading the Word to Promote Information Sharing</a:t>
            </a:r>
          </a:p>
          <a:p>
            <a:pPr lvl="1"/>
            <a:r>
              <a:rPr lang="en-US" sz="2100" dirty="0" smtClean="0"/>
              <a:t>FS-ISAC Fall Summit</a:t>
            </a:r>
          </a:p>
          <a:p>
            <a:pPr lvl="1"/>
            <a:r>
              <a:rPr lang="en-US" sz="2100" dirty="0" smtClean="0"/>
              <a:t>Cross-Sector Leadership Forum</a:t>
            </a:r>
          </a:p>
          <a:p>
            <a:pPr lvl="1"/>
            <a:r>
              <a:rPr lang="en-US" sz="2100" dirty="0" smtClean="0"/>
              <a:t>Defense Transportation Fall </a:t>
            </a:r>
            <a:r>
              <a:rPr lang="en-US" sz="2100" dirty="0" err="1" smtClean="0"/>
              <a:t>Conf</a:t>
            </a:r>
            <a:endParaRPr lang="en-US" sz="2100" dirty="0" smtClean="0"/>
          </a:p>
          <a:p>
            <a:pPr lvl="1"/>
            <a:r>
              <a:rPr lang="en-US" sz="2100" dirty="0" smtClean="0"/>
              <a:t>Midwest Cyber Center</a:t>
            </a:r>
            <a:endParaRPr lang="en-US" sz="2100" dirty="0"/>
          </a:p>
          <a:p>
            <a:pPr>
              <a:spcBef>
                <a:spcPts val="600"/>
              </a:spcBef>
            </a:pPr>
            <a:r>
              <a:rPr lang="en-US" sz="2400" dirty="0" smtClean="0"/>
              <a:t>Developing Venues </a:t>
            </a:r>
            <a:r>
              <a:rPr lang="en-US" sz="2400" dirty="0"/>
              <a:t>for </a:t>
            </a:r>
            <a:r>
              <a:rPr lang="en-US" sz="2400" dirty="0" smtClean="0"/>
              <a:t>Online and Face-to-Face </a:t>
            </a:r>
            <a:r>
              <a:rPr lang="en-US" sz="2400" dirty="0"/>
              <a:t>Interaction</a:t>
            </a:r>
          </a:p>
        </p:txBody>
      </p:sp>
      <p:pic>
        <p:nvPicPr>
          <p:cNvPr id="5" name="Picture 4"/>
          <p:cNvPicPr>
            <a:picLocks noChangeAspect="1"/>
          </p:cNvPicPr>
          <p:nvPr/>
        </p:nvPicPr>
        <p:blipFill>
          <a:blip r:embed="rId3"/>
          <a:stretch>
            <a:fillRect/>
          </a:stretch>
        </p:blipFill>
        <p:spPr>
          <a:xfrm>
            <a:off x="30037" y="3864573"/>
            <a:ext cx="5522038" cy="2554816"/>
          </a:xfrm>
          <a:prstGeom prst="rect">
            <a:avLst/>
          </a:prstGeom>
        </p:spPr>
      </p:pic>
      <p:sp>
        <p:nvSpPr>
          <p:cNvPr id="6" name="TextBox 5"/>
          <p:cNvSpPr txBox="1"/>
          <p:nvPr/>
        </p:nvSpPr>
        <p:spPr>
          <a:xfrm>
            <a:off x="4176074" y="2081300"/>
            <a:ext cx="4967925" cy="1384995"/>
          </a:xfrm>
          <a:prstGeom prst="rect">
            <a:avLst/>
          </a:prstGeom>
          <a:noFill/>
        </p:spPr>
        <p:txBody>
          <a:bodyPr wrap="square" lIns="0" rIns="0" rtlCol="0">
            <a:spAutoFit/>
          </a:bodyPr>
          <a:lstStyle/>
          <a:p>
            <a:pPr marL="800100" lvl="1" indent="-342900">
              <a:buFont typeface="Arial" panose="020B0604020202020204" pitchFamily="34" charset="0"/>
              <a:buChar char="•"/>
            </a:pPr>
            <a:r>
              <a:rPr lang="en-US" sz="2100" dirty="0"/>
              <a:t>MS-ISAC Annual </a:t>
            </a:r>
            <a:r>
              <a:rPr lang="en-US" sz="2100" dirty="0" smtClean="0"/>
              <a:t>Meeting</a:t>
            </a:r>
            <a:endParaRPr lang="en-US" sz="2100" dirty="0"/>
          </a:p>
          <a:p>
            <a:pPr marL="800100" lvl="1" indent="-342900">
              <a:buFont typeface="Arial" panose="020B0604020202020204" pitchFamily="34" charset="0"/>
              <a:buChar char="•"/>
            </a:pPr>
            <a:r>
              <a:rPr lang="en-US" sz="2100" dirty="0"/>
              <a:t>IT and </a:t>
            </a:r>
            <a:r>
              <a:rPr lang="en-US" sz="2100" dirty="0" err="1"/>
              <a:t>Comm</a:t>
            </a:r>
            <a:r>
              <a:rPr lang="en-US" sz="2100" dirty="0"/>
              <a:t> Sector Annual Meeting</a:t>
            </a:r>
          </a:p>
          <a:p>
            <a:pPr marL="800100" lvl="1" indent="-342900">
              <a:buFont typeface="Arial" panose="020B0604020202020204" pitchFamily="34" charset="0"/>
              <a:buChar char="•"/>
            </a:pPr>
            <a:r>
              <a:rPr lang="en-US" sz="2100" dirty="0" smtClean="0"/>
              <a:t>San Antonio Cyber Committee</a:t>
            </a:r>
          </a:p>
          <a:p>
            <a:pPr marL="800100" lvl="1" indent="-342900">
              <a:buFont typeface="Arial" panose="020B0604020202020204" pitchFamily="34" charset="0"/>
              <a:buChar char="•"/>
            </a:pPr>
            <a:r>
              <a:rPr lang="en-US" sz="2100" dirty="0" smtClean="0"/>
              <a:t>Cyber </a:t>
            </a:r>
            <a:r>
              <a:rPr lang="en-US" sz="2100" dirty="0"/>
              <a:t>Southwest</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7993" y="5326146"/>
            <a:ext cx="4096007" cy="1064962"/>
          </a:xfrm>
          <a:prstGeom prst="rect">
            <a:avLst/>
          </a:prstGeom>
        </p:spPr>
      </p:pic>
      <p:sp>
        <p:nvSpPr>
          <p:cNvPr id="8" name="Rectangle 7"/>
          <p:cNvSpPr/>
          <p:nvPr/>
        </p:nvSpPr>
        <p:spPr>
          <a:xfrm>
            <a:off x="5047993" y="4429935"/>
            <a:ext cx="4096005" cy="867930"/>
          </a:xfrm>
          <a:prstGeom prst="rect">
            <a:avLst/>
          </a:prstGeom>
          <a:noFill/>
        </p:spPr>
        <p:txBody>
          <a:bodyPr wrap="square" lIns="91440" tIns="45720" rIns="91440" bIns="45720">
            <a:spAutoFit/>
          </a:bodyPr>
          <a:lstStyle/>
          <a:p>
            <a:pPr algn="ctr">
              <a:lnSpc>
                <a:spcPct val="90000"/>
              </a:lnSpc>
            </a:pPr>
            <a:r>
              <a:rPr lang="en-US"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Come see us at RSA!</a:t>
            </a:r>
          </a:p>
          <a:p>
            <a:pPr algn="ctr">
              <a:lnSpc>
                <a:spcPct val="90000"/>
              </a:lnSpc>
            </a:pPr>
            <a:r>
              <a:rPr lang="en-US"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Booth 4436 in North Expo</a:t>
            </a:r>
            <a:endPar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2535364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National Information </a:t>
            </a:r>
            <a:r>
              <a:rPr lang="en-US" sz="2800" dirty="0">
                <a:solidFill>
                  <a:srgbClr val="002060"/>
                </a:solidFill>
                <a:latin typeface="Arial" panose="020B0604020202020204" pitchFamily="34" charset="0"/>
                <a:cs typeface="Arial" panose="020B0604020202020204" pitchFamily="34" charset="0"/>
              </a:rPr>
              <a:t>Sharing Conference</a:t>
            </a:r>
          </a:p>
        </p:txBody>
      </p:sp>
      <p:sp>
        <p:nvSpPr>
          <p:cNvPr id="3" name="Content Placeholder 2"/>
          <p:cNvSpPr>
            <a:spLocks noGrp="1"/>
          </p:cNvSpPr>
          <p:nvPr>
            <p:ph idx="1"/>
          </p:nvPr>
        </p:nvSpPr>
        <p:spPr>
          <a:xfrm>
            <a:off x="436951" y="2390777"/>
            <a:ext cx="3902610" cy="3161973"/>
          </a:xfrm>
        </p:spPr>
        <p:txBody>
          <a:bodyPr>
            <a:noAutofit/>
          </a:bodyPr>
          <a:lstStyle/>
          <a:p>
            <a:r>
              <a:rPr lang="en-US" sz="2400" dirty="0" smtClean="0"/>
              <a:t>ISAOs</a:t>
            </a:r>
          </a:p>
          <a:p>
            <a:r>
              <a:rPr lang="en-US" sz="2400" dirty="0" smtClean="0"/>
              <a:t>Service Providers</a:t>
            </a:r>
          </a:p>
          <a:p>
            <a:r>
              <a:rPr lang="en-US" sz="2400" dirty="0" smtClean="0"/>
              <a:t>Training Sessions</a:t>
            </a:r>
            <a:endParaRPr lang="en-US" sz="2400" dirty="0"/>
          </a:p>
          <a:p>
            <a:r>
              <a:rPr lang="en-US" sz="2400" dirty="0" smtClean="0"/>
              <a:t>Call for Papers</a:t>
            </a:r>
          </a:p>
          <a:p>
            <a:endParaRPr lang="en-US" sz="1000" dirty="0" smtClean="0"/>
          </a:p>
          <a:p>
            <a:r>
              <a:rPr lang="en-US" sz="2400" dirty="0" smtClean="0"/>
              <a:t>2017 Date and Location TBD</a:t>
            </a:r>
          </a:p>
          <a:p>
            <a:pPr lvl="1"/>
            <a:r>
              <a:rPr lang="en-US" sz="2000" dirty="0" smtClean="0"/>
              <a:t>Considering spring and fall options</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27</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561" y="2381251"/>
            <a:ext cx="4362450" cy="2910572"/>
          </a:xfrm>
          <a:prstGeom prst="rect">
            <a:avLst/>
          </a:prstGeom>
        </p:spPr>
      </p:pic>
      <p:sp>
        <p:nvSpPr>
          <p:cNvPr id="6" name="TextBox 5"/>
          <p:cNvSpPr txBox="1"/>
          <p:nvPr/>
        </p:nvSpPr>
        <p:spPr>
          <a:xfrm>
            <a:off x="2379124" y="5652892"/>
            <a:ext cx="4385752" cy="461665"/>
          </a:xfrm>
          <a:prstGeom prst="rect">
            <a:avLst/>
          </a:prstGeom>
          <a:noFill/>
          <a:ln>
            <a:solidFill>
              <a:srgbClr val="002060"/>
            </a:solidFill>
          </a:ln>
        </p:spPr>
        <p:txBody>
          <a:bodyPr wrap="none" rtlCol="0">
            <a:spAutoFit/>
          </a:bodyPr>
          <a:lstStyle/>
          <a:p>
            <a:pPr algn="ctr"/>
            <a:r>
              <a:rPr lang="en-US" sz="2400" i="1" dirty="0" smtClean="0"/>
              <a:t>Bringing the Community Together</a:t>
            </a:r>
            <a:endParaRPr lang="en-US" sz="2400" i="1" dirty="0"/>
          </a:p>
        </p:txBody>
      </p:sp>
      <p:sp>
        <p:nvSpPr>
          <p:cNvPr id="7" name="Rectangle 6"/>
          <p:cNvSpPr/>
          <p:nvPr/>
        </p:nvSpPr>
        <p:spPr>
          <a:xfrm>
            <a:off x="1385745" y="1775732"/>
            <a:ext cx="6004872" cy="590931"/>
          </a:xfrm>
          <a:prstGeom prst="rect">
            <a:avLst/>
          </a:prstGeom>
          <a:noFill/>
        </p:spPr>
        <p:txBody>
          <a:bodyPr wrap="square" lIns="91440" tIns="45720" rIns="91440" bIns="45720">
            <a:spAutoFit/>
          </a:bodyPr>
          <a:lstStyle/>
          <a:p>
            <a:pPr algn="ctr">
              <a:lnSpc>
                <a:spcPct val="90000"/>
              </a:lnSpc>
            </a:pPr>
            <a:r>
              <a:rPr lang="en-US"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Announcement Coming Soon!</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708329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New and Emerging ISAOs Roundtable</a:t>
            </a:r>
            <a:endParaRPr lang="en-US"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58641" y="1660258"/>
            <a:ext cx="4709786" cy="4249908"/>
          </a:xfrm>
        </p:spPr>
        <p:txBody>
          <a:bodyPr>
            <a:noAutofit/>
          </a:bodyPr>
          <a:lstStyle/>
          <a:p>
            <a:pPr marL="0" indent="0">
              <a:buNone/>
            </a:pPr>
            <a:endParaRPr lang="en-US" dirty="0" smtClean="0"/>
          </a:p>
          <a:p>
            <a:r>
              <a:rPr lang="en-US" sz="2000" dirty="0" smtClean="0"/>
              <a:t>December 8 at 2pm CT</a:t>
            </a:r>
          </a:p>
          <a:p>
            <a:r>
              <a:rPr lang="en-US" sz="2000" dirty="0" smtClean="0"/>
              <a:t>Open to new and emerging ISAOs</a:t>
            </a:r>
          </a:p>
          <a:p>
            <a:r>
              <a:rPr lang="en-US" sz="2000" dirty="0" smtClean="0"/>
              <a:t>Opportunity to share knowledge and ask questions</a:t>
            </a:r>
          </a:p>
          <a:p>
            <a:r>
              <a:rPr lang="en-US" sz="2000" dirty="0" smtClean="0"/>
              <a:t>December Topic: </a:t>
            </a:r>
            <a:r>
              <a:rPr lang="en-US" sz="2000" i="1" dirty="0" smtClean="0"/>
              <a:t>An Introduction to Information Sharing</a:t>
            </a:r>
          </a:p>
          <a:p>
            <a:r>
              <a:rPr lang="en-US" sz="2000" dirty="0" smtClean="0"/>
              <a:t>Guest Speaker:  Kent Landfield, Director of Standards and Technology Policy, Intel Security</a:t>
            </a:r>
          </a:p>
          <a:p>
            <a:r>
              <a:rPr lang="en-US" sz="2000" dirty="0"/>
              <a:t>Register your ISAO on ISAO.org to participate in Roundtable discussions</a:t>
            </a:r>
            <a:endParaRPr lang="en-US" sz="20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28</a:t>
            </a:fld>
            <a:endParaRPr lang="en-US" dirty="0">
              <a:solidFill>
                <a:prstClr val="black">
                  <a:tint val="75000"/>
                </a:prstClr>
              </a:solidFill>
            </a:endParaRPr>
          </a:p>
        </p:txBody>
      </p:sp>
      <p:sp>
        <p:nvSpPr>
          <p:cNvPr id="6" name="TextBox 5"/>
          <p:cNvSpPr txBox="1"/>
          <p:nvPr/>
        </p:nvSpPr>
        <p:spPr>
          <a:xfrm>
            <a:off x="2603657" y="6013962"/>
            <a:ext cx="4203395" cy="461665"/>
          </a:xfrm>
          <a:prstGeom prst="rect">
            <a:avLst/>
          </a:prstGeom>
          <a:noFill/>
          <a:ln>
            <a:solidFill>
              <a:srgbClr val="002060"/>
            </a:solidFill>
          </a:ln>
        </p:spPr>
        <p:txBody>
          <a:bodyPr wrap="none" rtlCol="0">
            <a:spAutoFit/>
          </a:bodyPr>
          <a:lstStyle/>
          <a:p>
            <a:pPr algn="ctr"/>
            <a:r>
              <a:rPr lang="en-US" sz="2400" i="1" dirty="0" smtClean="0"/>
              <a:t>Building Capability and Capacity</a:t>
            </a:r>
            <a:endParaRPr lang="en-US" sz="2400"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80" y="2513624"/>
            <a:ext cx="3810000" cy="2543175"/>
          </a:xfrm>
          <a:prstGeom prst="rect">
            <a:avLst/>
          </a:prstGeom>
        </p:spPr>
      </p:pic>
    </p:spTree>
    <p:extLst>
      <p:ext uri="{BB962C8B-B14F-4D97-AF65-F5344CB8AC3E}">
        <p14:creationId xmlns:p14="http://schemas.microsoft.com/office/powerpoint/2010/main" val="32737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28020"/>
            <a:ext cx="9124950" cy="667808"/>
          </a:xfrm>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Mark Your Calendars</a:t>
            </a:r>
            <a:endParaRPr lang="en-US"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61492" y="1902856"/>
            <a:ext cx="7886700" cy="1239597"/>
          </a:xfrm>
        </p:spPr>
        <p:txBody>
          <a:bodyPr>
            <a:normAutofit/>
          </a:bodyPr>
          <a:lstStyle/>
          <a:p>
            <a:r>
              <a:rPr lang="en-US" sz="2400" dirty="0" smtClean="0"/>
              <a:t>Online public meeting December 15</a:t>
            </a:r>
            <a:r>
              <a:rPr lang="en-US" sz="2400" baseline="30000" dirty="0" smtClean="0"/>
              <a:t>th</a:t>
            </a:r>
            <a:r>
              <a:rPr lang="en-US" sz="2400" dirty="0" smtClean="0"/>
              <a:t> at 1pm Central time</a:t>
            </a:r>
          </a:p>
          <a:p>
            <a:r>
              <a:rPr lang="en-US" sz="2400" dirty="0" smtClean="0"/>
              <a:t>Information sharing insights, updates from the ISAO SO, and your chance to engage</a:t>
            </a:r>
          </a:p>
          <a:p>
            <a:pPr marL="0" indent="0">
              <a:buNone/>
            </a:pP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29</a:t>
            </a:fld>
            <a:endParaRPr lang="en-US">
              <a:solidFill>
                <a:prstClr val="black">
                  <a:tint val="75000"/>
                </a:prstClr>
              </a:solidFill>
            </a:endParaRPr>
          </a:p>
        </p:txBody>
      </p:sp>
      <p:grpSp>
        <p:nvGrpSpPr>
          <p:cNvPr id="5" name="Group 4"/>
          <p:cNvGrpSpPr/>
          <p:nvPr/>
        </p:nvGrpSpPr>
        <p:grpSpPr>
          <a:xfrm>
            <a:off x="2810966" y="3116354"/>
            <a:ext cx="3387750" cy="2551362"/>
            <a:chOff x="2810966" y="3116354"/>
            <a:chExt cx="3387750" cy="2551362"/>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983"/>
            <a:stretch/>
          </p:blipFill>
          <p:spPr>
            <a:xfrm>
              <a:off x="2810966" y="3116354"/>
              <a:ext cx="3387750" cy="2551362"/>
            </a:xfrm>
            <a:prstGeom prst="rect">
              <a:avLst/>
            </a:prstGeom>
          </p:spPr>
        </p:pic>
        <p:sp>
          <p:nvSpPr>
            <p:cNvPr id="8" name="Oval 7"/>
            <p:cNvSpPr/>
            <p:nvPr/>
          </p:nvSpPr>
          <p:spPr>
            <a:xfrm>
              <a:off x="4651568" y="4414948"/>
              <a:ext cx="674917" cy="4136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055150" y="6013962"/>
            <a:ext cx="2899383" cy="461665"/>
          </a:xfrm>
          <a:prstGeom prst="rect">
            <a:avLst/>
          </a:prstGeom>
          <a:noFill/>
          <a:ln>
            <a:solidFill>
              <a:srgbClr val="002060"/>
            </a:solidFill>
          </a:ln>
        </p:spPr>
        <p:txBody>
          <a:bodyPr wrap="none" rtlCol="0">
            <a:spAutoFit/>
          </a:bodyPr>
          <a:lstStyle/>
          <a:p>
            <a:pPr algn="ctr"/>
            <a:r>
              <a:rPr lang="en-US" sz="2400" i="1" dirty="0" smtClean="0"/>
              <a:t>Ongoing Engagement</a:t>
            </a:r>
            <a:endParaRPr lang="en-US" sz="2400" i="1" dirty="0"/>
          </a:p>
        </p:txBody>
      </p:sp>
    </p:spTree>
    <p:extLst>
      <p:ext uri="{BB962C8B-B14F-4D97-AF65-F5344CB8AC3E}">
        <p14:creationId xmlns:p14="http://schemas.microsoft.com/office/powerpoint/2010/main" val="1076280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4" y="-11085"/>
            <a:ext cx="9134475" cy="667808"/>
          </a:xfrm>
        </p:spPr>
        <p:txBody>
          <a:bodyPr>
            <a:normAutofit/>
          </a:bodyPr>
          <a:lstStyle/>
          <a:p>
            <a:r>
              <a:rPr lang="en-US" sz="2800" kern="0" dirty="0">
                <a:solidFill>
                  <a:srgbClr val="002060"/>
                </a:solidFill>
                <a:latin typeface="Arial"/>
              </a:rPr>
              <a:t>Why </a:t>
            </a:r>
            <a:r>
              <a:rPr lang="en-US" sz="2800" kern="0" dirty="0" smtClean="0">
                <a:solidFill>
                  <a:srgbClr val="002060"/>
                </a:solidFill>
                <a:latin typeface="Arial"/>
              </a:rPr>
              <a:t>We’re Here</a:t>
            </a:r>
            <a:endParaRPr lang="en-US" sz="2000" dirty="0">
              <a:solidFill>
                <a:srgbClr val="002060"/>
              </a:solidFill>
            </a:endParaRPr>
          </a:p>
        </p:txBody>
      </p:sp>
      <p:sp>
        <p:nvSpPr>
          <p:cNvPr id="4" name="TextBox 3"/>
          <p:cNvSpPr txBox="1"/>
          <p:nvPr/>
        </p:nvSpPr>
        <p:spPr>
          <a:xfrm>
            <a:off x="717009" y="3629567"/>
            <a:ext cx="7769775" cy="1733808"/>
          </a:xfrm>
          <a:prstGeom prst="rect">
            <a:avLst/>
          </a:prstGeom>
        </p:spPr>
        <p:txBody>
          <a:bodyPr wrap="square" rtlCol="0">
            <a:spAutoFit/>
          </a:bodyPr>
          <a:lstStyle/>
          <a:p>
            <a:pPr eaLnBrk="0" fontAlgn="base" hangingPunct="0">
              <a:lnSpc>
                <a:spcPts val="3225"/>
              </a:lnSpc>
              <a:spcBef>
                <a:spcPct val="0"/>
              </a:spcBef>
              <a:spcAft>
                <a:spcPct val="0"/>
              </a:spcAft>
            </a:pPr>
            <a:r>
              <a:rPr lang="en-US" sz="2000" u="sng" kern="0" dirty="0">
                <a:solidFill>
                  <a:srgbClr val="002072"/>
                </a:solidFill>
                <a:latin typeface="Arial"/>
              </a:rPr>
              <a:t>Mission</a:t>
            </a:r>
            <a:r>
              <a:rPr lang="en-US" sz="2000" kern="0" dirty="0">
                <a:solidFill>
                  <a:srgbClr val="002072"/>
                </a:solidFill>
                <a:latin typeface="Arial"/>
              </a:rPr>
              <a:t>:  Improve the Nation’s cybersecurity posture by identifying standards and guidelines for robust and effective information sharing </a:t>
            </a:r>
            <a:r>
              <a:rPr lang="en-US" sz="2000" kern="0" dirty="0" smtClean="0">
                <a:solidFill>
                  <a:srgbClr val="002072"/>
                </a:solidFill>
                <a:latin typeface="Arial"/>
              </a:rPr>
              <a:t>and analysis related </a:t>
            </a:r>
            <a:r>
              <a:rPr lang="en-US" sz="2000" kern="0" dirty="0">
                <a:solidFill>
                  <a:srgbClr val="002072"/>
                </a:solidFill>
                <a:latin typeface="Arial"/>
              </a:rPr>
              <a:t>to cybersecurity </a:t>
            </a:r>
            <a:r>
              <a:rPr lang="en-US" sz="2000" kern="0" dirty="0" smtClean="0">
                <a:solidFill>
                  <a:srgbClr val="002072"/>
                </a:solidFill>
                <a:latin typeface="Arial"/>
              </a:rPr>
              <a:t>risks, incidents </a:t>
            </a:r>
            <a:r>
              <a:rPr lang="en-US" sz="2000" kern="0" dirty="0">
                <a:solidFill>
                  <a:srgbClr val="002072"/>
                </a:solidFill>
                <a:latin typeface="Arial"/>
              </a:rPr>
              <a:t>and </a:t>
            </a:r>
            <a:r>
              <a:rPr lang="en-US" sz="2000" kern="0" dirty="0" smtClean="0">
                <a:solidFill>
                  <a:srgbClr val="002072"/>
                </a:solidFill>
                <a:latin typeface="Arial"/>
              </a:rPr>
              <a:t>best </a:t>
            </a:r>
            <a:r>
              <a:rPr lang="en-US" sz="2000" kern="0" dirty="0">
                <a:solidFill>
                  <a:srgbClr val="002072"/>
                </a:solidFill>
                <a:latin typeface="Arial"/>
              </a:rPr>
              <a:t>practices. </a:t>
            </a:r>
          </a:p>
        </p:txBody>
      </p:sp>
      <p:sp>
        <p:nvSpPr>
          <p:cNvPr id="5" name="TextBox 4"/>
          <p:cNvSpPr txBox="1"/>
          <p:nvPr/>
        </p:nvSpPr>
        <p:spPr>
          <a:xfrm>
            <a:off x="714383" y="2029369"/>
            <a:ext cx="7735079" cy="1323439"/>
          </a:xfrm>
          <a:prstGeom prst="rect">
            <a:avLst/>
          </a:prstGeom>
          <a:solidFill>
            <a:srgbClr val="002060"/>
          </a:solidFill>
        </p:spPr>
        <p:txBody>
          <a:bodyPr wrap="square" rtlCol="0">
            <a:spAutoFit/>
          </a:bodyPr>
          <a:lstStyle/>
          <a:p>
            <a:pPr algn="ctr" eaLnBrk="0" fontAlgn="base" hangingPunct="0">
              <a:spcBef>
                <a:spcPct val="0"/>
              </a:spcBef>
              <a:spcAft>
                <a:spcPct val="0"/>
              </a:spcAft>
            </a:pPr>
            <a:r>
              <a:rPr lang="en-US" sz="2000" kern="0" dirty="0">
                <a:solidFill>
                  <a:srgbClr val="FFFFFF"/>
                </a:solidFill>
                <a:latin typeface="Arial"/>
              </a:rPr>
              <a:t>“The cyber threat is one of the most serious economic and national security challenges we face as a Nation.”</a:t>
            </a:r>
          </a:p>
          <a:p>
            <a:pPr algn="ctr" eaLnBrk="0" fontAlgn="base" hangingPunct="0">
              <a:spcBef>
                <a:spcPct val="0"/>
              </a:spcBef>
              <a:spcAft>
                <a:spcPct val="0"/>
              </a:spcAft>
            </a:pPr>
            <a:endParaRPr lang="en-US" sz="2000" kern="0" dirty="0">
              <a:solidFill>
                <a:srgbClr val="FFFFFF"/>
              </a:solidFill>
              <a:latin typeface="Arial"/>
            </a:endParaRPr>
          </a:p>
          <a:p>
            <a:pPr algn="ctr" eaLnBrk="0" fontAlgn="base" hangingPunct="0">
              <a:spcBef>
                <a:spcPct val="0"/>
              </a:spcBef>
              <a:spcAft>
                <a:spcPct val="0"/>
              </a:spcAft>
            </a:pPr>
            <a:r>
              <a:rPr lang="en-US" sz="2000" kern="0" dirty="0">
                <a:solidFill>
                  <a:srgbClr val="FFFFFF"/>
                </a:solidFill>
                <a:latin typeface="Arial"/>
              </a:rPr>
              <a:t>President Barack Obama, March 2010</a:t>
            </a:r>
          </a:p>
        </p:txBody>
      </p:sp>
      <p:sp>
        <p:nvSpPr>
          <p:cNvPr id="6" name="TextBox 5"/>
          <p:cNvSpPr txBox="1"/>
          <p:nvPr/>
        </p:nvSpPr>
        <p:spPr>
          <a:xfrm>
            <a:off x="723105" y="5335329"/>
            <a:ext cx="7769775" cy="913070"/>
          </a:xfrm>
          <a:prstGeom prst="rect">
            <a:avLst/>
          </a:prstGeom>
        </p:spPr>
        <p:txBody>
          <a:bodyPr wrap="square" rtlCol="0">
            <a:spAutoFit/>
          </a:bodyPr>
          <a:lstStyle/>
          <a:p>
            <a:pPr eaLnBrk="0" fontAlgn="base" hangingPunct="0">
              <a:lnSpc>
                <a:spcPts val="3225"/>
              </a:lnSpc>
              <a:spcBef>
                <a:spcPct val="0"/>
              </a:spcBef>
              <a:spcAft>
                <a:spcPct val="0"/>
              </a:spcAft>
            </a:pPr>
            <a:r>
              <a:rPr lang="en-US" sz="2000" u="sng" kern="0" dirty="0">
                <a:solidFill>
                  <a:srgbClr val="002072"/>
                </a:solidFill>
                <a:latin typeface="Arial"/>
              </a:rPr>
              <a:t>Vi</a:t>
            </a:r>
            <a:r>
              <a:rPr lang="en-US" sz="2000" u="sng" kern="0" dirty="0" err="1">
                <a:solidFill>
                  <a:srgbClr val="002072"/>
                </a:solidFill>
                <a:latin typeface="Arial"/>
              </a:rPr>
              <a:t>sion</a:t>
            </a:r>
            <a:r>
              <a:rPr lang="en-US" sz="2000" kern="0" dirty="0">
                <a:solidFill>
                  <a:srgbClr val="002072"/>
                </a:solidFill>
                <a:latin typeface="Arial"/>
              </a:rPr>
              <a:t>:  A more secure and resilient Nation that is connected, informed and empowered.</a:t>
            </a:r>
          </a:p>
        </p:txBody>
      </p:sp>
      <p:sp>
        <p:nvSpPr>
          <p:cNvPr id="8" name="Slide Number Placeholder 7"/>
          <p:cNvSpPr>
            <a:spLocks noGrp="1"/>
          </p:cNvSpPr>
          <p:nvPr>
            <p:ph type="sldNum" sz="quarter" idx="12"/>
          </p:nvPr>
        </p:nvSpPr>
        <p:spPr>
          <a:xfrm>
            <a:off x="6715125" y="6475627"/>
            <a:ext cx="2057400" cy="365125"/>
          </a:xfrm>
        </p:spPr>
        <p:txBody>
          <a:bodyPr/>
          <a:lstStyle/>
          <a:p>
            <a:fld id="{D703E288-498A-D449-A48D-61053A160383}"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962141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2060"/>
                </a:solidFill>
                <a:latin typeface="Arial" panose="020B0604020202020204" pitchFamily="34" charset="0"/>
                <a:cs typeface="Arial" panose="020B0604020202020204" pitchFamily="34" charset="0"/>
              </a:rPr>
              <a:t>Questions and Answers</a:t>
            </a:r>
            <a:endParaRPr lang="en-US" sz="2000" dirty="0">
              <a:solidFill>
                <a:srgbClr val="002060"/>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390525" y="2929468"/>
            <a:ext cx="8172450" cy="2446867"/>
          </a:xfrm>
        </p:spPr>
        <p:txBody>
          <a:bodyPr>
            <a:normAutofit fontScale="92500"/>
          </a:bodyPr>
          <a:lstStyle/>
          <a:p>
            <a:pPr marL="0" indent="0" algn="ctr">
              <a:lnSpc>
                <a:spcPct val="120000"/>
              </a:lnSpc>
              <a:buNone/>
            </a:pPr>
            <a:r>
              <a:rPr lang="en-US" sz="2400" dirty="0" smtClean="0">
                <a:solidFill>
                  <a:schemeClr val="accent5">
                    <a:lumMod val="50000"/>
                  </a:schemeClr>
                </a:solidFill>
                <a:latin typeface="Arial" panose="020B0604020202020204" pitchFamily="34" charset="0"/>
                <a:cs typeface="Arial" panose="020B0604020202020204" pitchFamily="34" charset="0"/>
              </a:rPr>
              <a:t>Please </a:t>
            </a:r>
            <a:r>
              <a:rPr lang="en-US" sz="2400" dirty="0">
                <a:solidFill>
                  <a:schemeClr val="accent5">
                    <a:lumMod val="50000"/>
                  </a:schemeClr>
                </a:solidFill>
                <a:latin typeface="Arial" panose="020B0604020202020204" pitchFamily="34" charset="0"/>
                <a:cs typeface="Arial" panose="020B0604020202020204" pitchFamily="34" charset="0"/>
              </a:rPr>
              <a:t>use the Question and Answers box in your GoToWebinar Control Panel to submit questions to the ISAO SO.</a:t>
            </a:r>
          </a:p>
          <a:p>
            <a:endParaRPr lang="en-US" sz="2400" dirty="0">
              <a:solidFill>
                <a:schemeClr val="accent5">
                  <a:lumMod val="50000"/>
                </a:schemeClr>
              </a:solidFill>
              <a:latin typeface="Arial" panose="020B0604020202020204" pitchFamily="34" charset="0"/>
              <a:cs typeface="Arial" panose="020B0604020202020204" pitchFamily="34" charset="0"/>
            </a:endParaRPr>
          </a:p>
          <a:p>
            <a:endParaRPr lang="en-US" sz="2400" dirty="0">
              <a:solidFill>
                <a:schemeClr val="accent5">
                  <a:lumMod val="50000"/>
                </a:schemeClr>
              </a:solidFill>
              <a:latin typeface="Arial" panose="020B0604020202020204" pitchFamily="34" charset="0"/>
              <a:cs typeface="Arial" panose="020B0604020202020204" pitchFamily="34" charset="0"/>
            </a:endParaRPr>
          </a:p>
          <a:p>
            <a:pPr marL="0" indent="0" algn="ctr">
              <a:buNone/>
            </a:pPr>
            <a:r>
              <a:rPr lang="en-US" sz="3200" i="1" dirty="0">
                <a:solidFill>
                  <a:schemeClr val="accent5">
                    <a:lumMod val="50000"/>
                  </a:schemeClr>
                </a:solidFill>
                <a:latin typeface="Arial" panose="020B0604020202020204" pitchFamily="34" charset="0"/>
                <a:cs typeface="Arial" panose="020B0604020202020204" pitchFamily="34" charset="0"/>
              </a:rPr>
              <a:t>Thanks for joining our online meeting today!</a:t>
            </a:r>
          </a:p>
          <a:p>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703E288-498A-D449-A48D-61053A160383}"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577650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defPPr>
              <a:defRPr kern="1200" smtId="4294967295"/>
            </a:defPPr>
          </a:lstStyle>
          <a:p>
            <a:r>
              <a:rPr lang="en-US" smtClean="0"/>
              <a:t>David Turetsky </a:t>
            </a:r>
          </a:p>
          <a:p>
            <a:r>
              <a:rPr lang="en-US" smtClean="0"/>
              <a:t>Partner and Co-leader of the Cybsersecurity, Privacy and Data Protection Practice</a:t>
            </a:r>
          </a:p>
          <a:p>
            <a:r>
              <a:rPr lang="en-US" smtClean="0"/>
              <a:t>Akin Gump Strauss Hauer &amp; Feld LLP</a:t>
            </a:r>
          </a:p>
          <a:p>
            <a:r>
              <a:rPr lang="en-US" smtClean="0"/>
              <a:t>Co-leader ISAO SO Working Group 4, Privacy and Security </a:t>
            </a:r>
            <a:endParaRPr lang="en-US"/>
          </a:p>
        </p:txBody>
      </p:sp>
      <p:sp>
        <p:nvSpPr>
          <p:cNvPr id="3" name="Title 2"/>
          <p:cNvSpPr>
            <a:spLocks noGrp="1"/>
          </p:cNvSpPr>
          <p:nvPr>
            <p:ph type="title"/>
          </p:nvPr>
        </p:nvSpPr>
        <p:spPr>
          <a:xfrm>
            <a:off x="457199" y="3124200"/>
            <a:ext cx="6584623" cy="896937"/>
          </a:xfrm>
        </p:spPr>
        <p:txBody>
          <a:bodyPr/>
          <a:lstStyle>
            <a:defPPr>
              <a:defRPr kern="1200" smtId="4294967295"/>
            </a:defPPr>
          </a:lstStyle>
          <a:p>
            <a:r>
              <a:rPr lang="en-US" dirty="0" smtClean="0"/>
              <a:t>Presentation to the ISAO Standards Organization:</a:t>
            </a:r>
            <a:br>
              <a:rPr lang="en-US" dirty="0" smtClean="0"/>
            </a:br>
            <a:r>
              <a:rPr lang="en-US" dirty="0" smtClean="0"/>
              <a:t>Some Issues Around Information Sharing that General Counsels May Think About  </a:t>
            </a:r>
            <a:endParaRPr lang="en-US" dirty="0"/>
          </a:p>
        </p:txBody>
      </p:sp>
    </p:spTree>
    <p:extLst>
      <p:ext uri="{BB962C8B-B14F-4D97-AF65-F5344CB8AC3E}">
        <p14:creationId xmlns:p14="http://schemas.microsoft.com/office/powerpoint/2010/main" val="427468056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Information Sharing Can Help to Provide Necessary Security in a Digital World</a:t>
            </a:r>
            <a:endParaRPr lang="en-US"/>
          </a:p>
        </p:txBody>
      </p:sp>
      <p:sp>
        <p:nvSpPr>
          <p:cNvPr id="3" name="Content Placeholder 2"/>
          <p:cNvSpPr>
            <a:spLocks noGrp="1"/>
          </p:cNvSpPr>
          <p:nvPr>
            <p:ph idx="1"/>
          </p:nvPr>
        </p:nvSpPr>
        <p:spPr>
          <a:xfrm>
            <a:off x="296173" y="1524000"/>
            <a:ext cx="8224838" cy="4800600"/>
          </a:xfrm>
        </p:spPr>
        <p:txBody>
          <a:bodyPr/>
          <a:lstStyle>
            <a:defPPr>
              <a:defRPr kern="1200" smtId="4294967295"/>
            </a:defPPr>
          </a:lstStyle>
          <a:p>
            <a:r>
              <a:rPr lang="en-US" sz="2000" smtClean="0"/>
              <a:t>The digital technologies that expand our future, economic and otherwise, also create vectors </a:t>
            </a:r>
            <a:r>
              <a:rPr lang="en-US" sz="2000"/>
              <a:t>for attack from </a:t>
            </a:r>
            <a:r>
              <a:rPr lang="en-US" sz="2000" smtClean="0"/>
              <a:t>close and far away.</a:t>
            </a:r>
          </a:p>
          <a:p>
            <a:r>
              <a:rPr lang="en-US" sz="2000" smtClean="0"/>
              <a:t>While no silver bullet, voluntary cybersecurity information sharing </a:t>
            </a:r>
            <a:r>
              <a:rPr lang="en-US" sz="2000"/>
              <a:t>is </a:t>
            </a:r>
            <a:r>
              <a:rPr lang="en-US" sz="2000" smtClean="0"/>
              <a:t>a tool that has </a:t>
            </a:r>
            <a:r>
              <a:rPr lang="en-US" sz="2000"/>
              <a:t>attracted the support of experts, the Congress and the </a:t>
            </a:r>
            <a:r>
              <a:rPr lang="en-US" sz="2000" smtClean="0"/>
              <a:t>President.  </a:t>
            </a:r>
            <a:r>
              <a:rPr lang="en-US" sz="2000"/>
              <a:t>Over time, it might become necessary to meet commercial requirements and to demonstrate reasonable care</a:t>
            </a:r>
            <a:r>
              <a:rPr lang="en-US" sz="2000" smtClean="0"/>
              <a:t>.</a:t>
            </a:r>
          </a:p>
          <a:p>
            <a:r>
              <a:rPr lang="en-US" sz="2000"/>
              <a:t>The idea of cybersecurity information sharing is to make actionable information available rapidly so that the same cybersecurity threat can't work again and again</a:t>
            </a:r>
            <a:r>
              <a:rPr lang="en-US" sz="2000" smtClean="0"/>
              <a:t>.</a:t>
            </a:r>
          </a:p>
          <a:p>
            <a:pPr lvl="1"/>
            <a:r>
              <a:rPr lang="en-US" sz="1800" smtClean="0"/>
              <a:t>It can raise </a:t>
            </a:r>
            <a:r>
              <a:rPr lang="en-US" sz="1800"/>
              <a:t>the cost to adversaries of developing </a:t>
            </a:r>
            <a:r>
              <a:rPr lang="en-US" sz="1800" smtClean="0"/>
              <a:t>cyberattack </a:t>
            </a:r>
            <a:r>
              <a:rPr lang="en-US" sz="1800"/>
              <a:t>tools since </a:t>
            </a:r>
            <a:r>
              <a:rPr lang="en-US" sz="1800" smtClean="0"/>
              <a:t>their </a:t>
            </a:r>
            <a:r>
              <a:rPr lang="en-US" sz="1800"/>
              <a:t>tools can't be used over and over to generate a return.</a:t>
            </a:r>
          </a:p>
          <a:p>
            <a:pPr lvl="1"/>
            <a:r>
              <a:rPr lang="en-US" sz="1800"/>
              <a:t>It </a:t>
            </a:r>
            <a:r>
              <a:rPr lang="en-US" sz="1800" smtClean="0"/>
              <a:t>can </a:t>
            </a:r>
            <a:r>
              <a:rPr lang="en-US" sz="1800"/>
              <a:t>potentially </a:t>
            </a:r>
            <a:r>
              <a:rPr lang="en-US" sz="1800" smtClean="0"/>
              <a:t>lower </a:t>
            </a:r>
            <a:r>
              <a:rPr lang="en-US" sz="1800"/>
              <a:t>the cost to companies of defending well </a:t>
            </a:r>
            <a:r>
              <a:rPr lang="en-US" sz="1800" smtClean="0"/>
              <a:t>and improve their ability to avoid costly harm if they </a:t>
            </a:r>
            <a:r>
              <a:rPr lang="en-US" sz="1800"/>
              <a:t>have better information </a:t>
            </a:r>
            <a:r>
              <a:rPr lang="en-US" sz="1800" smtClean="0"/>
              <a:t>about </a:t>
            </a:r>
            <a:r>
              <a:rPr lang="en-US" sz="1800"/>
              <a:t>what needs to be defended against. </a:t>
            </a:r>
            <a:endParaRPr lang="en-US" sz="1800" smtClean="0"/>
          </a:p>
          <a:p>
            <a:pPr lvl="1"/>
            <a:endParaRPr lang="en-US" sz="1800"/>
          </a:p>
          <a:p>
            <a:pPr lvl="1"/>
            <a:endParaRPr lang="en-US" sz="1800"/>
          </a:p>
          <a:p>
            <a:endParaRPr lang="en-US" sz="2000"/>
          </a:p>
          <a:p>
            <a:endParaRPr lang="en-US" sz="2000" smtClean="0"/>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62486576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Effective Information Sharing Isn’t Easy for All Companies</a:t>
            </a:r>
            <a:endParaRPr lang="en-US"/>
          </a:p>
        </p:txBody>
      </p:sp>
      <p:sp>
        <p:nvSpPr>
          <p:cNvPr id="3" name="Content Placeholder 2"/>
          <p:cNvSpPr>
            <a:spLocks noGrp="1"/>
          </p:cNvSpPr>
          <p:nvPr>
            <p:ph idx="1"/>
          </p:nvPr>
        </p:nvSpPr>
        <p:spPr>
          <a:xfrm>
            <a:off x="457200" y="1371600"/>
            <a:ext cx="8224838" cy="4960938"/>
          </a:xfrm>
        </p:spPr>
        <p:txBody>
          <a:bodyPr/>
          <a:lstStyle>
            <a:defPPr>
              <a:defRPr kern="1200" smtId="4294967295"/>
            </a:defPPr>
          </a:lstStyle>
          <a:p>
            <a:r>
              <a:rPr lang="en-US" sz="2000" dirty="0" smtClean="0"/>
              <a:t>Information sharing is much easier spoken about than accomplished: To be most effective, companies need to share </a:t>
            </a:r>
            <a:r>
              <a:rPr lang="en-US" sz="2000" dirty="0"/>
              <a:t>cybersecurity threat </a:t>
            </a:r>
            <a:r>
              <a:rPr lang="en-US" sz="2000" dirty="0" smtClean="0"/>
              <a:t>information in a timely manner, have an </a:t>
            </a:r>
            <a:r>
              <a:rPr lang="en-US" sz="2000" dirty="0"/>
              <a:t>effective </a:t>
            </a:r>
            <a:r>
              <a:rPr lang="en-US" sz="2000" dirty="0" smtClean="0"/>
              <a:t>platform and process for </a:t>
            </a:r>
            <a:r>
              <a:rPr lang="en-US" sz="2000" dirty="0"/>
              <a:t>doing so, </a:t>
            </a:r>
            <a:r>
              <a:rPr lang="en-US" sz="2000" dirty="0" smtClean="0"/>
              <a:t>an ability to use effectively what they receive, and </a:t>
            </a:r>
            <a:r>
              <a:rPr lang="en-US" sz="2000" dirty="0"/>
              <a:t>the trust that is necessary to support this environment</a:t>
            </a:r>
            <a:r>
              <a:rPr lang="en-US" sz="2000" dirty="0" smtClean="0"/>
              <a:t>.</a:t>
            </a:r>
          </a:p>
          <a:p>
            <a:r>
              <a:rPr lang="en-US" sz="2000" dirty="0" smtClean="0"/>
              <a:t>Companies may need know-how, personnel, technology, policies, systems, etc.   </a:t>
            </a:r>
          </a:p>
          <a:p>
            <a:r>
              <a:rPr lang="en-US" sz="2000" dirty="0" smtClean="0"/>
              <a:t>Effective information sharing can require company resources and commitment that require dialogue across many levels and disciplines to obtain. That can be a real challenge for companies and make it harder to make a choice to share.</a:t>
            </a:r>
          </a:p>
          <a:p>
            <a:pPr lvl="1"/>
            <a:r>
              <a:rPr lang="en-US" dirty="0" smtClean="0"/>
              <a:t>Not every discipline necessarily understands cybersecurity issues well, but often those disciplines are necessary to support the processes, resources and commitment required to make information sharing happen effectively.</a:t>
            </a:r>
          </a:p>
          <a:p>
            <a:pPr lvl="1"/>
            <a:r>
              <a:rPr lang="en-US" dirty="0" smtClean="0"/>
              <a:t>Boards don’t necessarily get briefed and provide support for information sharing, which could be a potential way to bridge different disciplines and priorities, and move forward.  </a:t>
            </a:r>
          </a:p>
          <a:p>
            <a:pPr lvl="1"/>
            <a:endParaRPr lang="en-US" dirty="0"/>
          </a:p>
          <a:p>
            <a:endParaRPr lang="en-US" sz="2000" dirty="0"/>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80680807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Challenges of Voluntary Information Sharing</a:t>
            </a:r>
            <a:endParaRPr lang="en-US"/>
          </a:p>
        </p:txBody>
      </p:sp>
      <p:sp>
        <p:nvSpPr>
          <p:cNvPr id="3" name="Content Placeholder 2"/>
          <p:cNvSpPr>
            <a:spLocks noGrp="1"/>
          </p:cNvSpPr>
          <p:nvPr>
            <p:ph idx="1"/>
          </p:nvPr>
        </p:nvSpPr>
        <p:spPr>
          <a:xfrm>
            <a:off x="381000" y="1066800"/>
            <a:ext cx="8224838" cy="5334000"/>
          </a:xfrm>
        </p:spPr>
        <p:txBody>
          <a:bodyPr/>
          <a:lstStyle>
            <a:defPPr>
              <a:defRPr kern="1200" smtId="4294967295"/>
            </a:defPPr>
          </a:lstStyle>
          <a:p>
            <a:pPr marL="0" indent="0">
              <a:buNone/>
            </a:pPr>
            <a:endParaRPr lang="en-US" dirty="0" smtClean="0"/>
          </a:p>
          <a:p>
            <a:r>
              <a:rPr lang="en-US" sz="2000" dirty="0" smtClean="0"/>
              <a:t>Companies aren't necessarily used to sharing with other companies, </a:t>
            </a:r>
            <a:r>
              <a:rPr lang="en-US" sz="2000" dirty="0"/>
              <a:t> </a:t>
            </a:r>
            <a:r>
              <a:rPr lang="en-US" sz="2000" dirty="0" smtClean="0"/>
              <a:t>especially about threats they face, and they are concerned about reputation, competition, liability and many other issues. They also may not have the personnel, expertise, systems and other resources to invest in </a:t>
            </a:r>
            <a:r>
              <a:rPr lang="en-US" sz="2000" dirty="0"/>
              <a:t>o</a:t>
            </a:r>
            <a:r>
              <a:rPr lang="en-US" sz="2000" dirty="0" smtClean="0"/>
              <a:t>r benefit from sharing.</a:t>
            </a:r>
          </a:p>
          <a:p>
            <a:r>
              <a:rPr lang="en-US" sz="2000" dirty="0" smtClean="0"/>
              <a:t>While the theory is strong, the actual benefits of information sharing are not well-documented through metrics and anecdotes.  This may reduce the likelihood some corporate constituencies will fairly weigh the benefits to the company of sharing with the risks and costs.   </a:t>
            </a:r>
          </a:p>
          <a:p>
            <a:r>
              <a:rPr lang="en-US" sz="2000" dirty="0" smtClean="0"/>
              <a:t>Interestingly, some general counsels were recently asked to discuss what obstacles remain to more and faster information sharing.  They responded that their cybersecurity and IT experts were not pressing this with them, so the lawyers were not focused there.</a:t>
            </a:r>
          </a:p>
          <a:p>
            <a:r>
              <a:rPr lang="en-US" sz="2000" dirty="0" smtClean="0"/>
              <a:t>At most companies, however, especially of any size, information sharing is going on among security and IT people, perhaps informally, whether general counsels know it or not.</a:t>
            </a:r>
            <a:endParaRPr lang="en-US" sz="2000" dirty="0"/>
          </a:p>
          <a:p>
            <a:pPr marL="0" indent="0">
              <a:buNone/>
            </a:pPr>
            <a:endParaRPr lang="en-US" dirty="0"/>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40555741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What is Information Sharing?</a:t>
            </a:r>
            <a:endParaRPr lang="en-US"/>
          </a:p>
        </p:txBody>
      </p:sp>
      <p:sp>
        <p:nvSpPr>
          <p:cNvPr id="3" name="Content Placeholder 2"/>
          <p:cNvSpPr>
            <a:spLocks noGrp="1"/>
          </p:cNvSpPr>
          <p:nvPr>
            <p:ph idx="1"/>
          </p:nvPr>
        </p:nvSpPr>
        <p:spPr>
          <a:xfrm>
            <a:off x="457200" y="1371600"/>
            <a:ext cx="8458200" cy="5105400"/>
          </a:xfrm>
        </p:spPr>
        <p:txBody>
          <a:bodyPr/>
          <a:lstStyle>
            <a:defPPr>
              <a:defRPr kern="1200" smtId="4294967295"/>
            </a:defPPr>
          </a:lstStyle>
          <a:p>
            <a:r>
              <a:rPr lang="en-US" sz="2000" smtClean="0"/>
              <a:t>Cybersecurity information sharing can take many forms:</a:t>
            </a:r>
          </a:p>
          <a:p>
            <a:pPr lvl="1"/>
            <a:r>
              <a:rPr lang="en-US" sz="1600" smtClean="0"/>
              <a:t>Between the government and the private sector (directly or through information sharing organizations) and vice versa.</a:t>
            </a:r>
          </a:p>
          <a:p>
            <a:pPr lvl="2">
              <a:buFont typeface="Wingdings" panose="05000000000000000000" pitchFamily="2" charset="2"/>
              <a:buChar char="§"/>
            </a:pPr>
            <a:r>
              <a:rPr lang="en-US" sz="1600" smtClean="0"/>
              <a:t>The government has resources the private sector doesn't, such as the NSA, CIA, FBI, etc. It also has experience from defending the .gov (dot gov) domain, e.g., from attacks seeking military information from the government not unlike what military contractors face.  On the other hand, some parts of the government may have different objectives than private companies, such as catching perpetrators.</a:t>
            </a:r>
          </a:p>
          <a:p>
            <a:pPr lvl="2">
              <a:buFont typeface="Wingdings" panose="05000000000000000000" pitchFamily="2" charset="2"/>
              <a:buChar char="§"/>
            </a:pPr>
            <a:r>
              <a:rPr lang="en-US" sz="1600" smtClean="0"/>
              <a:t>“…[T]his </a:t>
            </a:r>
            <a:r>
              <a:rPr lang="en-US" sz="1600"/>
              <a:t>has to be a shared mission…Government has many capabilities, but it’s not appropriate or even possible for government to secure the computer networks of private businesses… but the private sector doesn’t always have the capabilities needed during a cyber attack, the situational awareness, or the ability to warn other companies in real time, or the capacity to coordinate a response across companies and sectors. So we’re going to have to be smart and efficient and focus on what each sector does best, and then do it </a:t>
            </a:r>
            <a:r>
              <a:rPr lang="en-US" sz="1600" smtClean="0"/>
              <a:t>together.” President Obama, 2/13/2015</a:t>
            </a:r>
            <a:endParaRPr lang="en-US" sz="1600"/>
          </a:p>
          <a:p>
            <a:pPr lvl="1"/>
            <a:r>
              <a:rPr lang="en-US" sz="1800" smtClean="0"/>
              <a:t>Between similar or dissimilar businesses or institutions, individually, or through for-profit or non-profit information sharing organizations organized by sector, geography, supply chain, etc. These organizations are usually called ISACs (Information Sharing and Analysis Centers) or ISAOs (Information Sharing and Analysis Organizations).</a:t>
            </a:r>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162058126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Legislation to Encourage Information Sharing </a:t>
            </a:r>
            <a:endParaRPr lang="en-US"/>
          </a:p>
        </p:txBody>
      </p:sp>
      <p:sp>
        <p:nvSpPr>
          <p:cNvPr id="3" name="Content Placeholder 2"/>
          <p:cNvSpPr>
            <a:spLocks noGrp="1"/>
          </p:cNvSpPr>
          <p:nvPr>
            <p:ph idx="1"/>
          </p:nvPr>
        </p:nvSpPr>
        <p:spPr/>
        <p:txBody>
          <a:bodyPr/>
          <a:lstStyle>
            <a:defPPr>
              <a:defRPr kern="1200" smtId="4294967295"/>
            </a:defPPr>
          </a:lstStyle>
          <a:p>
            <a:r>
              <a:rPr lang="en-US" smtClean="0"/>
              <a:t>There was a widespread belief that legislation could play a role in facilitating voluntary information sharing, especially on closer to a real-time basis. </a:t>
            </a:r>
          </a:p>
          <a:p>
            <a:r>
              <a:rPr lang="en-US" smtClean="0"/>
              <a:t>There were questions legislation could resolve about what information could be shared and the interaction of existing laws.</a:t>
            </a:r>
          </a:p>
          <a:p>
            <a:r>
              <a:rPr lang="en-US" smtClean="0"/>
              <a:t>There were questions about how sharing could and should be conducted by the government.</a:t>
            </a:r>
          </a:p>
          <a:p>
            <a:r>
              <a:rPr lang="en-US" smtClean="0"/>
              <a:t>As part of the effort to remove obstacles and foster more information sharing, industry sought the adoption of certain liability protections for information sharing</a:t>
            </a:r>
            <a:r>
              <a:rPr lang="en-US"/>
              <a:t> with support in Congress and the Administration</a:t>
            </a:r>
            <a:r>
              <a:rPr lang="en-US" smtClean="0"/>
              <a:t>.</a:t>
            </a:r>
          </a:p>
          <a:p>
            <a:pPr lvl="1"/>
            <a:r>
              <a:rPr lang="en-US" smtClean="0"/>
              <a:t>Providing liability protection was thought to be particularly important to make companies comfortable with the risks of sharing more information very quickly. For example, companies did not want their regulators to use against them information they might voluntarily share; and they wanted protection from liability if they inadvertently included some personal information in what they shared, notwithstanding efforts to ensure that would not happen.</a:t>
            </a:r>
          </a:p>
          <a:p>
            <a:pPr lvl="1"/>
            <a:r>
              <a:rPr lang="en-US" smtClean="0"/>
              <a:t>In this sense, CISA was aimed at company lawyers; it was intended to make the risk or cost side of the scale lighter when a company considers whether to share.    </a:t>
            </a:r>
            <a:endParaRPr lang="en-US"/>
          </a:p>
        </p:txBody>
      </p:sp>
      <p:sp>
        <p:nvSpPr>
          <p:cNvPr id="4" name="Slide Number Placeholder 3"/>
          <p:cNvSpPr>
            <a:spLocks noGrp="1"/>
          </p:cNvSpPr>
          <p:nvPr>
            <p:ph type="sldNum" sz="quarter" idx="10"/>
          </p:nvPr>
        </p:nvSpPr>
        <p:spPr/>
        <p:txBody>
          <a:bodyPr/>
          <a:lstStyle>
            <a:defPPr>
              <a:defRPr kern="1200" smtId="4294967295"/>
            </a:defPPr>
          </a:lstStyle>
          <a:p>
            <a:pPr>
              <a:defRPr/>
            </a:pPr>
            <a:fld id="{0173F4CC-DDBB-4FBE-91F3-5ADCB686BED7}"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152800583"/>
      </p:ext>
    </p:extLst>
  </p:cSld>
  <p:clrMapOvr>
    <a:masterClrMapping/>
  </p:clrMapOvr>
  <p:transition spd="med">
    <p:fade/>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Template for Recording Streaming" id="{BBDB363C-8ABA-BD46-A8FD-7D50D752BDFA}" vid="{BAD752F1-D8D3-A945-8EF1-B8FBFCB78EE3}"/>
    </a:ext>
  </a:extLst>
</a:theme>
</file>

<file path=ppt/theme/theme2.xml><?xml version="1.0" encoding="utf-8"?>
<a:theme xmlns:a="http://schemas.openxmlformats.org/drawingml/2006/main" name="Default Theme">
  <a:themeElements>
    <a:clrScheme name="AkinGump2012_Default">
      <a:dk1>
        <a:srgbClr val="000000"/>
      </a:dk1>
      <a:lt1>
        <a:srgbClr val="FFFFFF"/>
      </a:lt1>
      <a:dk2>
        <a:srgbClr val="FFFFFF"/>
      </a:dk2>
      <a:lt2>
        <a:srgbClr val="FFFFFF"/>
      </a:lt2>
      <a:accent1>
        <a:srgbClr val="8B8878"/>
      </a:accent1>
      <a:accent2>
        <a:srgbClr val="CDC8B1"/>
      </a:accent2>
      <a:accent3>
        <a:srgbClr val="788971"/>
      </a:accent3>
      <a:accent4>
        <a:srgbClr val="CCB55E"/>
      </a:accent4>
      <a:accent5>
        <a:srgbClr val="C5C1AB"/>
      </a:accent5>
      <a:accent6>
        <a:srgbClr val="8B8878"/>
      </a:accent6>
      <a:hlink>
        <a:srgbClr val="FF4500"/>
      </a:hlink>
      <a:folHlink>
        <a:srgbClr val="8B8878"/>
      </a:folHlink>
    </a:clrScheme>
    <a:fontScheme name="AG_PPT_FW_LANDSCAP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AG_PPT_FW_LANDSCAPE 1">
        <a:dk1>
          <a:srgbClr val="000000"/>
        </a:dk1>
        <a:lt1>
          <a:srgbClr val="FFFFFF"/>
        </a:lt1>
        <a:dk2>
          <a:srgbClr val="0066A1"/>
        </a:dk2>
        <a:lt2>
          <a:srgbClr val="666666"/>
        </a:lt2>
        <a:accent1>
          <a:srgbClr val="539AC8"/>
        </a:accent1>
        <a:accent2>
          <a:srgbClr val="89B5D8"/>
        </a:accent2>
        <a:accent3>
          <a:srgbClr val="FFFFFF"/>
        </a:accent3>
        <a:accent4>
          <a:srgbClr val="000000"/>
        </a:accent4>
        <a:accent5>
          <a:srgbClr val="B3CAE0"/>
        </a:accent5>
        <a:accent6>
          <a:srgbClr val="7CA4C4"/>
        </a:accent6>
        <a:hlink>
          <a:srgbClr val="BFD4E9"/>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3262C7C2427D46B03C31E93647AAFD" ma:contentTypeVersion="0" ma:contentTypeDescription="Create a new document." ma:contentTypeScope="" ma:versionID="5e1b4d43f793c644925ef3f866b11af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584B82-1366-40A1-B284-4FA3E0397672}">
  <ds:schemaRefs>
    <ds:schemaRef ds:uri="http://schemas.microsoft.com/sharepoint/v3/contenttype/forms"/>
  </ds:schemaRefs>
</ds:datastoreItem>
</file>

<file path=customXml/itemProps2.xml><?xml version="1.0" encoding="utf-8"?>
<ds:datastoreItem xmlns:ds="http://schemas.openxmlformats.org/officeDocument/2006/customXml" ds:itemID="{87C0CC75-F0F8-4AAD-842C-966DF434D1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FF63E7B-BCD7-4FED-BDEC-2D0994EA6899}">
  <ds:schemaRefs>
    <ds:schemaRef ds:uri="http://schemas.openxmlformats.org/package/2006/metadata/core-properties"/>
    <ds:schemaRef ds:uri="http://purl.org/dc/terms/"/>
    <ds:schemaRef ds:uri="http://schemas.microsoft.com/office/infopath/2007/PartnerControls"/>
    <ds:schemaRef ds:uri="http://www.w3.org/XML/1998/namespace"/>
    <ds:schemaRef ds:uri="http://purl.org/dc/elements/1.1/"/>
    <ds:schemaRef ds:uri="http://schemas.microsoft.com/office/2006/metadata/propertie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2890</TotalTime>
  <Words>3291</Words>
  <Application>Microsoft Office PowerPoint</Application>
  <PresentationFormat>On-screen Show (4:3)</PresentationFormat>
  <Paragraphs>271</Paragraphs>
  <Slides>30</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Symbol</vt:lpstr>
      <vt:lpstr>Wingdings</vt:lpstr>
      <vt:lpstr>2_Office Theme</vt:lpstr>
      <vt:lpstr>Default Theme</vt:lpstr>
      <vt:lpstr>Information Sharing and Analysis Organization (ISAO)  Standards Organization</vt:lpstr>
      <vt:lpstr>Agenda</vt:lpstr>
      <vt:lpstr>Why We’re Here</vt:lpstr>
      <vt:lpstr>Presentation to the ISAO Standards Organization: Some Issues Around Information Sharing that General Counsels May Think About  </vt:lpstr>
      <vt:lpstr>Information Sharing Can Help to Provide Necessary Security in a Digital World</vt:lpstr>
      <vt:lpstr>Effective Information Sharing Isn’t Easy for All Companies</vt:lpstr>
      <vt:lpstr>Challenges of Voluntary Information Sharing</vt:lpstr>
      <vt:lpstr>What is Information Sharing?</vt:lpstr>
      <vt:lpstr>Legislation to Encourage Information Sharing </vt:lpstr>
      <vt:lpstr>Cybersecurity Information Sharing Act of 2015 (CISA)</vt:lpstr>
      <vt:lpstr>CISA – Key Protections for Participants</vt:lpstr>
      <vt:lpstr>Agency Actions Pursuant to CISA</vt:lpstr>
      <vt:lpstr>What can be shared?: “Cyber Threat Indicator” Definition – 6 U.S.C. § 1501(6) </vt:lpstr>
      <vt:lpstr>What can be shared?: “Defensive Measure” Definition - 6 U.S.C. § 1501(7)  </vt:lpstr>
      <vt:lpstr>Cyber Threat Indicators and Defensive Measures</vt:lpstr>
      <vt:lpstr>DHS Guidance on Information Sharing</vt:lpstr>
      <vt:lpstr>DHS Guidance on Information Sharing (cont’d)</vt:lpstr>
      <vt:lpstr>ISAC / ISAOs</vt:lpstr>
      <vt:lpstr>Examples of Issues CISA Does Not Resolve </vt:lpstr>
      <vt:lpstr>Questions and Answers</vt:lpstr>
      <vt:lpstr>Meeting the Urgent Need</vt:lpstr>
      <vt:lpstr>ISAO SO Survey</vt:lpstr>
      <vt:lpstr>Future Documents</vt:lpstr>
      <vt:lpstr>What’s Next?  (1 of 2)</vt:lpstr>
      <vt:lpstr>What’s Next?  (2 of 2)</vt:lpstr>
      <vt:lpstr>Building the Community</vt:lpstr>
      <vt:lpstr>National Information Sharing Conference</vt:lpstr>
      <vt:lpstr>New and Emerging ISAOs Roundtable</vt:lpstr>
      <vt:lpstr>Mark Your Calendars</vt:lpstr>
      <vt:lpstr>Questions and Answers</vt:lpstr>
    </vt:vector>
  </TitlesOfParts>
  <Company>LMI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William</dc:creator>
  <cp:lastModifiedBy>Lipsey, Richard</cp:lastModifiedBy>
  <cp:revision>243</cp:revision>
  <dcterms:created xsi:type="dcterms:W3CDTF">2016-01-05T13:06:10Z</dcterms:created>
  <dcterms:modified xsi:type="dcterms:W3CDTF">2016-11-18T17:11:06Z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0x0101004C3262C7C2427D46B03C31E93647AAFD</vt:lpwstr>
  </property>
  <property fmtid="{D5CDD505-2E9C-101B-9397-08002B2CF9AE}" pid="3" name="Order">
    <vt:r8>66700</vt:r8>
  </property>
  <property fmtid="{D5CDD505-2E9C-101B-9397-08002B2CF9AE}" pid="4" name="TemplateUrl">
    <vt:lpwstr/>
  </property>
  <property fmtid="{D5CDD505-2E9C-101B-9397-08002B2CF9AE}" pid="5" name="_CopySource">
    <vt:lpwstr>https://teamlmiclient.lmi.org/ISAO/Shared Documents/Events/Chair Webinar 8 Jan 2016.pptx</vt:lpwstr>
  </property>
  <property fmtid="{D5CDD505-2E9C-101B-9397-08002B2CF9AE}" pid="6" name="xd_ProgID">
    <vt:lpwstr/>
  </property>
</Properties>
</file>