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710" r:id="rId5"/>
  </p:sldMasterIdLst>
  <p:notesMasterIdLst>
    <p:notesMasterId r:id="rId36"/>
  </p:notesMasterIdLst>
  <p:sldIdLst>
    <p:sldId id="309" r:id="rId6"/>
    <p:sldId id="311" r:id="rId7"/>
    <p:sldId id="280" r:id="rId8"/>
    <p:sldId id="367" r:id="rId9"/>
    <p:sldId id="374" r:id="rId10"/>
    <p:sldId id="375" r:id="rId11"/>
    <p:sldId id="376" r:id="rId12"/>
    <p:sldId id="377" r:id="rId13"/>
    <p:sldId id="378" r:id="rId14"/>
    <p:sldId id="379" r:id="rId15"/>
    <p:sldId id="380" r:id="rId16"/>
    <p:sldId id="381" r:id="rId17"/>
    <p:sldId id="382" r:id="rId18"/>
    <p:sldId id="383" r:id="rId19"/>
    <p:sldId id="384" r:id="rId20"/>
    <p:sldId id="385" r:id="rId21"/>
    <p:sldId id="386" r:id="rId22"/>
    <p:sldId id="371" r:id="rId23"/>
    <p:sldId id="372" r:id="rId24"/>
    <p:sldId id="368" r:id="rId25"/>
    <p:sldId id="369" r:id="rId26"/>
    <p:sldId id="370" r:id="rId27"/>
    <p:sldId id="350" r:id="rId28"/>
    <p:sldId id="352" r:id="rId29"/>
    <p:sldId id="353" r:id="rId30"/>
    <p:sldId id="354" r:id="rId31"/>
    <p:sldId id="387" r:id="rId32"/>
    <p:sldId id="346" r:id="rId33"/>
    <p:sldId id="373" r:id="rId34"/>
    <p:sldId id="34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1" autoAdjust="0"/>
    <p:restoredTop sz="90644" autoAdjust="0"/>
  </p:normalViewPr>
  <p:slideViewPr>
    <p:cSldViewPr snapToGrid="0">
      <p:cViewPr varScale="1">
        <p:scale>
          <a:sx n="81" d="100"/>
          <a:sy n="81" d="100"/>
        </p:scale>
        <p:origin x="1368" y="53"/>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4AA1D4-6AEA-417E-9031-1A7623920F83}" type="datetimeFigureOut">
              <a:rPr lang="en-US" smtClean="0"/>
              <a:t>10/20/2016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B4528F-F20D-4CFE-AE8C-00AC5FAD7B33}" type="slidenum">
              <a:rPr lang="en-US" smtClean="0"/>
              <a:t>‹#›</a:t>
            </a:fld>
            <a:endParaRPr lang="en-US"/>
          </a:p>
        </p:txBody>
      </p:sp>
    </p:spTree>
    <p:extLst>
      <p:ext uri="{BB962C8B-B14F-4D97-AF65-F5344CB8AC3E}">
        <p14:creationId xmlns:p14="http://schemas.microsoft.com/office/powerpoint/2010/main" val="20422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9B19F2-C95C-410E-A905-1C47102433B2}" type="slidenum">
              <a:rPr lang="en-US" smtClean="0"/>
              <a:t>1</a:t>
            </a:fld>
            <a:endParaRPr lang="en-US"/>
          </a:p>
        </p:txBody>
      </p:sp>
    </p:spTree>
    <p:extLst>
      <p:ext uri="{BB962C8B-B14F-4D97-AF65-F5344CB8AC3E}">
        <p14:creationId xmlns:p14="http://schemas.microsoft.com/office/powerpoint/2010/main" val="430451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4528F-F20D-4CFE-AE8C-00AC5FAD7B33}" type="slidenum">
              <a:rPr lang="en-US" smtClean="0"/>
              <a:t>2</a:t>
            </a:fld>
            <a:endParaRPr lang="en-US"/>
          </a:p>
        </p:txBody>
      </p:sp>
    </p:spTree>
    <p:extLst>
      <p:ext uri="{BB962C8B-B14F-4D97-AF65-F5344CB8AC3E}">
        <p14:creationId xmlns:p14="http://schemas.microsoft.com/office/powerpoint/2010/main" val="1449729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4528F-F20D-4CFE-AE8C-00AC5FAD7B33}" type="slidenum">
              <a:rPr lang="en-US" smtClean="0"/>
              <a:t>3</a:t>
            </a:fld>
            <a:endParaRPr lang="en-US"/>
          </a:p>
        </p:txBody>
      </p:sp>
    </p:spTree>
    <p:extLst>
      <p:ext uri="{BB962C8B-B14F-4D97-AF65-F5344CB8AC3E}">
        <p14:creationId xmlns:p14="http://schemas.microsoft.com/office/powerpoint/2010/main" val="1417847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Presentation is about 45 minutes with 15 Q&amp;A</a:t>
            </a:r>
            <a:endParaRPr lang="en-US" dirty="0"/>
          </a:p>
        </p:txBody>
      </p:sp>
      <p:sp>
        <p:nvSpPr>
          <p:cNvPr id="4" name="Slide Number Placeholder 3"/>
          <p:cNvSpPr>
            <a:spLocks noGrp="1"/>
          </p:cNvSpPr>
          <p:nvPr>
            <p:ph type="sldNum" sz="quarter" idx="10"/>
          </p:nvPr>
        </p:nvSpPr>
        <p:spPr/>
        <p:txBody>
          <a:bodyPr/>
          <a:lstStyle/>
          <a:p>
            <a:fld id="{C38ED13F-C673-4FD6-909D-55EBDAC8F0EE}"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881900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29B19F2-C95C-410E-A905-1C47102433B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825134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4528F-F20D-4CFE-AE8C-00AC5FAD7B33}" type="slidenum">
              <a:rPr lang="en-US" smtClean="0"/>
              <a:t>30</a:t>
            </a:fld>
            <a:endParaRPr lang="en-US"/>
          </a:p>
        </p:txBody>
      </p:sp>
    </p:spTree>
    <p:extLst>
      <p:ext uri="{BB962C8B-B14F-4D97-AF65-F5344CB8AC3E}">
        <p14:creationId xmlns:p14="http://schemas.microsoft.com/office/powerpoint/2010/main" val="35722568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506175"/>
            <a:ext cx="9144000" cy="205209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2" name="Title 1"/>
          <p:cNvSpPr>
            <a:spLocks noGrp="1"/>
          </p:cNvSpPr>
          <p:nvPr>
            <p:ph type="ctrTitle"/>
          </p:nvPr>
        </p:nvSpPr>
        <p:spPr>
          <a:xfrm>
            <a:off x="0" y="3203813"/>
            <a:ext cx="9144000" cy="1090631"/>
          </a:xfrm>
        </p:spPr>
        <p:txBody>
          <a:bodyPr anchor="b">
            <a:normAutofit/>
          </a:bodyPr>
          <a:lstStyle>
            <a:lvl1pPr algn="ctr">
              <a:defRPr sz="3000"/>
            </a:lvl1pPr>
          </a:lstStyle>
          <a:p>
            <a:r>
              <a:rPr lang="en-US" dirty="0" smtClean="0"/>
              <a:t>Click to edit Master title style</a:t>
            </a:r>
            <a:endParaRPr lang="en-US" dirty="0"/>
          </a:p>
        </p:txBody>
      </p:sp>
      <p:sp>
        <p:nvSpPr>
          <p:cNvPr id="3" name="Subtitle 2"/>
          <p:cNvSpPr>
            <a:spLocks noGrp="1"/>
          </p:cNvSpPr>
          <p:nvPr>
            <p:ph type="subTitle" idx="1"/>
          </p:nvPr>
        </p:nvSpPr>
        <p:spPr>
          <a:xfrm>
            <a:off x="0" y="4314313"/>
            <a:ext cx="9144000" cy="685800"/>
          </a:xfrm>
        </p:spPr>
        <p:txBody>
          <a:bodyPr>
            <a:normAutofit/>
          </a:bodyPr>
          <a:lstStyle>
            <a:lvl1pPr marL="0" indent="0" algn="ctr">
              <a:buNone/>
              <a:defRPr sz="1800">
                <a:solidFill>
                  <a:srgbClr val="677B94"/>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09B7939-9EA8-47E7-822B-CEF8BD70322D}" type="datetime1">
              <a:rPr lang="en-US" smtClean="0">
                <a:solidFill>
                  <a:prstClr val="black">
                    <a:tint val="75000"/>
                  </a:prstClr>
                </a:solidFill>
              </a:rPr>
              <a:t>10/20/2016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3E288-498A-D449-A48D-61053A160383}"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427" r="310" b="34950"/>
          <a:stretch/>
        </p:blipFill>
        <p:spPr>
          <a:xfrm>
            <a:off x="996458" y="506175"/>
            <a:ext cx="7151077" cy="2052097"/>
          </a:xfrm>
          <a:prstGeom prst="rect">
            <a:avLst/>
          </a:prstGeom>
          <a:ln w="127000">
            <a:solidFill>
              <a:schemeClr val="bg1"/>
            </a:solidFill>
          </a:ln>
        </p:spPr>
      </p:pic>
      <p:cxnSp>
        <p:nvCxnSpPr>
          <p:cNvPr id="84" name="Straight Connector 83"/>
          <p:cNvCxnSpPr/>
          <p:nvPr userDrawn="1"/>
        </p:nvCxnSpPr>
        <p:spPr>
          <a:xfrm>
            <a:off x="0" y="302580"/>
            <a:ext cx="9144000" cy="0"/>
          </a:xfrm>
          <a:prstGeom prst="line">
            <a:avLst/>
          </a:prstGeom>
          <a:ln w="57150">
            <a:solidFill>
              <a:srgbClr val="2038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9470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7C3380-E667-4906-8F6C-5790948D82A1}" type="datetime1">
              <a:rPr lang="en-US" smtClean="0">
                <a:solidFill>
                  <a:prstClr val="black">
                    <a:tint val="75000"/>
                  </a:prstClr>
                </a:solidFill>
              </a:rPr>
              <a:t>10/20/2016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3E288-498A-D449-A48D-61053A1603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00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555FA0-8413-45FB-96D4-D0DFB102E416}" type="datetime1">
              <a:rPr lang="en-US" smtClean="0">
                <a:solidFill>
                  <a:prstClr val="black">
                    <a:tint val="75000"/>
                  </a:prstClr>
                </a:solidFill>
              </a:rPr>
              <a:t>10/20/2016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3E288-498A-D449-A48D-61053A1603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099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2BB336-CF83-4E2F-BEDC-5D4980C42DEF}" type="datetime1">
              <a:rPr lang="en-US" smtClean="0">
                <a:solidFill>
                  <a:prstClr val="black">
                    <a:tint val="75000"/>
                  </a:prstClr>
                </a:solidFill>
              </a:rPr>
              <a:pPr/>
              <a:t>10/20/2016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90A024-6221-4BC7-AA16-8485436CA4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189072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01A4AC-D84E-41CE-B676-DAC12135BC13}" type="datetime1">
              <a:rPr lang="en-US" smtClean="0">
                <a:solidFill>
                  <a:prstClr val="black">
                    <a:tint val="75000"/>
                  </a:prstClr>
                </a:solidFill>
              </a:rPr>
              <a:pPr/>
              <a:t>10/20/2016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90A024-6221-4BC7-AA16-8485436CA4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26210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E89A8E-F333-4F1B-9D87-CE395AD965E3}" type="datetime1">
              <a:rPr lang="en-US" smtClean="0">
                <a:solidFill>
                  <a:prstClr val="black">
                    <a:tint val="75000"/>
                  </a:prstClr>
                </a:solidFill>
              </a:rPr>
              <a:pPr/>
              <a:t>10/20/2016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90A024-6221-4BC7-AA16-8485436CA4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892955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6BE55D-FDC6-4713-814B-F5AA76872F1F}" type="datetime1">
              <a:rPr lang="en-US" smtClean="0">
                <a:solidFill>
                  <a:prstClr val="black">
                    <a:tint val="75000"/>
                  </a:prstClr>
                </a:solidFill>
              </a:rPr>
              <a:pPr/>
              <a:t>10/20/2016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90A024-6221-4BC7-AA16-8485436CA4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8333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238070-0BD9-4C5A-B5F6-3DCB09049342}" type="datetime1">
              <a:rPr lang="en-US" smtClean="0">
                <a:solidFill>
                  <a:prstClr val="black">
                    <a:tint val="75000"/>
                  </a:prstClr>
                </a:solidFill>
              </a:rPr>
              <a:pPr/>
              <a:t>10/20/2016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C90A024-6221-4BC7-AA16-8485436CA4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866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1B511D-BBDC-49BF-A693-014D1BC3E223}" type="datetime1">
              <a:rPr lang="en-US" smtClean="0">
                <a:solidFill>
                  <a:prstClr val="black">
                    <a:tint val="75000"/>
                  </a:prstClr>
                </a:solidFill>
              </a:rPr>
              <a:pPr/>
              <a:t>10/20/2016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90A024-6221-4BC7-AA16-8485436CA4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2358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9C508-0D31-4BA2-931C-E286F0B0C81F}" type="datetime1">
              <a:rPr lang="en-US" smtClean="0">
                <a:solidFill>
                  <a:prstClr val="black">
                    <a:tint val="75000"/>
                  </a:prstClr>
                </a:solidFill>
              </a:rPr>
              <a:pPr/>
              <a:t>10/20/2016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C90A024-6221-4BC7-AA16-8485436CA4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511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37B9A0-AA3E-466C-A1FC-CDEAE2ABAFD3}" type="datetime1">
              <a:rPr lang="en-US" smtClean="0">
                <a:solidFill>
                  <a:prstClr val="black">
                    <a:tint val="75000"/>
                  </a:prstClr>
                </a:solidFill>
              </a:rPr>
              <a:pPr/>
              <a:t>10/20/2016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90A024-6221-4BC7-AA16-8485436CA4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047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FBAC61-336E-4F1A-887E-2E71E6127E2F}" type="datetime1">
              <a:rPr lang="en-US" smtClean="0">
                <a:solidFill>
                  <a:prstClr val="black">
                    <a:tint val="75000"/>
                  </a:prstClr>
                </a:solidFill>
              </a:rPr>
              <a:t>10/20/2016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3E288-498A-D449-A48D-61053A160383}"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9201" y="874239"/>
            <a:ext cx="2057400" cy="749808"/>
          </a:xfrm>
          <a:prstGeom prst="rect">
            <a:avLst/>
          </a:prstGeom>
        </p:spPr>
      </p:pic>
    </p:spTree>
    <p:extLst>
      <p:ext uri="{BB962C8B-B14F-4D97-AF65-F5344CB8AC3E}">
        <p14:creationId xmlns:p14="http://schemas.microsoft.com/office/powerpoint/2010/main" val="143783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58FA93-E7AD-4918-B37F-34587327F0EF}" type="datetime1">
              <a:rPr lang="en-US" smtClean="0">
                <a:solidFill>
                  <a:prstClr val="black">
                    <a:tint val="75000"/>
                  </a:prstClr>
                </a:solidFill>
              </a:rPr>
              <a:pPr/>
              <a:t>10/20/2016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90A024-6221-4BC7-AA16-8485436CA4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948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B936B1-F334-44EB-A3AD-66424EDCD720}" type="datetime1">
              <a:rPr lang="en-US" smtClean="0">
                <a:solidFill>
                  <a:prstClr val="black">
                    <a:tint val="75000"/>
                  </a:prstClr>
                </a:solidFill>
              </a:rPr>
              <a:pPr/>
              <a:t>10/20/2016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90A024-6221-4BC7-AA16-8485436CA4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0161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7AE075-7C31-4795-AB48-322208B89CE1}" type="datetime1">
              <a:rPr lang="en-US" smtClean="0">
                <a:solidFill>
                  <a:prstClr val="black">
                    <a:tint val="75000"/>
                  </a:prstClr>
                </a:solidFill>
              </a:rPr>
              <a:pPr/>
              <a:t>10/20/2016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90A024-6221-4BC7-AA16-8485436CA4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985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7"/>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72"/>
            <a:ext cx="78867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E4E8CE-472B-4234-A7B1-F3FF4290C329}" type="datetime1">
              <a:rPr lang="en-US" smtClean="0">
                <a:solidFill>
                  <a:prstClr val="black">
                    <a:tint val="75000"/>
                  </a:prstClr>
                </a:solidFill>
              </a:rPr>
              <a:t>10/20/2016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03E288-498A-D449-A48D-61053A160383}"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6145426"/>
            <a:ext cx="1428750" cy="695325"/>
          </a:xfrm>
          <a:prstGeom prst="rect">
            <a:avLst/>
          </a:prstGeom>
        </p:spPr>
      </p:pic>
    </p:spTree>
    <p:extLst>
      <p:ext uri="{BB962C8B-B14F-4D97-AF65-F5344CB8AC3E}">
        <p14:creationId xmlns:p14="http://schemas.microsoft.com/office/powerpoint/2010/main" val="126475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1C85D9-3960-4318-8B34-495FF4476345}" type="datetime1">
              <a:rPr lang="en-US" smtClean="0">
                <a:solidFill>
                  <a:prstClr val="black">
                    <a:tint val="75000"/>
                  </a:prstClr>
                </a:solidFill>
              </a:rPr>
              <a:t>10/20/2016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3E288-498A-D449-A48D-61053A1603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46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8466D0-61A7-4A76-86CB-D2F30190BC85}" type="datetime1">
              <a:rPr lang="en-US" smtClean="0">
                <a:solidFill>
                  <a:prstClr val="black">
                    <a:tint val="75000"/>
                  </a:prstClr>
                </a:solidFill>
              </a:rPr>
              <a:t>10/20/2016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703E288-498A-D449-A48D-61053A1603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864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33E603-C515-48AD-AC82-EF115A84A427}" type="datetime1">
              <a:rPr lang="en-US" smtClean="0">
                <a:solidFill>
                  <a:prstClr val="black">
                    <a:tint val="75000"/>
                  </a:prstClr>
                </a:solidFill>
              </a:rPr>
              <a:t>10/20/2016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703E288-498A-D449-A48D-61053A1603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112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F8B144-9D72-44C9-A2CB-B687FD790901}" type="datetime1">
              <a:rPr lang="en-US" smtClean="0">
                <a:solidFill>
                  <a:prstClr val="black">
                    <a:tint val="75000"/>
                  </a:prstClr>
                </a:solidFill>
              </a:rPr>
              <a:t>10/20/2016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789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34"/>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690EDC-1627-4940-9F95-89CAF53138EF}" type="datetime1">
              <a:rPr lang="en-US" smtClean="0">
                <a:solidFill>
                  <a:prstClr val="black">
                    <a:tint val="75000"/>
                  </a:prstClr>
                </a:solidFill>
              </a:rPr>
              <a:t>10/20/2016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3E288-498A-D449-A48D-61053A1603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586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34"/>
            <a:ext cx="4629150"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97CBED-4BE5-4A1B-8297-7CD2680DE71F}" type="datetime1">
              <a:rPr lang="en-US" smtClean="0">
                <a:solidFill>
                  <a:prstClr val="black">
                    <a:tint val="75000"/>
                  </a:prstClr>
                </a:solidFill>
              </a:rPr>
              <a:t>10/20/2016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03E288-498A-D449-A48D-61053A1603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177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 name="Rectangle 64"/>
          <p:cNvSpPr/>
          <p:nvPr userDrawn="1"/>
        </p:nvSpPr>
        <p:spPr>
          <a:xfrm>
            <a:off x="0" y="809573"/>
            <a:ext cx="9144000" cy="88553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2" name="Title Placeholder 1"/>
          <p:cNvSpPr>
            <a:spLocks noGrp="1"/>
          </p:cNvSpPr>
          <p:nvPr>
            <p:ph type="title"/>
          </p:nvPr>
        </p:nvSpPr>
        <p:spPr>
          <a:xfrm>
            <a:off x="628650" y="-2619"/>
            <a:ext cx="7886700" cy="66780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958015"/>
            <a:ext cx="7886700" cy="45176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475627"/>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98DDB4D-0559-42F1-A84D-28F1EFFEBBB3}" type="datetime1">
              <a:rPr lang="en-US" smtClean="0">
                <a:solidFill>
                  <a:prstClr val="black">
                    <a:tint val="75000"/>
                  </a:prstClr>
                </a:solidFill>
              </a:rPr>
              <a:t>10/20/2016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475627"/>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475627"/>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03E288-498A-D449-A48D-61053A160383}"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l="3881" t="16447" r="3019" b="45345"/>
          <a:stretch/>
        </p:blipFill>
        <p:spPr>
          <a:xfrm>
            <a:off x="4290646" y="809564"/>
            <a:ext cx="4607169" cy="885530"/>
          </a:xfrm>
          <a:prstGeom prst="rect">
            <a:avLst/>
          </a:prstGeom>
          <a:ln w="95250">
            <a:solidFill>
              <a:schemeClr val="bg1"/>
            </a:solidFill>
          </a:ln>
        </p:spPr>
      </p:pic>
      <p:cxnSp>
        <p:nvCxnSpPr>
          <p:cNvPr id="70" name="Straight Connector 69"/>
          <p:cNvCxnSpPr/>
          <p:nvPr userDrawn="1"/>
        </p:nvCxnSpPr>
        <p:spPr>
          <a:xfrm>
            <a:off x="685800" y="546652"/>
            <a:ext cx="8458200" cy="0"/>
          </a:xfrm>
          <a:prstGeom prst="line">
            <a:avLst/>
          </a:prstGeom>
          <a:ln w="47625">
            <a:solidFill>
              <a:srgbClr val="2038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3892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l" defTabSz="685783"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a:buChar char="•"/>
        <a:defRPr sz="18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a:buChar char="•"/>
        <a:defRPr sz="15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a:buChar char="•"/>
        <a:defRPr sz="15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a:buChar char="•"/>
        <a:defRPr sz="15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B40BB-5FF7-40CF-A2A9-DF7AF045BB99}" type="datetime1">
              <a:rPr lang="en-US" smtClean="0">
                <a:solidFill>
                  <a:prstClr val="black">
                    <a:tint val="75000"/>
                  </a:prstClr>
                </a:solidFill>
              </a:rPr>
              <a:pPr/>
              <a:t>10/20/2016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90A024-6221-4BC7-AA16-8485436CA493}" type="slidenum">
              <a:rPr lang="en-US" smtClean="0">
                <a:solidFill>
                  <a:prstClr val="black">
                    <a:tint val="75000"/>
                  </a:prstClr>
                </a:solidFill>
              </a:rPr>
              <a:pPr/>
              <a:t>‹#›</a:t>
            </a:fld>
            <a:endParaRPr lang="en-US">
              <a:solidFill>
                <a:prstClr val="black">
                  <a:tint val="75000"/>
                </a:prstClr>
              </a:solidFill>
            </a:endParaRPr>
          </a:p>
        </p:txBody>
      </p:sp>
      <p:pic>
        <p:nvPicPr>
          <p:cNvPr id="7" name="Picture 16" descr="DHS_for_ppt"/>
          <p:cNvPicPr>
            <a:picLocks noChangeAspect="1" noChangeArrowheads="1"/>
          </p:cNvPicPr>
          <p:nvPr userDrawn="1"/>
        </p:nvPicPr>
        <p:blipFill>
          <a:blip r:embed="rId13" cstate="print"/>
          <a:srcRect/>
          <a:stretch>
            <a:fillRect/>
          </a:stretch>
        </p:blipFill>
        <p:spPr bwMode="auto">
          <a:xfrm>
            <a:off x="444500" y="6032500"/>
            <a:ext cx="2211388" cy="688975"/>
          </a:xfrm>
          <a:prstGeom prst="rect">
            <a:avLst/>
          </a:prstGeom>
          <a:noFill/>
          <a:ln w="9525">
            <a:noFill/>
            <a:miter lim="800000"/>
            <a:headEnd/>
            <a:tailEnd/>
          </a:ln>
        </p:spPr>
      </p:pic>
    </p:spTree>
    <p:extLst>
      <p:ext uri="{BB962C8B-B14F-4D97-AF65-F5344CB8AC3E}">
        <p14:creationId xmlns:p14="http://schemas.microsoft.com/office/powerpoint/2010/main" val="332299447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www.oasis-open.org/committees/tc_home.php?wg_abbrev=cti" TargetMode="External"/><Relationship Id="rId2" Type="http://schemas.openxmlformats.org/officeDocument/2006/relationships/hyperlink" Target="mailto:Preston.werntz@hq.dhs.gov" TargetMode="External"/><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hyperlink" Target="mailto:ncciccustomerservice@hq.dhs.gov" TargetMode="External"/><Relationship Id="rId4" Type="http://schemas.openxmlformats.org/officeDocument/2006/relationships/hyperlink" Target="http://www.us-cert.gov/tlp"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83415"/>
            <a:ext cx="12192000" cy="1040935"/>
          </a:xfrm>
        </p:spPr>
        <p:txBody>
          <a:bodyPr>
            <a:normAutofit/>
          </a:bodyPr>
          <a:lstStyle/>
          <a:p>
            <a:r>
              <a:rPr lang="en-US" dirty="0"/>
              <a:t>Information Sharing and Analysis Organization (ISAO) </a:t>
            </a:r>
            <a:r>
              <a:rPr lang="en-US" dirty="0" smtClean="0"/>
              <a:t/>
            </a:r>
            <a:br>
              <a:rPr lang="en-US" dirty="0" smtClean="0"/>
            </a:br>
            <a:r>
              <a:rPr lang="en-US" dirty="0" smtClean="0"/>
              <a:t>Standards </a:t>
            </a:r>
            <a:r>
              <a:rPr lang="en-US" dirty="0"/>
              <a:t>Organization</a:t>
            </a:r>
          </a:p>
        </p:txBody>
      </p:sp>
      <p:sp>
        <p:nvSpPr>
          <p:cNvPr id="3" name="Subtitle 2"/>
          <p:cNvSpPr>
            <a:spLocks noGrp="1"/>
          </p:cNvSpPr>
          <p:nvPr>
            <p:ph type="subTitle" idx="1"/>
          </p:nvPr>
        </p:nvSpPr>
        <p:spPr>
          <a:xfrm>
            <a:off x="822624" y="3652465"/>
            <a:ext cx="7489415" cy="1295400"/>
          </a:xfrm>
        </p:spPr>
        <p:txBody>
          <a:bodyPr>
            <a:normAutofit/>
          </a:bodyPr>
          <a:lstStyle/>
          <a:p>
            <a:r>
              <a:rPr lang="en-US" sz="4300" dirty="0"/>
              <a:t>Online Public Meeting</a:t>
            </a:r>
            <a:endParaRPr lang="en-US" sz="2800" dirty="0"/>
          </a:p>
          <a:p>
            <a:r>
              <a:rPr lang="en-US" sz="2800" dirty="0" smtClean="0"/>
              <a:t>20 OCTOBER </a:t>
            </a:r>
            <a:r>
              <a:rPr lang="en-US" sz="2800" dirty="0"/>
              <a:t>2016</a:t>
            </a:r>
          </a:p>
        </p:txBody>
      </p:sp>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1</a:t>
            </a:fld>
            <a:endParaRPr lang="en-US">
              <a:solidFill>
                <a:prstClr val="black">
                  <a:tint val="75000"/>
                </a:prst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697" y="5770460"/>
            <a:ext cx="1800053" cy="69597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52635" t="804"/>
          <a:stretch/>
        </p:blipFill>
        <p:spPr>
          <a:xfrm>
            <a:off x="7486650" y="5819988"/>
            <a:ext cx="1128351" cy="562811"/>
          </a:xfrm>
          <a:prstGeom prst="rect">
            <a:avLst/>
          </a:prstGeom>
        </p:spPr>
      </p:pic>
      <p:sp>
        <p:nvSpPr>
          <p:cNvPr id="7" name="Rectangle 6"/>
          <p:cNvSpPr/>
          <p:nvPr/>
        </p:nvSpPr>
        <p:spPr>
          <a:xfrm>
            <a:off x="0" y="5059284"/>
            <a:ext cx="9144000" cy="3970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ts val="1000"/>
              </a:spcBef>
            </a:pPr>
            <a:r>
              <a:rPr lang="en-US" sz="2200" i="1" kern="0" dirty="0">
                <a:solidFill>
                  <a:srgbClr val="ED7D31"/>
                </a:solidFill>
              </a:rPr>
              <a:t>A secure and resilient Nation – connected, informed and empowered.</a:t>
            </a:r>
            <a:endParaRPr lang="en-US" sz="2200" i="1" dirty="0">
              <a:solidFill>
                <a:srgbClr val="ED7D31"/>
              </a:solidFill>
            </a:endParaRPr>
          </a:p>
        </p:txBody>
      </p:sp>
    </p:spTree>
    <p:extLst>
      <p:ext uri="{BB962C8B-B14F-4D97-AF65-F5344CB8AC3E}">
        <p14:creationId xmlns:p14="http://schemas.microsoft.com/office/powerpoint/2010/main" val="4272999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90A024-6221-4BC7-AA16-8485436CA493}" type="slidenum">
              <a:rPr lang="en-US" smtClean="0">
                <a:solidFill>
                  <a:prstClr val="black">
                    <a:tint val="75000"/>
                  </a:prstClr>
                </a:solidFill>
              </a:rPr>
              <a:pPr/>
              <a:t>10</a:t>
            </a:fld>
            <a:endParaRPr lang="en-US">
              <a:solidFill>
                <a:prstClr val="black">
                  <a:tint val="75000"/>
                </a:prstClr>
              </a:solidFill>
            </a:endParaRPr>
          </a:p>
        </p:txBody>
      </p:sp>
      <p:sp>
        <p:nvSpPr>
          <p:cNvPr id="5" name="Title 1"/>
          <p:cNvSpPr>
            <a:spLocks noGrp="1"/>
          </p:cNvSpPr>
          <p:nvPr>
            <p:ph type="title"/>
          </p:nvPr>
        </p:nvSpPr>
        <p:spPr>
          <a:xfrm>
            <a:off x="457200" y="274638"/>
            <a:ext cx="8229600" cy="1143000"/>
          </a:xfrm>
        </p:spPr>
        <p:txBody>
          <a:bodyPr/>
          <a:lstStyle/>
          <a:p>
            <a:r>
              <a:rPr lang="en-US" dirty="0" smtClean="0"/>
              <a:t>Plugging into AIS</a:t>
            </a:r>
            <a:endParaRPr lang="en-US" dirty="0"/>
          </a:p>
        </p:txBody>
      </p:sp>
      <p:sp>
        <p:nvSpPr>
          <p:cNvPr id="6" name="Content Placeholder 2"/>
          <p:cNvSpPr>
            <a:spLocks noGrp="1"/>
          </p:cNvSpPr>
          <p:nvPr>
            <p:ph idx="1"/>
          </p:nvPr>
        </p:nvSpPr>
        <p:spPr>
          <a:xfrm>
            <a:off x="457200" y="1600200"/>
            <a:ext cx="8229600" cy="4525963"/>
          </a:xfrm>
        </p:spPr>
        <p:txBody>
          <a:bodyPr/>
          <a:lstStyle/>
          <a:p>
            <a:r>
              <a:rPr lang="en-US" dirty="0" smtClean="0"/>
              <a:t>Sign the AIS Terms of Use </a:t>
            </a:r>
          </a:p>
          <a:p>
            <a:r>
              <a:rPr lang="en-US" dirty="0" smtClean="0"/>
              <a:t>Decide on how you’d like to connect </a:t>
            </a:r>
          </a:p>
          <a:p>
            <a:r>
              <a:rPr lang="en-US" dirty="0" smtClean="0"/>
              <a:t>Ensure you have processes and policies in place for receiving and sharing indicators</a:t>
            </a:r>
            <a:endParaRPr lang="en-US" dirty="0"/>
          </a:p>
        </p:txBody>
      </p:sp>
    </p:spTree>
    <p:extLst>
      <p:ext uri="{BB962C8B-B14F-4D97-AF65-F5344CB8AC3E}">
        <p14:creationId xmlns:p14="http://schemas.microsoft.com/office/powerpoint/2010/main" val="270320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90A024-6221-4BC7-AA16-8485436CA493}" type="slidenum">
              <a:rPr lang="en-US" smtClean="0">
                <a:solidFill>
                  <a:prstClr val="black">
                    <a:tint val="75000"/>
                  </a:prstClr>
                </a:solidFill>
              </a:rPr>
              <a:pPr/>
              <a:t>11</a:t>
            </a:fld>
            <a:endParaRPr lang="en-US">
              <a:solidFill>
                <a:prstClr val="black">
                  <a:tint val="75000"/>
                </a:prstClr>
              </a:solidFill>
            </a:endParaRPr>
          </a:p>
        </p:txBody>
      </p:sp>
      <p:sp>
        <p:nvSpPr>
          <p:cNvPr id="5" name="Title 1"/>
          <p:cNvSpPr>
            <a:spLocks noGrp="1"/>
          </p:cNvSpPr>
          <p:nvPr>
            <p:ph type="title"/>
          </p:nvPr>
        </p:nvSpPr>
        <p:spPr>
          <a:xfrm>
            <a:off x="457200" y="274638"/>
            <a:ext cx="8229600" cy="1143000"/>
          </a:xfrm>
        </p:spPr>
        <p:txBody>
          <a:bodyPr/>
          <a:lstStyle/>
          <a:p>
            <a:r>
              <a:rPr lang="en-US" dirty="0" smtClean="0"/>
              <a:t>You Host the Connection</a:t>
            </a:r>
            <a:endParaRPr lang="en-US" dirty="0"/>
          </a:p>
        </p:txBody>
      </p:sp>
      <p:sp>
        <p:nvSpPr>
          <p:cNvPr id="6" name="TextBox 5"/>
          <p:cNvSpPr txBox="1"/>
          <p:nvPr/>
        </p:nvSpPr>
        <p:spPr>
          <a:xfrm>
            <a:off x="304800" y="1334869"/>
            <a:ext cx="8534400" cy="1384995"/>
          </a:xfrm>
          <a:prstGeom prst="rect">
            <a:avLst/>
          </a:prstGeom>
          <a:noFill/>
        </p:spPr>
        <p:txBody>
          <a:bodyPr wrap="square" rtlCol="0">
            <a:spAutoFit/>
          </a:bodyPr>
          <a:lstStyle/>
          <a:p>
            <a:r>
              <a:rPr lang="en-US" sz="2800" dirty="0" smtClean="0">
                <a:solidFill>
                  <a:prstClr val="black"/>
                </a:solidFill>
              </a:rPr>
              <a:t>Indicators are pulled from the DHS TAXII server via your own TAXII capability where they can be used in multiple ways.</a:t>
            </a:r>
            <a:endParaRPr lang="en-US" sz="2800" dirty="0">
              <a:solidFill>
                <a:prstClr val="black"/>
              </a:solidFill>
            </a:endParaRPr>
          </a:p>
        </p:txBody>
      </p:sp>
      <p:grpSp>
        <p:nvGrpSpPr>
          <p:cNvPr id="7" name="Group 6"/>
          <p:cNvGrpSpPr/>
          <p:nvPr/>
        </p:nvGrpSpPr>
        <p:grpSpPr>
          <a:xfrm>
            <a:off x="609600" y="3290567"/>
            <a:ext cx="1859974" cy="1618658"/>
            <a:chOff x="273626" y="1353142"/>
            <a:chExt cx="1859974" cy="1618658"/>
          </a:xfrm>
        </p:grpSpPr>
        <p:sp>
          <p:nvSpPr>
            <p:cNvPr id="8" name="Cloud 7"/>
            <p:cNvSpPr/>
            <p:nvPr/>
          </p:nvSpPr>
          <p:spPr>
            <a:xfrm>
              <a:off x="273626" y="1353142"/>
              <a:ext cx="1859974" cy="1618658"/>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descr="https://nigesecurityguy.files.wordpress.com/2014/03/taxii-logo.png?w=6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007" y="1828800"/>
              <a:ext cx="1101593" cy="44442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ight Arrow 9"/>
          <p:cNvSpPr/>
          <p:nvPr/>
        </p:nvSpPr>
        <p:spPr>
          <a:xfrm>
            <a:off x="2628900" y="3702093"/>
            <a:ext cx="1143000" cy="508552"/>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2403302" y="3290214"/>
            <a:ext cx="1455207" cy="369332"/>
          </a:xfrm>
          <a:prstGeom prst="rect">
            <a:avLst/>
          </a:prstGeom>
          <a:noFill/>
        </p:spPr>
        <p:txBody>
          <a:bodyPr wrap="none" rtlCol="0">
            <a:spAutoFit/>
          </a:bodyPr>
          <a:lstStyle/>
          <a:p>
            <a:r>
              <a:rPr lang="en-US" dirty="0" smtClean="0">
                <a:solidFill>
                  <a:prstClr val="black"/>
                </a:solidFill>
              </a:rPr>
              <a:t>AIS Indicators</a:t>
            </a:r>
            <a:endParaRPr lang="en-US" dirty="0">
              <a:solidFill>
                <a:prstClr val="black"/>
              </a:solidFill>
            </a:endParaRPr>
          </a:p>
        </p:txBody>
      </p:sp>
      <p:sp>
        <p:nvSpPr>
          <p:cNvPr id="12" name="TextBox 11"/>
          <p:cNvSpPr txBox="1"/>
          <p:nvPr/>
        </p:nvSpPr>
        <p:spPr>
          <a:xfrm>
            <a:off x="810173" y="5026383"/>
            <a:ext cx="1747081" cy="369332"/>
          </a:xfrm>
          <a:prstGeom prst="rect">
            <a:avLst/>
          </a:prstGeom>
          <a:noFill/>
        </p:spPr>
        <p:txBody>
          <a:bodyPr wrap="none" rtlCol="0">
            <a:spAutoFit/>
          </a:bodyPr>
          <a:lstStyle/>
          <a:p>
            <a:r>
              <a:rPr lang="en-US" dirty="0" smtClean="0">
                <a:solidFill>
                  <a:prstClr val="black"/>
                </a:solidFill>
              </a:rPr>
              <a:t>DHS TAXII Server</a:t>
            </a:r>
            <a:endParaRPr lang="en-US" dirty="0">
              <a:solidFill>
                <a:prstClr val="black"/>
              </a:solidFill>
            </a:endParaRPr>
          </a:p>
        </p:txBody>
      </p:sp>
      <p:sp>
        <p:nvSpPr>
          <p:cNvPr id="13" name="Rounded Rectangle 12"/>
          <p:cNvSpPr/>
          <p:nvPr/>
        </p:nvSpPr>
        <p:spPr>
          <a:xfrm>
            <a:off x="3858509" y="2711493"/>
            <a:ext cx="2202147" cy="285110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13" descr="https://nigesecurityguy.files.wordpress.com/2014/03/taxii-logo.png?w=6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521" y="3149498"/>
            <a:ext cx="1101593" cy="44442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4763" y="3717549"/>
            <a:ext cx="520892" cy="838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5238" y="4724400"/>
            <a:ext cx="520892" cy="739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6616" y="4138018"/>
            <a:ext cx="780305" cy="1195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2655846"/>
            <a:ext cx="212986" cy="565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6616" y="2959909"/>
            <a:ext cx="212986" cy="565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9707" y="3271357"/>
            <a:ext cx="212986" cy="565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75900" y="5211049"/>
            <a:ext cx="810868" cy="1151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 name="Straight Arrow Connector 21"/>
          <p:cNvCxnSpPr/>
          <p:nvPr/>
        </p:nvCxnSpPr>
        <p:spPr>
          <a:xfrm flipH="1">
            <a:off x="6172200" y="3036909"/>
            <a:ext cx="1141052" cy="253658"/>
          </a:xfrm>
          <a:prstGeom prst="straightConnector1">
            <a:avLst/>
          </a:prstGeom>
          <a:ln>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172200" y="4362308"/>
            <a:ext cx="1584586" cy="222210"/>
          </a:xfrm>
          <a:prstGeom prst="straightConnector1">
            <a:avLst/>
          </a:prstGeom>
          <a:ln>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172200" y="4514708"/>
            <a:ext cx="1303700" cy="737668"/>
          </a:xfrm>
          <a:prstGeom prst="straightConnector1">
            <a:avLst/>
          </a:prstGeom>
          <a:ln>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218107" y="4765472"/>
            <a:ext cx="1538679" cy="262924"/>
          </a:xfrm>
          <a:prstGeom prst="straightConnector1">
            <a:avLst/>
          </a:prstGeom>
          <a:ln>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802693" y="2471180"/>
            <a:ext cx="959045" cy="369332"/>
          </a:xfrm>
          <a:prstGeom prst="rect">
            <a:avLst/>
          </a:prstGeom>
          <a:noFill/>
        </p:spPr>
        <p:txBody>
          <a:bodyPr wrap="none" rtlCol="0">
            <a:spAutoFit/>
          </a:bodyPr>
          <a:lstStyle/>
          <a:p>
            <a:r>
              <a:rPr lang="en-US" dirty="0" smtClean="0">
                <a:solidFill>
                  <a:prstClr val="black"/>
                </a:solidFill>
              </a:rPr>
              <a:t>Analysts</a:t>
            </a:r>
            <a:endParaRPr lang="en-US" dirty="0">
              <a:solidFill>
                <a:prstClr val="black"/>
              </a:solidFill>
            </a:endParaRPr>
          </a:p>
        </p:txBody>
      </p:sp>
      <p:sp>
        <p:nvSpPr>
          <p:cNvPr id="27" name="TextBox 26"/>
          <p:cNvSpPr txBox="1"/>
          <p:nvPr/>
        </p:nvSpPr>
        <p:spPr>
          <a:xfrm>
            <a:off x="8041436" y="3474880"/>
            <a:ext cx="939681" cy="646331"/>
          </a:xfrm>
          <a:prstGeom prst="rect">
            <a:avLst/>
          </a:prstGeom>
          <a:noFill/>
        </p:spPr>
        <p:txBody>
          <a:bodyPr wrap="none" rtlCol="0">
            <a:spAutoFit/>
          </a:bodyPr>
          <a:lstStyle/>
          <a:p>
            <a:pPr algn="ctr"/>
            <a:r>
              <a:rPr lang="en-US" dirty="0" smtClean="0">
                <a:solidFill>
                  <a:prstClr val="black"/>
                </a:solidFill>
              </a:rPr>
              <a:t>Security</a:t>
            </a:r>
          </a:p>
          <a:p>
            <a:pPr algn="ctr"/>
            <a:r>
              <a:rPr lang="en-US" dirty="0" smtClean="0">
                <a:solidFill>
                  <a:prstClr val="black"/>
                </a:solidFill>
              </a:rPr>
              <a:t>devices</a:t>
            </a:r>
            <a:endParaRPr lang="en-US" dirty="0">
              <a:solidFill>
                <a:prstClr val="black"/>
              </a:solidFill>
            </a:endParaRPr>
          </a:p>
        </p:txBody>
      </p:sp>
      <p:sp>
        <p:nvSpPr>
          <p:cNvPr id="28" name="TextBox 27"/>
          <p:cNvSpPr txBox="1"/>
          <p:nvPr/>
        </p:nvSpPr>
        <p:spPr>
          <a:xfrm>
            <a:off x="6629400" y="6183868"/>
            <a:ext cx="1058175" cy="369332"/>
          </a:xfrm>
          <a:prstGeom prst="rect">
            <a:avLst/>
          </a:prstGeom>
          <a:noFill/>
        </p:spPr>
        <p:txBody>
          <a:bodyPr wrap="none" rtlCol="0">
            <a:spAutoFit/>
          </a:bodyPr>
          <a:lstStyle/>
          <a:p>
            <a:pPr algn="ctr"/>
            <a:r>
              <a:rPr lang="en-US" dirty="0" smtClean="0">
                <a:solidFill>
                  <a:prstClr val="black"/>
                </a:solidFill>
              </a:rPr>
              <a:t>Database</a:t>
            </a:r>
            <a:endParaRPr lang="en-US" dirty="0">
              <a:solidFill>
                <a:prstClr val="black"/>
              </a:solidFill>
            </a:endParaRPr>
          </a:p>
        </p:txBody>
      </p:sp>
      <p:sp>
        <p:nvSpPr>
          <p:cNvPr id="29" name="TextBox 28"/>
          <p:cNvSpPr txBox="1"/>
          <p:nvPr/>
        </p:nvSpPr>
        <p:spPr>
          <a:xfrm>
            <a:off x="5148626" y="3128541"/>
            <a:ext cx="527901" cy="461665"/>
          </a:xfrm>
          <a:prstGeom prst="rect">
            <a:avLst/>
          </a:prstGeom>
          <a:noFill/>
        </p:spPr>
        <p:txBody>
          <a:bodyPr wrap="none" rtlCol="0">
            <a:spAutoFit/>
          </a:bodyPr>
          <a:lstStyle/>
          <a:p>
            <a:r>
              <a:rPr lang="en-US" sz="1200" dirty="0" smtClean="0">
                <a:solidFill>
                  <a:prstClr val="black"/>
                </a:solidFill>
              </a:rPr>
              <a:t>TAXII</a:t>
            </a:r>
          </a:p>
          <a:p>
            <a:r>
              <a:rPr lang="en-US" sz="1200" dirty="0" smtClean="0">
                <a:solidFill>
                  <a:prstClr val="black"/>
                </a:solidFill>
              </a:rPr>
              <a:t>client</a:t>
            </a:r>
            <a:endParaRPr lang="en-US" sz="1200" dirty="0">
              <a:solidFill>
                <a:prstClr val="black"/>
              </a:solidFill>
            </a:endParaRPr>
          </a:p>
        </p:txBody>
      </p:sp>
      <p:sp>
        <p:nvSpPr>
          <p:cNvPr id="30" name="TextBox 29"/>
          <p:cNvSpPr txBox="1"/>
          <p:nvPr/>
        </p:nvSpPr>
        <p:spPr>
          <a:xfrm>
            <a:off x="4800600" y="3962400"/>
            <a:ext cx="904928" cy="276999"/>
          </a:xfrm>
          <a:prstGeom prst="rect">
            <a:avLst/>
          </a:prstGeom>
          <a:noFill/>
        </p:spPr>
        <p:txBody>
          <a:bodyPr wrap="none" rtlCol="0">
            <a:spAutoFit/>
          </a:bodyPr>
          <a:lstStyle/>
          <a:p>
            <a:r>
              <a:rPr lang="en-US" sz="1200" dirty="0" err="1" smtClean="0">
                <a:solidFill>
                  <a:prstClr val="black"/>
                </a:solidFill>
              </a:rPr>
              <a:t>Splunk</a:t>
            </a:r>
            <a:r>
              <a:rPr lang="en-US" sz="1200" dirty="0" smtClean="0">
                <a:solidFill>
                  <a:prstClr val="black"/>
                </a:solidFill>
              </a:rPr>
              <a:t>, etc.</a:t>
            </a:r>
            <a:endParaRPr lang="en-US" sz="1200" dirty="0">
              <a:solidFill>
                <a:prstClr val="black"/>
              </a:solidFill>
            </a:endParaRPr>
          </a:p>
        </p:txBody>
      </p:sp>
      <p:sp>
        <p:nvSpPr>
          <p:cNvPr id="31" name="TextBox 30"/>
          <p:cNvSpPr txBox="1"/>
          <p:nvPr/>
        </p:nvSpPr>
        <p:spPr>
          <a:xfrm>
            <a:off x="4819690" y="4876800"/>
            <a:ext cx="921791" cy="461665"/>
          </a:xfrm>
          <a:prstGeom prst="rect">
            <a:avLst/>
          </a:prstGeom>
          <a:noFill/>
        </p:spPr>
        <p:txBody>
          <a:bodyPr wrap="none" rtlCol="0">
            <a:spAutoFit/>
          </a:bodyPr>
          <a:lstStyle/>
          <a:p>
            <a:r>
              <a:rPr lang="en-US" sz="1200" dirty="0" err="1" smtClean="0">
                <a:solidFill>
                  <a:prstClr val="black"/>
                </a:solidFill>
              </a:rPr>
              <a:t>Soltra</a:t>
            </a:r>
            <a:r>
              <a:rPr lang="en-US" sz="1200" dirty="0" smtClean="0">
                <a:solidFill>
                  <a:prstClr val="black"/>
                </a:solidFill>
              </a:rPr>
              <a:t> Edge,</a:t>
            </a:r>
          </a:p>
          <a:p>
            <a:r>
              <a:rPr lang="en-US" sz="1200" dirty="0" smtClean="0">
                <a:solidFill>
                  <a:prstClr val="black"/>
                </a:solidFill>
              </a:rPr>
              <a:t>etc.</a:t>
            </a:r>
            <a:endParaRPr lang="en-US" sz="1200" dirty="0">
              <a:solidFill>
                <a:prstClr val="black"/>
              </a:solidFill>
            </a:endParaRPr>
          </a:p>
        </p:txBody>
      </p:sp>
      <p:cxnSp>
        <p:nvCxnSpPr>
          <p:cNvPr id="32" name="Straight Arrow Connector 31"/>
          <p:cNvCxnSpPr/>
          <p:nvPr/>
        </p:nvCxnSpPr>
        <p:spPr>
          <a:xfrm flipH="1">
            <a:off x="7589707" y="4099896"/>
            <a:ext cx="97869" cy="1111153"/>
          </a:xfrm>
          <a:prstGeom prst="straightConnector1">
            <a:avLst/>
          </a:prstGeom>
          <a:ln>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839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90A024-6221-4BC7-AA16-8485436CA493}" type="slidenum">
              <a:rPr lang="en-US" smtClean="0">
                <a:solidFill>
                  <a:prstClr val="black">
                    <a:tint val="75000"/>
                  </a:prstClr>
                </a:solidFill>
              </a:rPr>
              <a:pPr/>
              <a:t>12</a:t>
            </a:fld>
            <a:endParaRPr lang="en-US">
              <a:solidFill>
                <a:prstClr val="black">
                  <a:tint val="75000"/>
                </a:prstClr>
              </a:solidFill>
            </a:endParaRPr>
          </a:p>
        </p:txBody>
      </p:sp>
      <p:sp>
        <p:nvSpPr>
          <p:cNvPr id="5" name="Title 1"/>
          <p:cNvSpPr>
            <a:spLocks noGrp="1"/>
          </p:cNvSpPr>
          <p:nvPr>
            <p:ph type="title"/>
          </p:nvPr>
        </p:nvSpPr>
        <p:spPr>
          <a:xfrm>
            <a:off x="457200" y="274638"/>
            <a:ext cx="8229600" cy="1143000"/>
          </a:xfrm>
        </p:spPr>
        <p:txBody>
          <a:bodyPr>
            <a:normAutofit fontScale="90000"/>
          </a:bodyPr>
          <a:lstStyle/>
          <a:p>
            <a:r>
              <a:rPr lang="en-US" dirty="0" smtClean="0"/>
              <a:t>Someone Else Hosts the Connection</a:t>
            </a:r>
            <a:endParaRPr lang="en-US" dirty="0"/>
          </a:p>
        </p:txBody>
      </p:sp>
      <p:grpSp>
        <p:nvGrpSpPr>
          <p:cNvPr id="6" name="Group 5"/>
          <p:cNvGrpSpPr/>
          <p:nvPr/>
        </p:nvGrpSpPr>
        <p:grpSpPr>
          <a:xfrm>
            <a:off x="939621" y="3290567"/>
            <a:ext cx="1859974" cy="1618658"/>
            <a:chOff x="273626" y="1353142"/>
            <a:chExt cx="1859974" cy="1618658"/>
          </a:xfrm>
        </p:grpSpPr>
        <p:sp>
          <p:nvSpPr>
            <p:cNvPr id="7" name="Cloud 6"/>
            <p:cNvSpPr/>
            <p:nvPr/>
          </p:nvSpPr>
          <p:spPr>
            <a:xfrm>
              <a:off x="273626" y="1353142"/>
              <a:ext cx="1859974" cy="1618658"/>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descr="https://nigesecurityguy.files.wordpress.com/2014/03/taxii-logo.png?w=6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007" y="1828800"/>
              <a:ext cx="1101593" cy="44442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ight Arrow 8"/>
          <p:cNvSpPr/>
          <p:nvPr/>
        </p:nvSpPr>
        <p:spPr>
          <a:xfrm>
            <a:off x="2958921" y="3702093"/>
            <a:ext cx="1143000" cy="508552"/>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ounded Rectangle 9"/>
          <p:cNvSpPr/>
          <p:nvPr/>
        </p:nvSpPr>
        <p:spPr>
          <a:xfrm>
            <a:off x="4216221" y="3156625"/>
            <a:ext cx="2438400" cy="159579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2733323" y="3290214"/>
            <a:ext cx="1455207" cy="369332"/>
          </a:xfrm>
          <a:prstGeom prst="rect">
            <a:avLst/>
          </a:prstGeom>
          <a:noFill/>
        </p:spPr>
        <p:txBody>
          <a:bodyPr wrap="none" rtlCol="0">
            <a:spAutoFit/>
          </a:bodyPr>
          <a:lstStyle/>
          <a:p>
            <a:r>
              <a:rPr lang="en-US" dirty="0" smtClean="0">
                <a:solidFill>
                  <a:prstClr val="black"/>
                </a:solidFill>
              </a:rPr>
              <a:t>AIS Indicators</a:t>
            </a:r>
            <a:endParaRPr lang="en-US" dirty="0">
              <a:solidFill>
                <a:prstClr val="black"/>
              </a:solidFill>
            </a:endParaRPr>
          </a:p>
        </p:txBody>
      </p:sp>
      <p:grpSp>
        <p:nvGrpSpPr>
          <p:cNvPr id="12" name="Group 11"/>
          <p:cNvGrpSpPr/>
          <p:nvPr/>
        </p:nvGrpSpPr>
        <p:grpSpPr>
          <a:xfrm>
            <a:off x="6820604" y="3309025"/>
            <a:ext cx="723196" cy="1872575"/>
            <a:chOff x="7162800" y="1500979"/>
            <a:chExt cx="723196" cy="1872575"/>
          </a:xfrm>
        </p:grpSpPr>
        <p:pic>
          <p:nvPicPr>
            <p:cNvPr id="1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288814"/>
              <a:ext cx="265996" cy="706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1752600"/>
              <a:ext cx="265996" cy="706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2604" y="2667000"/>
              <a:ext cx="265996" cy="706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3058" y="1500979"/>
              <a:ext cx="265996" cy="706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7" name="TextBox 16"/>
          <p:cNvSpPr txBox="1"/>
          <p:nvPr/>
        </p:nvSpPr>
        <p:spPr>
          <a:xfrm>
            <a:off x="304800" y="1334869"/>
            <a:ext cx="8534400" cy="1815882"/>
          </a:xfrm>
          <a:prstGeom prst="rect">
            <a:avLst/>
          </a:prstGeom>
          <a:noFill/>
        </p:spPr>
        <p:txBody>
          <a:bodyPr wrap="square" rtlCol="0">
            <a:spAutoFit/>
          </a:bodyPr>
          <a:lstStyle/>
          <a:p>
            <a:r>
              <a:rPr lang="en-US" sz="2800" dirty="0" smtClean="0">
                <a:solidFill>
                  <a:prstClr val="black"/>
                </a:solidFill>
              </a:rPr>
              <a:t>Indicators are pulled from the DHS TAXII server into a commercial threat intelligence provider or other hosted solution and accessed by security staff through a user interface.</a:t>
            </a:r>
            <a:endParaRPr lang="en-US" sz="2800" dirty="0">
              <a:solidFill>
                <a:prstClr val="black"/>
              </a:solidFill>
            </a:endParaRPr>
          </a:p>
        </p:txBody>
      </p:sp>
      <p:sp>
        <p:nvSpPr>
          <p:cNvPr id="18" name="TextBox 17"/>
          <p:cNvSpPr txBox="1"/>
          <p:nvPr/>
        </p:nvSpPr>
        <p:spPr>
          <a:xfrm>
            <a:off x="1140194" y="5026383"/>
            <a:ext cx="1747081" cy="369332"/>
          </a:xfrm>
          <a:prstGeom prst="rect">
            <a:avLst/>
          </a:prstGeom>
          <a:noFill/>
        </p:spPr>
        <p:txBody>
          <a:bodyPr wrap="none" rtlCol="0">
            <a:spAutoFit/>
          </a:bodyPr>
          <a:lstStyle/>
          <a:p>
            <a:r>
              <a:rPr lang="en-US" dirty="0" smtClean="0">
                <a:solidFill>
                  <a:prstClr val="black"/>
                </a:solidFill>
              </a:rPr>
              <a:t>DHS TAXII Server</a:t>
            </a:r>
            <a:endParaRPr lang="en-US" dirty="0">
              <a:solidFill>
                <a:prstClr val="black"/>
              </a:solidFill>
            </a:endParaRPr>
          </a:p>
        </p:txBody>
      </p:sp>
      <p:sp>
        <p:nvSpPr>
          <p:cNvPr id="19" name="TextBox 18"/>
          <p:cNvSpPr txBox="1"/>
          <p:nvPr/>
        </p:nvSpPr>
        <p:spPr>
          <a:xfrm>
            <a:off x="4292539" y="4894937"/>
            <a:ext cx="2147831" cy="923330"/>
          </a:xfrm>
          <a:prstGeom prst="rect">
            <a:avLst/>
          </a:prstGeom>
          <a:noFill/>
        </p:spPr>
        <p:txBody>
          <a:bodyPr wrap="none" rtlCol="0">
            <a:spAutoFit/>
          </a:bodyPr>
          <a:lstStyle/>
          <a:p>
            <a:pPr algn="ctr"/>
            <a:r>
              <a:rPr lang="en-US" dirty="0" smtClean="0">
                <a:solidFill>
                  <a:prstClr val="black"/>
                </a:solidFill>
              </a:rPr>
              <a:t>Threat intelligence </a:t>
            </a:r>
          </a:p>
          <a:p>
            <a:pPr algn="ctr"/>
            <a:r>
              <a:rPr lang="en-US" dirty="0" smtClean="0">
                <a:solidFill>
                  <a:prstClr val="black"/>
                </a:solidFill>
              </a:rPr>
              <a:t>Provider platform or </a:t>
            </a:r>
          </a:p>
          <a:p>
            <a:pPr algn="ctr"/>
            <a:r>
              <a:rPr lang="en-US" dirty="0" smtClean="0">
                <a:solidFill>
                  <a:prstClr val="black"/>
                </a:solidFill>
              </a:rPr>
              <a:t>hosted solution</a:t>
            </a:r>
            <a:endParaRPr lang="en-US" dirty="0">
              <a:solidFill>
                <a:prstClr val="black"/>
              </a:solidFill>
            </a:endParaRPr>
          </a:p>
        </p:txBody>
      </p:sp>
      <p:sp>
        <p:nvSpPr>
          <p:cNvPr id="20" name="TextBox 19"/>
          <p:cNvSpPr txBox="1"/>
          <p:nvPr/>
        </p:nvSpPr>
        <p:spPr>
          <a:xfrm>
            <a:off x="7100505" y="2819400"/>
            <a:ext cx="1891095" cy="646331"/>
          </a:xfrm>
          <a:prstGeom prst="rect">
            <a:avLst/>
          </a:prstGeom>
          <a:noFill/>
        </p:spPr>
        <p:txBody>
          <a:bodyPr wrap="none" rtlCol="0">
            <a:spAutoFit/>
          </a:bodyPr>
          <a:lstStyle/>
          <a:p>
            <a:pPr algn="ctr"/>
            <a:r>
              <a:rPr lang="en-US" dirty="0" smtClean="0">
                <a:solidFill>
                  <a:prstClr val="black"/>
                </a:solidFill>
              </a:rPr>
              <a:t>Analysts and</a:t>
            </a:r>
          </a:p>
          <a:p>
            <a:pPr algn="ctr"/>
            <a:r>
              <a:rPr lang="en-US" dirty="0">
                <a:solidFill>
                  <a:prstClr val="black"/>
                </a:solidFill>
              </a:rPr>
              <a:t>s</a:t>
            </a:r>
            <a:r>
              <a:rPr lang="en-US" dirty="0" smtClean="0">
                <a:solidFill>
                  <a:prstClr val="black"/>
                </a:solidFill>
              </a:rPr>
              <a:t>ecurity engineers</a:t>
            </a:r>
            <a:endParaRPr lang="en-US" dirty="0">
              <a:solidFill>
                <a:prstClr val="black"/>
              </a:solidFill>
            </a:endParaRPr>
          </a:p>
        </p:txBody>
      </p:sp>
      <p:pic>
        <p:nvPicPr>
          <p:cNvPr id="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5535" y="3525008"/>
            <a:ext cx="629865" cy="894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5181600" y="3352800"/>
            <a:ext cx="1147815" cy="1200329"/>
          </a:xfrm>
          <a:prstGeom prst="rect">
            <a:avLst/>
          </a:prstGeom>
          <a:noFill/>
        </p:spPr>
        <p:txBody>
          <a:bodyPr wrap="none" rtlCol="0">
            <a:spAutoFit/>
          </a:bodyPr>
          <a:lstStyle/>
          <a:p>
            <a:r>
              <a:rPr lang="en-US" sz="1200" dirty="0" err="1" smtClean="0">
                <a:solidFill>
                  <a:prstClr val="black"/>
                </a:solidFill>
              </a:rPr>
              <a:t>Anomali</a:t>
            </a:r>
            <a:r>
              <a:rPr lang="en-US" sz="1200" dirty="0" smtClean="0">
                <a:solidFill>
                  <a:prstClr val="black"/>
                </a:solidFill>
              </a:rPr>
              <a:t>, </a:t>
            </a:r>
          </a:p>
          <a:p>
            <a:r>
              <a:rPr lang="en-US" sz="1200" dirty="0" err="1" smtClean="0">
                <a:solidFill>
                  <a:prstClr val="black"/>
                </a:solidFill>
              </a:rPr>
              <a:t>ThreatConnect</a:t>
            </a:r>
            <a:r>
              <a:rPr lang="en-US" sz="1200" dirty="0" smtClean="0">
                <a:solidFill>
                  <a:prstClr val="black"/>
                </a:solidFill>
              </a:rPr>
              <a:t>,</a:t>
            </a:r>
          </a:p>
          <a:p>
            <a:r>
              <a:rPr lang="en-US" sz="1200" dirty="0" smtClean="0">
                <a:solidFill>
                  <a:prstClr val="black"/>
                </a:solidFill>
              </a:rPr>
              <a:t>IID, </a:t>
            </a:r>
          </a:p>
          <a:p>
            <a:r>
              <a:rPr lang="en-US" sz="1200" dirty="0" err="1" smtClean="0">
                <a:solidFill>
                  <a:prstClr val="black"/>
                </a:solidFill>
              </a:rPr>
              <a:t>Lookingglass</a:t>
            </a:r>
            <a:r>
              <a:rPr lang="en-US" sz="1200" dirty="0" smtClean="0">
                <a:solidFill>
                  <a:prstClr val="black"/>
                </a:solidFill>
              </a:rPr>
              <a:t>,</a:t>
            </a:r>
          </a:p>
          <a:p>
            <a:r>
              <a:rPr lang="en-US" sz="1200" dirty="0" err="1" smtClean="0">
                <a:solidFill>
                  <a:prstClr val="black"/>
                </a:solidFill>
              </a:rPr>
              <a:t>GuidePoint</a:t>
            </a:r>
            <a:r>
              <a:rPr lang="en-US" sz="1200" dirty="0" smtClean="0">
                <a:solidFill>
                  <a:prstClr val="black"/>
                </a:solidFill>
              </a:rPr>
              <a:t>,</a:t>
            </a:r>
          </a:p>
          <a:p>
            <a:r>
              <a:rPr lang="en-US" sz="1200" dirty="0" smtClean="0">
                <a:solidFill>
                  <a:prstClr val="black"/>
                </a:solidFill>
              </a:rPr>
              <a:t>etc.</a:t>
            </a:r>
            <a:endParaRPr lang="en-US" sz="1200" dirty="0">
              <a:solidFill>
                <a:prstClr val="black"/>
              </a:solidFill>
            </a:endParaRPr>
          </a:p>
        </p:txBody>
      </p:sp>
    </p:spTree>
    <p:extLst>
      <p:ext uri="{BB962C8B-B14F-4D97-AF65-F5344CB8AC3E}">
        <p14:creationId xmlns:p14="http://schemas.microsoft.com/office/powerpoint/2010/main" val="2137105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Receiving from AIS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41343479"/>
              </p:ext>
            </p:extLst>
          </p:nvPr>
        </p:nvGraphicFramePr>
        <p:xfrm>
          <a:off x="457200" y="1151898"/>
          <a:ext cx="8229600" cy="48514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Activities</a:t>
                      </a:r>
                      <a:endParaRPr lang="en-US" dirty="0"/>
                    </a:p>
                  </a:txBody>
                  <a:tcPr/>
                </a:tc>
                <a:tc>
                  <a:txBody>
                    <a:bodyPr/>
                    <a:lstStyle/>
                    <a:p>
                      <a:r>
                        <a:rPr lang="en-US" dirty="0" smtClean="0"/>
                        <a:t>Things to Think About</a:t>
                      </a:r>
                      <a:endParaRPr lang="en-US" dirty="0"/>
                    </a:p>
                  </a:txBody>
                  <a:tcPr/>
                </a:tc>
              </a:tr>
              <a:tr h="370840">
                <a:tc>
                  <a:txBody>
                    <a:bodyPr/>
                    <a:lstStyle/>
                    <a:p>
                      <a:r>
                        <a:rPr lang="en-US" dirty="0" smtClean="0"/>
                        <a:t>Decide how to use the incoming STIX information.</a:t>
                      </a:r>
                      <a:endParaRPr lang="en-US" dirty="0"/>
                    </a:p>
                  </a:txBody>
                  <a:tcPr/>
                </a:tc>
                <a:tc>
                  <a:txBody>
                    <a:bodyPr/>
                    <a:lstStyle/>
                    <a:p>
                      <a:r>
                        <a:rPr lang="en-US" dirty="0" smtClean="0"/>
                        <a:t>How will you determine which indicators or defensive</a:t>
                      </a:r>
                      <a:r>
                        <a:rPr lang="en-US" baseline="0" dirty="0" smtClean="0"/>
                        <a:t> measures apply to your organization? Will you take automated action with them, or send to analysts for review? </a:t>
                      </a:r>
                      <a:endParaRPr lang="en-US" dirty="0"/>
                    </a:p>
                  </a:txBody>
                  <a:tcPr/>
                </a:tc>
              </a:tr>
              <a:tr h="370840">
                <a:tc>
                  <a:txBody>
                    <a:bodyPr/>
                    <a:lstStyle/>
                    <a:p>
                      <a:r>
                        <a:rPr lang="en-US" dirty="0" smtClean="0"/>
                        <a:t>Getting the STIX information to your security end-points.</a:t>
                      </a:r>
                      <a:endParaRPr lang="en-US" dirty="0"/>
                    </a:p>
                  </a:txBody>
                  <a:tcPr/>
                </a:tc>
                <a:tc>
                  <a:txBody>
                    <a:bodyPr/>
                    <a:lstStyle/>
                    <a:p>
                      <a:r>
                        <a:rPr lang="en-US" dirty="0" smtClean="0"/>
                        <a:t>Do your security</a:t>
                      </a:r>
                      <a:r>
                        <a:rPr lang="en-US" baseline="0" dirty="0" smtClean="0"/>
                        <a:t> products speak STIX natively, or will you need to transform it before loading it up? </a:t>
                      </a:r>
                      <a:endParaRPr lang="en-US" dirty="0"/>
                    </a:p>
                  </a:txBody>
                  <a:tcPr/>
                </a:tc>
              </a:tr>
              <a:tr h="370840">
                <a:tc>
                  <a:txBody>
                    <a:bodyPr/>
                    <a:lstStyle/>
                    <a:p>
                      <a:r>
                        <a:rPr lang="en-US" dirty="0" smtClean="0"/>
                        <a:t>Sharing feedback to DHS.</a:t>
                      </a:r>
                      <a:endParaRPr lang="en-US" dirty="0"/>
                    </a:p>
                  </a:txBody>
                  <a:tcPr/>
                </a:tc>
                <a:tc>
                  <a:txBody>
                    <a:bodyPr/>
                    <a:lstStyle/>
                    <a:p>
                      <a:r>
                        <a:rPr lang="en-US" dirty="0" smtClean="0"/>
                        <a:t>Can you</a:t>
                      </a:r>
                      <a:r>
                        <a:rPr lang="en-US" baseline="0" dirty="0" smtClean="0"/>
                        <a:t> provide feedback to DHS on quality of indicators? Did you detect potential malicious activity previously unknown? </a:t>
                      </a:r>
                      <a:endParaRPr lang="en-US" dirty="0"/>
                    </a:p>
                  </a:txBody>
                  <a:tcPr/>
                </a:tc>
              </a:tr>
              <a:tr h="370840">
                <a:tc>
                  <a:txBody>
                    <a:bodyPr/>
                    <a:lstStyle/>
                    <a:p>
                      <a:r>
                        <a:rPr lang="en-US" dirty="0" smtClean="0"/>
                        <a:t>Further sharing the AIS indicators.</a:t>
                      </a:r>
                      <a:endParaRPr lang="en-US" dirty="0"/>
                    </a:p>
                  </a:txBody>
                  <a:tcPr/>
                </a:tc>
                <a:tc>
                  <a:txBody>
                    <a:bodyPr/>
                    <a:lstStyle/>
                    <a:p>
                      <a:r>
                        <a:rPr lang="en-US" dirty="0" smtClean="0"/>
                        <a:t>Is that allowable via the TLP marking? Do you have processes</a:t>
                      </a:r>
                      <a:r>
                        <a:rPr lang="en-US" baseline="0" dirty="0" smtClean="0"/>
                        <a:t> or technical controls in place to manage that sharing. </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8C90A024-6221-4BC7-AA16-8485436CA493}"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191012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to AIS</a:t>
            </a:r>
            <a:endParaRPr lang="en-US" dirty="0"/>
          </a:p>
        </p:txBody>
      </p:sp>
      <p:graphicFrame>
        <p:nvGraphicFramePr>
          <p:cNvPr id="5" name="Content Placeholder 4"/>
          <p:cNvGraphicFramePr>
            <a:graphicFrameLocks noGrp="1"/>
          </p:cNvGraphicFramePr>
          <p:nvPr>
            <p:ph idx="1"/>
            <p:extLst/>
          </p:nvPr>
        </p:nvGraphicFramePr>
        <p:xfrm>
          <a:off x="457200" y="1371600"/>
          <a:ext cx="8229600" cy="448564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Activities</a:t>
                      </a:r>
                      <a:endParaRPr lang="en-US" dirty="0"/>
                    </a:p>
                  </a:txBody>
                  <a:tcPr/>
                </a:tc>
                <a:tc>
                  <a:txBody>
                    <a:bodyPr/>
                    <a:lstStyle/>
                    <a:p>
                      <a:r>
                        <a:rPr lang="en-US" dirty="0" smtClean="0"/>
                        <a:t>Things to Think About</a:t>
                      </a:r>
                      <a:endParaRPr lang="en-US" dirty="0"/>
                    </a:p>
                  </a:txBody>
                  <a:tcPr/>
                </a:tc>
              </a:tr>
              <a:tr h="370840">
                <a:tc>
                  <a:txBody>
                    <a:bodyPr/>
                    <a:lstStyle/>
                    <a:p>
                      <a:r>
                        <a:rPr lang="en-US" dirty="0" smtClean="0"/>
                        <a:t>Decide what information you want to share.</a:t>
                      </a:r>
                      <a:endParaRPr lang="en-US" dirty="0"/>
                    </a:p>
                  </a:txBody>
                  <a:tcPr/>
                </a:tc>
                <a:tc>
                  <a:txBody>
                    <a:bodyPr/>
                    <a:lstStyle/>
                    <a:p>
                      <a:r>
                        <a:rPr lang="en-US" dirty="0" smtClean="0"/>
                        <a:t>Who owns the information? What restrictions are there on sharing it? Do you want to remain anonymous to the broader community when you share</a:t>
                      </a:r>
                      <a:r>
                        <a:rPr lang="en-US" baseline="0" dirty="0" smtClean="0"/>
                        <a:t> it? Do you have processes in place to perform a privacy review before sharing it? </a:t>
                      </a:r>
                      <a:endParaRPr lang="en-US" dirty="0"/>
                    </a:p>
                  </a:txBody>
                  <a:tcPr/>
                </a:tc>
              </a:tr>
              <a:tr h="370840">
                <a:tc>
                  <a:txBody>
                    <a:bodyPr/>
                    <a:lstStyle/>
                    <a:p>
                      <a:r>
                        <a:rPr lang="en-US" dirty="0" smtClean="0"/>
                        <a:t>Format the information</a:t>
                      </a:r>
                      <a:r>
                        <a:rPr lang="en-US" baseline="0" dirty="0" smtClean="0"/>
                        <a:t> into STIX.</a:t>
                      </a:r>
                      <a:endParaRPr lang="en-US" dirty="0"/>
                    </a:p>
                  </a:txBody>
                  <a:tcPr/>
                </a:tc>
                <a:tc>
                  <a:txBody>
                    <a:bodyPr/>
                    <a:lstStyle/>
                    <a:p>
                      <a:r>
                        <a:rPr lang="en-US" dirty="0" smtClean="0"/>
                        <a:t>If</a:t>
                      </a:r>
                      <a:r>
                        <a:rPr lang="en-US" baseline="0" dirty="0" smtClean="0"/>
                        <a:t> not already in STIX, do you need to manually transform it? Do you own any security products that speak STIX natively? </a:t>
                      </a:r>
                      <a:endParaRPr lang="en-US" dirty="0"/>
                    </a:p>
                  </a:txBody>
                  <a:tcPr/>
                </a:tc>
              </a:tr>
              <a:tr h="370840">
                <a:tc>
                  <a:txBody>
                    <a:bodyPr/>
                    <a:lstStyle/>
                    <a:p>
                      <a:r>
                        <a:rPr lang="en-US" dirty="0" smtClean="0"/>
                        <a:t>Getting</a:t>
                      </a:r>
                      <a:r>
                        <a:rPr lang="en-US" baseline="0" dirty="0" smtClean="0"/>
                        <a:t> the STIX content into your TAXII client.</a:t>
                      </a:r>
                      <a:endParaRPr lang="en-US" dirty="0"/>
                    </a:p>
                  </a:txBody>
                  <a:tcPr/>
                </a:tc>
                <a:tc>
                  <a:txBody>
                    <a:bodyPr/>
                    <a:lstStyle/>
                    <a:p>
                      <a:r>
                        <a:rPr lang="en-US" dirty="0" smtClean="0"/>
                        <a:t>Do</a:t>
                      </a:r>
                      <a:r>
                        <a:rPr lang="en-US" baseline="0" dirty="0" smtClean="0"/>
                        <a:t> you need to build or buy a TAXII client? Do one of your security products already speak TAXII natively? </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8C90A024-6221-4BC7-AA16-8485436CA493}"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10640219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90A024-6221-4BC7-AA16-8485436CA493}" type="slidenum">
              <a:rPr lang="en-US" smtClean="0">
                <a:solidFill>
                  <a:prstClr val="black">
                    <a:tint val="75000"/>
                  </a:prstClr>
                </a:solidFill>
              </a:rPr>
              <a:pPr/>
              <a:t>15</a:t>
            </a:fld>
            <a:endParaRPr lang="en-US">
              <a:solidFill>
                <a:prstClr val="black">
                  <a:tint val="75000"/>
                </a:prstClr>
              </a:solidFill>
            </a:endParaRPr>
          </a:p>
        </p:txBody>
      </p:sp>
      <p:sp>
        <p:nvSpPr>
          <p:cNvPr id="5" name="Title 1"/>
          <p:cNvSpPr>
            <a:spLocks noGrp="1"/>
          </p:cNvSpPr>
          <p:nvPr>
            <p:ph type="title"/>
          </p:nvPr>
        </p:nvSpPr>
        <p:spPr>
          <a:xfrm>
            <a:off x="457200" y="274638"/>
            <a:ext cx="8229600" cy="1143000"/>
          </a:xfrm>
        </p:spPr>
        <p:txBody>
          <a:bodyPr/>
          <a:lstStyle/>
          <a:p>
            <a:r>
              <a:rPr lang="en-US" dirty="0" smtClean="0"/>
              <a:t>Privacy Scrub</a:t>
            </a:r>
            <a:endParaRPr lang="en-US" dirty="0"/>
          </a:p>
        </p:txBody>
      </p:sp>
      <p:sp>
        <p:nvSpPr>
          <p:cNvPr id="6" name="Content Placeholder 2"/>
          <p:cNvSpPr>
            <a:spLocks noGrp="1"/>
          </p:cNvSpPr>
          <p:nvPr>
            <p:ph idx="1"/>
          </p:nvPr>
        </p:nvSpPr>
        <p:spPr>
          <a:xfrm>
            <a:off x="457200" y="1600200"/>
            <a:ext cx="8229600" cy="4525963"/>
          </a:xfrm>
        </p:spPr>
        <p:txBody>
          <a:bodyPr>
            <a:normAutofit fontScale="92500" lnSpcReduction="10000"/>
          </a:bodyPr>
          <a:lstStyle/>
          <a:p>
            <a:r>
              <a:rPr lang="en-US" dirty="0" smtClean="0"/>
              <a:t>The Cybersecurity Information Sharing Act (CISA) of 2015 requires entities to conduct a privacy review before sharing to DHS in order to receive liability protection. </a:t>
            </a:r>
          </a:p>
          <a:p>
            <a:r>
              <a:rPr lang="en-US" dirty="0" smtClean="0"/>
              <a:t>DHS always performs another privacy review upon receipt of indicators. </a:t>
            </a:r>
          </a:p>
          <a:p>
            <a:pPr lvl="1"/>
            <a:r>
              <a:rPr lang="en-US" dirty="0" smtClean="0"/>
              <a:t>All indicators go through an automated or manual privacy review. </a:t>
            </a:r>
          </a:p>
          <a:p>
            <a:pPr lvl="1"/>
            <a:r>
              <a:rPr lang="en-US" dirty="0" smtClean="0"/>
              <a:t>Any part of an indicator that fails an automated review goes to a DHS analyst for review. </a:t>
            </a:r>
            <a:endParaRPr lang="en-US" dirty="0"/>
          </a:p>
        </p:txBody>
      </p:sp>
    </p:spTree>
    <p:extLst>
      <p:ext uri="{BB962C8B-B14F-4D97-AF65-F5344CB8AC3E}">
        <p14:creationId xmlns:p14="http://schemas.microsoft.com/office/powerpoint/2010/main" val="2797833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90A024-6221-4BC7-AA16-8485436CA493}" type="slidenum">
              <a:rPr lang="en-US" smtClean="0">
                <a:solidFill>
                  <a:prstClr val="black">
                    <a:tint val="75000"/>
                  </a:prstClr>
                </a:solidFill>
              </a:rPr>
              <a:pPr/>
              <a:t>16</a:t>
            </a:fld>
            <a:endParaRPr lang="en-US">
              <a:solidFill>
                <a:prstClr val="black">
                  <a:tint val="75000"/>
                </a:prstClr>
              </a:solidFill>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823" y="3028950"/>
            <a:ext cx="3779577"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a:spLocks noGrp="1"/>
          </p:cNvSpPr>
          <p:nvPr>
            <p:ph idx="1"/>
          </p:nvPr>
        </p:nvSpPr>
        <p:spPr>
          <a:xfrm>
            <a:off x="457200" y="1600200"/>
            <a:ext cx="4572000" cy="4525963"/>
          </a:xfrm>
        </p:spPr>
        <p:txBody>
          <a:bodyPr>
            <a:noAutofit/>
          </a:bodyPr>
          <a:lstStyle/>
          <a:p>
            <a:pPr>
              <a:lnSpc>
                <a:spcPct val="120000"/>
              </a:lnSpc>
              <a:spcBef>
                <a:spcPts val="0"/>
              </a:spcBef>
            </a:pPr>
            <a:r>
              <a:rPr lang="en-US" sz="2400" dirty="0" smtClean="0"/>
              <a:t>145 Terms </a:t>
            </a:r>
            <a:r>
              <a:rPr lang="en-US" sz="2400" dirty="0"/>
              <a:t>of Use signed, </a:t>
            </a:r>
            <a:r>
              <a:rPr lang="en-US" sz="2400" dirty="0" smtClean="0"/>
              <a:t>56 non-Federal entities </a:t>
            </a:r>
            <a:r>
              <a:rPr lang="en-US" sz="2400" dirty="0"/>
              <a:t>connected to server</a:t>
            </a:r>
          </a:p>
          <a:p>
            <a:pPr>
              <a:lnSpc>
                <a:spcPct val="120000"/>
              </a:lnSpc>
              <a:spcBef>
                <a:spcPts val="0"/>
              </a:spcBef>
            </a:pPr>
            <a:r>
              <a:rPr lang="en-US" sz="2400" dirty="0"/>
              <a:t>12 Federal entities </a:t>
            </a:r>
            <a:r>
              <a:rPr lang="en-US" sz="2400" dirty="0" smtClean="0"/>
              <a:t>connected</a:t>
            </a:r>
          </a:p>
          <a:p>
            <a:pPr lvl="1">
              <a:lnSpc>
                <a:spcPct val="120000"/>
              </a:lnSpc>
              <a:spcBef>
                <a:spcPts val="0"/>
              </a:spcBef>
            </a:pPr>
            <a:r>
              <a:rPr lang="en-US" sz="2400" dirty="0" smtClean="0"/>
              <a:t>DOE, NCIJTF, TREAS, NTOC, DOC, HHS, DOI, GSA, EPA, DHS SOC, FBI SOC, USAID and EDU</a:t>
            </a:r>
            <a:endParaRPr lang="en-US" sz="2400" dirty="0"/>
          </a:p>
          <a:p>
            <a:pPr lvl="0">
              <a:lnSpc>
                <a:spcPct val="120000"/>
              </a:lnSpc>
            </a:pPr>
            <a:r>
              <a:rPr lang="en-US" sz="2400" dirty="0"/>
              <a:t>~</a:t>
            </a:r>
            <a:r>
              <a:rPr lang="en-US" sz="2400" dirty="0" smtClean="0"/>
              <a:t>36,100 total </a:t>
            </a:r>
            <a:r>
              <a:rPr lang="en-US" sz="2400" dirty="0"/>
              <a:t>unique indicators shared (since March)</a:t>
            </a:r>
          </a:p>
          <a:p>
            <a:pPr marL="0" indent="0">
              <a:buNone/>
            </a:pPr>
            <a:endParaRPr lang="en-US" sz="2400" dirty="0"/>
          </a:p>
        </p:txBody>
      </p:sp>
      <p:sp>
        <p:nvSpPr>
          <p:cNvPr id="7" name="Title 1"/>
          <p:cNvSpPr>
            <a:spLocks noGrp="1"/>
          </p:cNvSpPr>
          <p:nvPr>
            <p:ph type="title"/>
          </p:nvPr>
        </p:nvSpPr>
        <p:spPr>
          <a:xfrm>
            <a:off x="457200" y="274638"/>
            <a:ext cx="8229600" cy="1143000"/>
          </a:xfrm>
        </p:spPr>
        <p:txBody>
          <a:bodyPr>
            <a:normAutofit/>
          </a:bodyPr>
          <a:lstStyle/>
          <a:p>
            <a:r>
              <a:rPr lang="en-US" dirty="0" smtClean="0"/>
              <a:t>AIS Snapshot</a:t>
            </a:r>
            <a:endParaRPr lang="en-US" dirty="0"/>
          </a:p>
        </p:txBody>
      </p:sp>
    </p:spTree>
    <p:extLst>
      <p:ext uri="{BB962C8B-B14F-4D97-AF65-F5344CB8AC3E}">
        <p14:creationId xmlns:p14="http://schemas.microsoft.com/office/powerpoint/2010/main" val="309294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Questions?</a:t>
            </a:r>
            <a:endParaRPr lang="en-US" dirty="0"/>
          </a:p>
        </p:txBody>
      </p:sp>
      <p:sp>
        <p:nvSpPr>
          <p:cNvPr id="3" name="Content Placeholder 2"/>
          <p:cNvSpPr>
            <a:spLocks noGrp="1"/>
          </p:cNvSpPr>
          <p:nvPr>
            <p:ph idx="1"/>
          </p:nvPr>
        </p:nvSpPr>
        <p:spPr/>
        <p:txBody>
          <a:bodyPr/>
          <a:lstStyle/>
          <a:p>
            <a:pPr marL="0" indent="0">
              <a:buNone/>
            </a:pPr>
            <a:r>
              <a:rPr lang="en-US" sz="2400" dirty="0" smtClean="0">
                <a:hlinkClick r:id="rId2"/>
              </a:rPr>
              <a:t>https://www.us-cert.gov/ais</a:t>
            </a:r>
          </a:p>
          <a:p>
            <a:pPr marL="0" lvl="2" indent="0">
              <a:buNone/>
            </a:pPr>
            <a:r>
              <a:rPr lang="en-US" dirty="0" smtClean="0">
                <a:hlinkClick r:id="rId3"/>
              </a:rPr>
              <a:t>https</a:t>
            </a:r>
            <a:r>
              <a:rPr lang="en-US" dirty="0">
                <a:hlinkClick r:id="rId3"/>
              </a:rPr>
              <a:t>://</a:t>
            </a:r>
            <a:r>
              <a:rPr lang="en-US" dirty="0" smtClean="0">
                <a:hlinkClick r:id="rId3"/>
              </a:rPr>
              <a:t>www.oasis-open.org/committees/tc_home.php?wg_abbrev=cti</a:t>
            </a:r>
            <a:endParaRPr lang="en-US" dirty="0" smtClean="0"/>
          </a:p>
          <a:p>
            <a:pPr marL="0" lvl="2" indent="0">
              <a:buNone/>
            </a:pPr>
            <a:r>
              <a:rPr lang="en-US" dirty="0">
                <a:hlinkClick r:id="rId4"/>
              </a:rPr>
              <a:t>http://www.us-cert.gov/tlp</a:t>
            </a:r>
            <a:endParaRPr lang="en-US" dirty="0"/>
          </a:p>
          <a:p>
            <a:pPr marL="0" lvl="2" indent="0">
              <a:buNone/>
            </a:pPr>
            <a:endParaRPr lang="en-US" dirty="0" smtClean="0"/>
          </a:p>
          <a:p>
            <a:pPr marL="0" indent="0">
              <a:buNone/>
            </a:pPr>
            <a:r>
              <a:rPr lang="en-US" sz="2400" dirty="0" smtClean="0">
                <a:hlinkClick r:id="rId2"/>
              </a:rPr>
              <a:t>preston.werntz@hq.dhs.gov</a:t>
            </a:r>
            <a:endParaRPr lang="en-US" sz="2400" dirty="0" smtClean="0"/>
          </a:p>
          <a:p>
            <a:pPr marL="0" indent="0">
              <a:buNone/>
            </a:pPr>
            <a:r>
              <a:rPr lang="en-US" sz="2400" dirty="0" smtClean="0">
                <a:hlinkClick r:id="rId5"/>
              </a:rPr>
              <a:t>ncciccustomerservice@hq.dhs.gov</a:t>
            </a:r>
            <a:endParaRPr lang="en-US" sz="2400" dirty="0" smtClean="0"/>
          </a:p>
          <a:p>
            <a:pPr marL="0" indent="0">
              <a:buNone/>
            </a:pPr>
            <a:endParaRPr lang="en-US" sz="2400" dirty="0" smtClean="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8C90A024-6221-4BC7-AA16-8485436CA493}" type="slidenum">
              <a:rPr lang="en-US" smtClean="0">
                <a:solidFill>
                  <a:prstClr val="black">
                    <a:tint val="75000"/>
                  </a:prstClr>
                </a:solidFill>
              </a:rPr>
              <a:pPr/>
              <a:t>17</a:t>
            </a:fld>
            <a:endParaRPr lang="en-US">
              <a:solidFill>
                <a:prstClr val="black">
                  <a:tint val="75000"/>
                </a:prstClr>
              </a:solidFill>
            </a:endParaRPr>
          </a:p>
        </p:txBody>
      </p:sp>
      <p:pic>
        <p:nvPicPr>
          <p:cNvPr id="2050" name="Picture 2" descr="P:\Working\prepare_yourselves_mem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3456" y="3048000"/>
            <a:ext cx="3438144" cy="36576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725864" y="4953828"/>
            <a:ext cx="5740924" cy="683400"/>
          </a:xfrm>
          <a:prstGeom prst="rect">
            <a:avLst/>
          </a:prstGeom>
          <a:ln>
            <a:solidFill>
              <a:srgbClr val="002060"/>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r>
              <a:rPr lang="en-US" sz="2000" i="1" dirty="0" smtClean="0">
                <a:solidFill>
                  <a:srgbClr val="002060"/>
                </a:solidFill>
                <a:latin typeface="Arial" panose="020B0604020202020204" pitchFamily="34" charset="0"/>
                <a:cs typeface="Arial" panose="020B0604020202020204" pitchFamily="34" charset="0"/>
              </a:rPr>
              <a:t>Please use the Question and Answers box in the </a:t>
            </a:r>
            <a:r>
              <a:rPr lang="en-US" sz="2000" i="1" dirty="0" err="1" smtClean="0">
                <a:solidFill>
                  <a:srgbClr val="002060"/>
                </a:solidFill>
                <a:latin typeface="Arial" panose="020B0604020202020204" pitchFamily="34" charset="0"/>
                <a:cs typeface="Arial" panose="020B0604020202020204" pitchFamily="34" charset="0"/>
              </a:rPr>
              <a:t>GoToWebinar</a:t>
            </a:r>
            <a:r>
              <a:rPr lang="en-US" sz="2000" i="1" dirty="0" smtClean="0">
                <a:solidFill>
                  <a:srgbClr val="002060"/>
                </a:solidFill>
                <a:latin typeface="Arial" panose="020B0604020202020204" pitchFamily="34" charset="0"/>
                <a:cs typeface="Arial" panose="020B0604020202020204" pitchFamily="34" charset="0"/>
              </a:rPr>
              <a:t> Control Panel to submit questions.</a:t>
            </a:r>
          </a:p>
          <a:p>
            <a:endParaRPr lang="en-US" sz="2000" i="1" dirty="0" smtClean="0">
              <a:solidFill>
                <a:srgbClr val="002060"/>
              </a:solidFill>
              <a:latin typeface="Arial" panose="020B0604020202020204" pitchFamily="34" charset="0"/>
              <a:cs typeface="Arial" panose="020B0604020202020204" pitchFamily="34" charset="0"/>
            </a:endParaRPr>
          </a:p>
          <a:p>
            <a:endParaRPr lang="en-US" sz="2000" i="1" dirty="0" smtClean="0">
              <a:solidFill>
                <a:srgbClr val="002060"/>
              </a:solidFill>
              <a:latin typeface="Arial" panose="020B0604020202020204" pitchFamily="34" charset="0"/>
              <a:cs typeface="Arial" panose="020B0604020202020204" pitchFamily="34" charset="0"/>
            </a:endParaRPr>
          </a:p>
          <a:p>
            <a:endParaRPr lang="en-US" sz="2000"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521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008" y="-19553"/>
            <a:ext cx="9176791" cy="667808"/>
          </a:xfrm>
        </p:spPr>
        <p:txBody>
          <a:bodyPr>
            <a:normAutofit/>
          </a:bodyPr>
          <a:lstStyle/>
          <a:p>
            <a:r>
              <a:rPr lang="en-US" sz="2800" dirty="0" smtClean="0">
                <a:solidFill>
                  <a:srgbClr val="002060"/>
                </a:solidFill>
                <a:latin typeface="Arial" panose="020B0604020202020204" pitchFamily="34" charset="0"/>
                <a:cs typeface="Arial" panose="020B0604020202020204" pitchFamily="34" charset="0"/>
              </a:rPr>
              <a:t>Meeting the Urgent Need</a:t>
            </a:r>
            <a:endParaRPr lang="en-US" sz="2800" dirty="0">
              <a:solidFill>
                <a:srgbClr val="002060"/>
              </a:solidFill>
              <a:latin typeface="Arial" panose="020B0604020202020204" pitchFamily="34" charset="0"/>
              <a:cs typeface="Arial" panose="020B0604020202020204" pitchFamily="34" charset="0"/>
            </a:endParaRPr>
          </a:p>
        </p:txBody>
      </p:sp>
      <p:sp>
        <p:nvSpPr>
          <p:cNvPr id="52" name="Rectangle 51"/>
          <p:cNvSpPr/>
          <p:nvPr/>
        </p:nvSpPr>
        <p:spPr>
          <a:xfrm>
            <a:off x="66675" y="4335428"/>
            <a:ext cx="8877300" cy="314164"/>
          </a:xfrm>
          <a:prstGeom prst="rect">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prstClr val="white"/>
              </a:solidFill>
            </a:endParaRPr>
          </a:p>
        </p:txBody>
      </p:sp>
      <p:sp>
        <p:nvSpPr>
          <p:cNvPr id="33" name="Rectangle 32"/>
          <p:cNvSpPr/>
          <p:nvPr/>
        </p:nvSpPr>
        <p:spPr>
          <a:xfrm>
            <a:off x="66675" y="4343400"/>
            <a:ext cx="8066371" cy="30724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4999331" y="4407981"/>
            <a:ext cx="111643" cy="223724"/>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56" name="Diamond 55"/>
          <p:cNvSpPr/>
          <p:nvPr/>
        </p:nvSpPr>
        <p:spPr>
          <a:xfrm>
            <a:off x="7446220" y="4395825"/>
            <a:ext cx="111643" cy="225101"/>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57" name="TextBox 56"/>
          <p:cNvSpPr txBox="1"/>
          <p:nvPr/>
        </p:nvSpPr>
        <p:spPr>
          <a:xfrm rot="2884103">
            <a:off x="4776167" y="5016206"/>
            <a:ext cx="1191032" cy="300210"/>
          </a:xfrm>
          <a:prstGeom prst="rect">
            <a:avLst/>
          </a:prstGeom>
          <a:noFill/>
        </p:spPr>
        <p:txBody>
          <a:bodyPr wrap="none" rtlCol="0">
            <a:spAutoFit/>
          </a:bodyPr>
          <a:lstStyle/>
          <a:p>
            <a:r>
              <a:rPr lang="en-US" sz="1351" dirty="0">
                <a:solidFill>
                  <a:prstClr val="black"/>
                </a:solidFill>
              </a:rPr>
              <a:t>August 5 2016</a:t>
            </a:r>
          </a:p>
        </p:txBody>
      </p:sp>
      <p:sp>
        <p:nvSpPr>
          <p:cNvPr id="59" name="TextBox 58"/>
          <p:cNvSpPr txBox="1"/>
          <p:nvPr/>
        </p:nvSpPr>
        <p:spPr>
          <a:xfrm rot="18746259">
            <a:off x="5586620" y="3191449"/>
            <a:ext cx="2648867" cy="323165"/>
          </a:xfrm>
          <a:prstGeom prst="rect">
            <a:avLst/>
          </a:prstGeom>
          <a:noFill/>
        </p:spPr>
        <p:txBody>
          <a:bodyPr wrap="none" rtlCol="0">
            <a:spAutoFit/>
          </a:bodyPr>
          <a:lstStyle/>
          <a:p>
            <a:r>
              <a:rPr lang="en-US" sz="1500" b="1" dirty="0">
                <a:solidFill>
                  <a:schemeClr val="accent2"/>
                </a:solidFill>
              </a:rPr>
              <a:t>Public Meeting #4 – Tysons, VA</a:t>
            </a:r>
          </a:p>
        </p:txBody>
      </p:sp>
      <p:sp>
        <p:nvSpPr>
          <p:cNvPr id="60" name="TextBox 59"/>
          <p:cNvSpPr txBox="1"/>
          <p:nvPr/>
        </p:nvSpPr>
        <p:spPr>
          <a:xfrm rot="18746259">
            <a:off x="7035116" y="3313121"/>
            <a:ext cx="2292612" cy="323165"/>
          </a:xfrm>
          <a:prstGeom prst="rect">
            <a:avLst/>
          </a:prstGeom>
          <a:noFill/>
        </p:spPr>
        <p:txBody>
          <a:bodyPr wrap="square" rtlCol="0">
            <a:spAutoFit/>
          </a:bodyPr>
          <a:lstStyle/>
          <a:p>
            <a:r>
              <a:rPr lang="en-US" sz="1500" b="1" dirty="0" smtClean="0">
                <a:solidFill>
                  <a:srgbClr val="00B050"/>
                </a:solidFill>
              </a:rPr>
              <a:t>ISAO Guidelines Published</a:t>
            </a:r>
            <a:endParaRPr lang="en-US" sz="1500" b="1" dirty="0">
              <a:solidFill>
                <a:srgbClr val="00B050"/>
              </a:solidFill>
            </a:endParaRPr>
          </a:p>
        </p:txBody>
      </p:sp>
      <p:sp>
        <p:nvSpPr>
          <p:cNvPr id="63" name="TextBox 62"/>
          <p:cNvSpPr txBox="1"/>
          <p:nvPr/>
        </p:nvSpPr>
        <p:spPr>
          <a:xfrm rot="2830596">
            <a:off x="7144427" y="5149183"/>
            <a:ext cx="1567032" cy="300210"/>
          </a:xfrm>
          <a:prstGeom prst="rect">
            <a:avLst/>
          </a:prstGeom>
          <a:noFill/>
        </p:spPr>
        <p:txBody>
          <a:bodyPr wrap="none" rtlCol="0">
            <a:spAutoFit/>
          </a:bodyPr>
          <a:lstStyle/>
          <a:p>
            <a:r>
              <a:rPr lang="en-US" sz="1351" dirty="0">
                <a:solidFill>
                  <a:prstClr val="black"/>
                </a:solidFill>
              </a:rPr>
              <a:t>September 30 2016</a:t>
            </a:r>
          </a:p>
        </p:txBody>
      </p:sp>
      <p:sp>
        <p:nvSpPr>
          <p:cNvPr id="64" name="Diamond 63"/>
          <p:cNvSpPr/>
          <p:nvPr/>
        </p:nvSpPr>
        <p:spPr>
          <a:xfrm>
            <a:off x="4130667" y="4407849"/>
            <a:ext cx="111643" cy="223724"/>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65" name="TextBox 64"/>
          <p:cNvSpPr txBox="1"/>
          <p:nvPr/>
        </p:nvSpPr>
        <p:spPr>
          <a:xfrm rot="18746259">
            <a:off x="3634750" y="3066864"/>
            <a:ext cx="2885662" cy="323165"/>
          </a:xfrm>
          <a:prstGeom prst="rect">
            <a:avLst/>
          </a:prstGeom>
          <a:noFill/>
        </p:spPr>
        <p:txBody>
          <a:bodyPr wrap="none" rtlCol="0">
            <a:spAutoFit/>
          </a:bodyPr>
          <a:lstStyle/>
          <a:p>
            <a:r>
              <a:rPr lang="en-US" sz="1500" b="1" dirty="0">
                <a:solidFill>
                  <a:srgbClr val="00B050"/>
                </a:solidFill>
              </a:rPr>
              <a:t>2</a:t>
            </a:r>
            <a:r>
              <a:rPr lang="en-US" sz="1500" b="1" baseline="30000" dirty="0">
                <a:solidFill>
                  <a:srgbClr val="00B050"/>
                </a:solidFill>
              </a:rPr>
              <a:t>nd</a:t>
            </a:r>
            <a:r>
              <a:rPr lang="en-US" sz="1500" b="1" dirty="0">
                <a:solidFill>
                  <a:srgbClr val="00B050"/>
                </a:solidFill>
              </a:rPr>
              <a:t> Public Comment Period Opens</a:t>
            </a:r>
          </a:p>
        </p:txBody>
      </p:sp>
      <p:sp>
        <p:nvSpPr>
          <p:cNvPr id="66" name="TextBox 65"/>
          <p:cNvSpPr txBox="1"/>
          <p:nvPr/>
        </p:nvSpPr>
        <p:spPr>
          <a:xfrm rot="2830596">
            <a:off x="5656872" y="5428187"/>
            <a:ext cx="2345770" cy="300210"/>
          </a:xfrm>
          <a:prstGeom prst="rect">
            <a:avLst/>
          </a:prstGeom>
          <a:noFill/>
        </p:spPr>
        <p:txBody>
          <a:bodyPr wrap="none" rtlCol="0">
            <a:spAutoFit/>
          </a:bodyPr>
          <a:lstStyle/>
          <a:p>
            <a:r>
              <a:rPr lang="en-US" sz="1351" dirty="0">
                <a:solidFill>
                  <a:prstClr val="black"/>
                </a:solidFill>
              </a:rPr>
              <a:t>August 31 – </a:t>
            </a:r>
            <a:r>
              <a:rPr lang="en-US" sz="1351" dirty="0" smtClean="0">
                <a:solidFill>
                  <a:prstClr val="black"/>
                </a:solidFill>
              </a:rPr>
              <a:t>September </a:t>
            </a:r>
            <a:r>
              <a:rPr lang="en-US" sz="1351" dirty="0">
                <a:solidFill>
                  <a:prstClr val="black"/>
                </a:solidFill>
              </a:rPr>
              <a:t>1 2016</a:t>
            </a:r>
          </a:p>
        </p:txBody>
      </p:sp>
      <p:sp>
        <p:nvSpPr>
          <p:cNvPr id="68" name="TextBox 67"/>
          <p:cNvSpPr txBox="1"/>
          <p:nvPr/>
        </p:nvSpPr>
        <p:spPr>
          <a:xfrm rot="2804887">
            <a:off x="3921863" y="4969710"/>
            <a:ext cx="1055097" cy="300210"/>
          </a:xfrm>
          <a:prstGeom prst="rect">
            <a:avLst/>
          </a:prstGeom>
          <a:noFill/>
        </p:spPr>
        <p:txBody>
          <a:bodyPr wrap="none" rtlCol="0">
            <a:spAutoFit/>
          </a:bodyPr>
          <a:lstStyle/>
          <a:p>
            <a:r>
              <a:rPr lang="en-US" sz="1351" dirty="0">
                <a:solidFill>
                  <a:prstClr val="black"/>
                </a:solidFill>
              </a:rPr>
              <a:t>July </a:t>
            </a:r>
            <a:r>
              <a:rPr lang="en-US" sz="1351" dirty="0" smtClean="0">
                <a:solidFill>
                  <a:prstClr val="black"/>
                </a:solidFill>
              </a:rPr>
              <a:t>22 </a:t>
            </a:r>
            <a:r>
              <a:rPr lang="en-US" sz="1351" dirty="0">
                <a:solidFill>
                  <a:prstClr val="black"/>
                </a:solidFill>
              </a:rPr>
              <a:t>2016</a:t>
            </a:r>
          </a:p>
        </p:txBody>
      </p:sp>
      <p:sp>
        <p:nvSpPr>
          <p:cNvPr id="69" name="Diamond 68"/>
          <p:cNvSpPr/>
          <p:nvPr/>
        </p:nvSpPr>
        <p:spPr>
          <a:xfrm>
            <a:off x="2177009" y="4407981"/>
            <a:ext cx="111643" cy="223724"/>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70" name="TextBox 69"/>
          <p:cNvSpPr txBox="1"/>
          <p:nvPr/>
        </p:nvSpPr>
        <p:spPr>
          <a:xfrm rot="18746259">
            <a:off x="1676701" y="3102096"/>
            <a:ext cx="2832955" cy="323165"/>
          </a:xfrm>
          <a:prstGeom prst="rect">
            <a:avLst/>
          </a:prstGeom>
          <a:noFill/>
        </p:spPr>
        <p:txBody>
          <a:bodyPr wrap="none" rtlCol="0">
            <a:spAutoFit/>
          </a:bodyPr>
          <a:lstStyle/>
          <a:p>
            <a:r>
              <a:rPr lang="en-US" sz="1500" b="1" dirty="0">
                <a:solidFill>
                  <a:srgbClr val="00B050"/>
                </a:solidFill>
              </a:rPr>
              <a:t>1</a:t>
            </a:r>
            <a:r>
              <a:rPr lang="en-US" sz="1500" b="1" baseline="30000" dirty="0">
                <a:solidFill>
                  <a:srgbClr val="00B050"/>
                </a:solidFill>
              </a:rPr>
              <a:t>st</a:t>
            </a:r>
            <a:r>
              <a:rPr lang="en-US" sz="1500" b="1" dirty="0">
                <a:solidFill>
                  <a:srgbClr val="00B050"/>
                </a:solidFill>
              </a:rPr>
              <a:t> Public Comment Period Ended</a:t>
            </a:r>
          </a:p>
        </p:txBody>
      </p:sp>
      <p:sp>
        <p:nvSpPr>
          <p:cNvPr id="71" name="TextBox 70"/>
          <p:cNvSpPr txBox="1"/>
          <p:nvPr/>
        </p:nvSpPr>
        <p:spPr>
          <a:xfrm rot="2803692">
            <a:off x="1965156" y="4991246"/>
            <a:ext cx="1114408" cy="300210"/>
          </a:xfrm>
          <a:prstGeom prst="rect">
            <a:avLst/>
          </a:prstGeom>
          <a:noFill/>
        </p:spPr>
        <p:txBody>
          <a:bodyPr wrap="none" rtlCol="0">
            <a:spAutoFit/>
          </a:bodyPr>
          <a:lstStyle/>
          <a:p>
            <a:r>
              <a:rPr lang="en-US" sz="1351" dirty="0">
                <a:solidFill>
                  <a:prstClr val="black"/>
                </a:solidFill>
              </a:rPr>
              <a:t>June 17 2016</a:t>
            </a:r>
          </a:p>
        </p:txBody>
      </p:sp>
      <p:sp>
        <p:nvSpPr>
          <p:cNvPr id="72" name="Diamond 71"/>
          <p:cNvSpPr/>
          <p:nvPr/>
        </p:nvSpPr>
        <p:spPr>
          <a:xfrm>
            <a:off x="6083741" y="4404079"/>
            <a:ext cx="111643" cy="22372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74" name="TextBox 73"/>
          <p:cNvSpPr txBox="1"/>
          <p:nvPr/>
        </p:nvSpPr>
        <p:spPr>
          <a:xfrm rot="18746259">
            <a:off x="4467174" y="3117693"/>
            <a:ext cx="2859924" cy="323165"/>
          </a:xfrm>
          <a:prstGeom prst="rect">
            <a:avLst/>
          </a:prstGeom>
          <a:noFill/>
        </p:spPr>
        <p:txBody>
          <a:bodyPr wrap="square" rtlCol="0">
            <a:spAutoFit/>
          </a:bodyPr>
          <a:lstStyle/>
          <a:p>
            <a:r>
              <a:rPr lang="en-US" sz="1500" b="1" dirty="0">
                <a:solidFill>
                  <a:srgbClr val="00B050"/>
                </a:solidFill>
              </a:rPr>
              <a:t>2</a:t>
            </a:r>
            <a:r>
              <a:rPr lang="en-US" sz="1500" b="1" baseline="30000" dirty="0">
                <a:solidFill>
                  <a:srgbClr val="00B050"/>
                </a:solidFill>
              </a:rPr>
              <a:t>nd</a:t>
            </a:r>
            <a:r>
              <a:rPr lang="en-US" sz="1500" b="1" dirty="0">
                <a:solidFill>
                  <a:srgbClr val="00B050"/>
                </a:solidFill>
              </a:rPr>
              <a:t> Public Comment Period Closes</a:t>
            </a:r>
          </a:p>
        </p:txBody>
      </p:sp>
      <p:cxnSp>
        <p:nvCxnSpPr>
          <p:cNvPr id="30" name="Straight Connector 29"/>
          <p:cNvCxnSpPr/>
          <p:nvPr/>
        </p:nvCxnSpPr>
        <p:spPr>
          <a:xfrm>
            <a:off x="8133047" y="4294094"/>
            <a:ext cx="4146" cy="437079"/>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92" name="Diamond 91"/>
          <p:cNvSpPr/>
          <p:nvPr/>
        </p:nvSpPr>
        <p:spPr>
          <a:xfrm>
            <a:off x="3905773" y="4399205"/>
            <a:ext cx="111643" cy="22372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93" name="Diamond 92"/>
          <p:cNvSpPr/>
          <p:nvPr/>
        </p:nvSpPr>
        <p:spPr>
          <a:xfrm>
            <a:off x="2632594" y="4399205"/>
            <a:ext cx="111643" cy="22372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94" name="TextBox 93"/>
          <p:cNvSpPr txBox="1"/>
          <p:nvPr/>
        </p:nvSpPr>
        <p:spPr>
          <a:xfrm rot="18746259">
            <a:off x="3522064" y="3455457"/>
            <a:ext cx="1943417" cy="323165"/>
          </a:xfrm>
          <a:prstGeom prst="rect">
            <a:avLst/>
          </a:prstGeom>
          <a:noFill/>
        </p:spPr>
        <p:txBody>
          <a:bodyPr wrap="none" rtlCol="0">
            <a:spAutoFit/>
          </a:bodyPr>
          <a:lstStyle/>
          <a:p>
            <a:r>
              <a:rPr lang="en-US" sz="1500" b="1" dirty="0">
                <a:solidFill>
                  <a:schemeClr val="accent2"/>
                </a:solidFill>
              </a:rPr>
              <a:t>Online Public Meeting</a:t>
            </a:r>
          </a:p>
        </p:txBody>
      </p:sp>
      <p:sp>
        <p:nvSpPr>
          <p:cNvPr id="95" name="TextBox 94"/>
          <p:cNvSpPr txBox="1"/>
          <p:nvPr/>
        </p:nvSpPr>
        <p:spPr>
          <a:xfrm rot="18746259">
            <a:off x="2261585" y="3442757"/>
            <a:ext cx="1943417" cy="323165"/>
          </a:xfrm>
          <a:prstGeom prst="rect">
            <a:avLst/>
          </a:prstGeom>
          <a:noFill/>
        </p:spPr>
        <p:txBody>
          <a:bodyPr wrap="none" rtlCol="0">
            <a:spAutoFit/>
          </a:bodyPr>
          <a:lstStyle/>
          <a:p>
            <a:r>
              <a:rPr lang="en-US" sz="1500" b="1" dirty="0">
                <a:solidFill>
                  <a:schemeClr val="accent2"/>
                </a:solidFill>
              </a:rPr>
              <a:t>Online Public Meeting</a:t>
            </a:r>
          </a:p>
        </p:txBody>
      </p:sp>
      <p:sp>
        <p:nvSpPr>
          <p:cNvPr id="96" name="TextBox 95"/>
          <p:cNvSpPr txBox="1"/>
          <p:nvPr/>
        </p:nvSpPr>
        <p:spPr>
          <a:xfrm rot="2797444">
            <a:off x="2401192" y="4999714"/>
            <a:ext cx="1114408" cy="300210"/>
          </a:xfrm>
          <a:prstGeom prst="rect">
            <a:avLst/>
          </a:prstGeom>
          <a:noFill/>
        </p:spPr>
        <p:txBody>
          <a:bodyPr wrap="none" rtlCol="0">
            <a:spAutoFit/>
          </a:bodyPr>
          <a:lstStyle/>
          <a:p>
            <a:r>
              <a:rPr lang="en-US" sz="1351" dirty="0">
                <a:solidFill>
                  <a:prstClr val="black"/>
                </a:solidFill>
              </a:rPr>
              <a:t>June 23 2016</a:t>
            </a:r>
          </a:p>
        </p:txBody>
      </p:sp>
      <p:sp>
        <p:nvSpPr>
          <p:cNvPr id="98" name="TextBox 97"/>
          <p:cNvSpPr txBox="1"/>
          <p:nvPr/>
        </p:nvSpPr>
        <p:spPr>
          <a:xfrm rot="2838236">
            <a:off x="3703321" y="4984950"/>
            <a:ext cx="1055097" cy="300210"/>
          </a:xfrm>
          <a:prstGeom prst="rect">
            <a:avLst/>
          </a:prstGeom>
          <a:noFill/>
        </p:spPr>
        <p:txBody>
          <a:bodyPr wrap="none" rtlCol="0">
            <a:spAutoFit/>
          </a:bodyPr>
          <a:lstStyle/>
          <a:p>
            <a:r>
              <a:rPr lang="en-US" sz="1351" dirty="0">
                <a:solidFill>
                  <a:prstClr val="black"/>
                </a:solidFill>
              </a:rPr>
              <a:t>July 21 2016</a:t>
            </a:r>
          </a:p>
        </p:txBody>
      </p:sp>
      <p:sp>
        <p:nvSpPr>
          <p:cNvPr id="27" name="Diamond 26"/>
          <p:cNvSpPr/>
          <p:nvPr/>
        </p:nvSpPr>
        <p:spPr>
          <a:xfrm>
            <a:off x="7010923" y="4399205"/>
            <a:ext cx="111643" cy="22372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28" name="TextBox 27"/>
          <p:cNvSpPr txBox="1"/>
          <p:nvPr/>
        </p:nvSpPr>
        <p:spPr>
          <a:xfrm rot="18746259">
            <a:off x="6627214" y="3455457"/>
            <a:ext cx="1943417" cy="323165"/>
          </a:xfrm>
          <a:prstGeom prst="rect">
            <a:avLst/>
          </a:prstGeom>
          <a:noFill/>
        </p:spPr>
        <p:txBody>
          <a:bodyPr wrap="none" rtlCol="0">
            <a:spAutoFit/>
          </a:bodyPr>
          <a:lstStyle/>
          <a:p>
            <a:r>
              <a:rPr lang="en-US" sz="1500" b="1" dirty="0">
                <a:solidFill>
                  <a:schemeClr val="accent2"/>
                </a:solidFill>
              </a:rPr>
              <a:t>Online Public Meeting</a:t>
            </a:r>
          </a:p>
        </p:txBody>
      </p:sp>
      <p:sp>
        <p:nvSpPr>
          <p:cNvPr id="29" name="TextBox 28"/>
          <p:cNvSpPr txBox="1"/>
          <p:nvPr/>
        </p:nvSpPr>
        <p:spPr>
          <a:xfrm rot="2838236">
            <a:off x="6701177" y="5180833"/>
            <a:ext cx="1567032" cy="300210"/>
          </a:xfrm>
          <a:prstGeom prst="rect">
            <a:avLst/>
          </a:prstGeom>
          <a:noFill/>
        </p:spPr>
        <p:txBody>
          <a:bodyPr wrap="none" rtlCol="0">
            <a:spAutoFit/>
          </a:bodyPr>
          <a:lstStyle/>
          <a:p>
            <a:r>
              <a:rPr lang="en-US" sz="1351" dirty="0" smtClean="0">
                <a:solidFill>
                  <a:prstClr val="black"/>
                </a:solidFill>
              </a:rPr>
              <a:t>September 22 </a:t>
            </a:r>
            <a:r>
              <a:rPr lang="en-US" sz="1351" dirty="0">
                <a:solidFill>
                  <a:prstClr val="black"/>
                </a:solidFill>
              </a:rPr>
              <a:t>2016</a:t>
            </a:r>
          </a:p>
        </p:txBody>
      </p:sp>
      <p:sp>
        <p:nvSpPr>
          <p:cNvPr id="31" name="Diamond 30"/>
          <p:cNvSpPr/>
          <p:nvPr/>
        </p:nvSpPr>
        <p:spPr>
          <a:xfrm>
            <a:off x="92067" y="4398324"/>
            <a:ext cx="111643" cy="223724"/>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32" name="TextBox 31"/>
          <p:cNvSpPr txBox="1"/>
          <p:nvPr/>
        </p:nvSpPr>
        <p:spPr>
          <a:xfrm rot="18746259">
            <a:off x="-382305" y="3076389"/>
            <a:ext cx="2842573" cy="323165"/>
          </a:xfrm>
          <a:prstGeom prst="rect">
            <a:avLst/>
          </a:prstGeom>
          <a:noFill/>
        </p:spPr>
        <p:txBody>
          <a:bodyPr wrap="none" rtlCol="0">
            <a:spAutoFit/>
          </a:bodyPr>
          <a:lstStyle/>
          <a:p>
            <a:r>
              <a:rPr lang="en-US" sz="1500" b="1" dirty="0" smtClean="0">
                <a:solidFill>
                  <a:srgbClr val="00B050"/>
                </a:solidFill>
              </a:rPr>
              <a:t>1</a:t>
            </a:r>
            <a:r>
              <a:rPr lang="en-US" sz="1500" b="1" baseline="30000" dirty="0" smtClean="0">
                <a:solidFill>
                  <a:srgbClr val="00B050"/>
                </a:solidFill>
              </a:rPr>
              <a:t>st</a:t>
            </a:r>
            <a:r>
              <a:rPr lang="en-US" sz="1500" b="1" dirty="0" smtClean="0">
                <a:solidFill>
                  <a:srgbClr val="00B050"/>
                </a:solidFill>
              </a:rPr>
              <a:t> </a:t>
            </a:r>
            <a:r>
              <a:rPr lang="en-US" sz="1500" b="1" dirty="0">
                <a:solidFill>
                  <a:srgbClr val="00B050"/>
                </a:solidFill>
              </a:rPr>
              <a:t>Public Comment Period Opens</a:t>
            </a:r>
          </a:p>
        </p:txBody>
      </p:sp>
      <p:sp>
        <p:nvSpPr>
          <p:cNvPr id="34" name="TextBox 33"/>
          <p:cNvSpPr txBox="1"/>
          <p:nvPr/>
        </p:nvSpPr>
        <p:spPr>
          <a:xfrm rot="2804887">
            <a:off x="-93493" y="4960185"/>
            <a:ext cx="1008609" cy="300210"/>
          </a:xfrm>
          <a:prstGeom prst="rect">
            <a:avLst/>
          </a:prstGeom>
          <a:noFill/>
        </p:spPr>
        <p:txBody>
          <a:bodyPr wrap="none" rtlCol="0">
            <a:spAutoFit/>
          </a:bodyPr>
          <a:lstStyle/>
          <a:p>
            <a:r>
              <a:rPr lang="en-US" sz="1351" dirty="0" smtClean="0">
                <a:solidFill>
                  <a:prstClr val="black"/>
                </a:solidFill>
              </a:rPr>
              <a:t>May 5 </a:t>
            </a:r>
            <a:r>
              <a:rPr lang="en-US" sz="1351" dirty="0">
                <a:solidFill>
                  <a:prstClr val="black"/>
                </a:solidFill>
              </a:rPr>
              <a:t>2016</a:t>
            </a:r>
          </a:p>
        </p:txBody>
      </p:sp>
      <p:sp>
        <p:nvSpPr>
          <p:cNvPr id="36" name="TextBox 35"/>
          <p:cNvSpPr txBox="1"/>
          <p:nvPr/>
        </p:nvSpPr>
        <p:spPr>
          <a:xfrm rot="18746259">
            <a:off x="7768810" y="3560232"/>
            <a:ext cx="1603324" cy="323165"/>
          </a:xfrm>
          <a:prstGeom prst="rect">
            <a:avLst/>
          </a:prstGeom>
          <a:noFill/>
        </p:spPr>
        <p:txBody>
          <a:bodyPr wrap="none" rtlCol="0">
            <a:spAutoFit/>
          </a:bodyPr>
          <a:lstStyle/>
          <a:p>
            <a:r>
              <a:rPr lang="en-US" sz="1500" b="1" dirty="0">
                <a:solidFill>
                  <a:schemeClr val="accent2"/>
                </a:solidFill>
              </a:rPr>
              <a:t>Online Public </a:t>
            </a:r>
            <a:r>
              <a:rPr lang="en-US" sz="1500" b="1" dirty="0" err="1" smtClean="0">
                <a:solidFill>
                  <a:schemeClr val="accent2"/>
                </a:solidFill>
              </a:rPr>
              <a:t>Mtg</a:t>
            </a:r>
            <a:endParaRPr lang="en-US" sz="1500" b="1" dirty="0">
              <a:solidFill>
                <a:schemeClr val="accent2"/>
              </a:solidFill>
            </a:endParaRPr>
          </a:p>
        </p:txBody>
      </p:sp>
      <p:sp>
        <p:nvSpPr>
          <p:cNvPr id="37" name="TextBox 36"/>
          <p:cNvSpPr txBox="1"/>
          <p:nvPr/>
        </p:nvSpPr>
        <p:spPr>
          <a:xfrm rot="2830596">
            <a:off x="7825961" y="5101558"/>
            <a:ext cx="1366015" cy="300210"/>
          </a:xfrm>
          <a:prstGeom prst="rect">
            <a:avLst/>
          </a:prstGeom>
          <a:noFill/>
        </p:spPr>
        <p:txBody>
          <a:bodyPr wrap="none" rtlCol="0">
            <a:spAutoFit/>
          </a:bodyPr>
          <a:lstStyle/>
          <a:p>
            <a:r>
              <a:rPr lang="en-US" sz="1351" dirty="0" smtClean="0">
                <a:solidFill>
                  <a:prstClr val="black"/>
                </a:solidFill>
              </a:rPr>
              <a:t>October 20 </a:t>
            </a:r>
            <a:r>
              <a:rPr lang="en-US" sz="1351" dirty="0">
                <a:solidFill>
                  <a:prstClr val="black"/>
                </a:solidFill>
              </a:rPr>
              <a:t>2016</a:t>
            </a:r>
          </a:p>
        </p:txBody>
      </p:sp>
      <p:sp>
        <p:nvSpPr>
          <p:cNvPr id="4" name="Right Arrow 3"/>
          <p:cNvSpPr/>
          <p:nvPr/>
        </p:nvSpPr>
        <p:spPr>
          <a:xfrm>
            <a:off x="8133046" y="4181475"/>
            <a:ext cx="994508" cy="619125"/>
          </a:xfrm>
          <a:prstGeom prst="rightArrow">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8240480" y="4265722"/>
            <a:ext cx="574196" cy="369332"/>
          </a:xfrm>
          <a:prstGeom prst="rect">
            <a:avLst/>
          </a:prstGeom>
          <a:noFill/>
        </p:spPr>
        <p:txBody>
          <a:bodyPr wrap="none" rtlCol="0">
            <a:spAutoFit/>
          </a:bodyPr>
          <a:lstStyle/>
          <a:p>
            <a:r>
              <a:rPr lang="en-US" dirty="0" smtClean="0"/>
              <a:t>. . . .</a:t>
            </a:r>
            <a:endParaRPr lang="en-US" dirty="0"/>
          </a:p>
        </p:txBody>
      </p:sp>
      <p:sp>
        <p:nvSpPr>
          <p:cNvPr id="35" name="Diamond 34"/>
          <p:cNvSpPr/>
          <p:nvPr/>
        </p:nvSpPr>
        <p:spPr>
          <a:xfrm>
            <a:off x="8077723" y="4399205"/>
            <a:ext cx="111643" cy="22372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Tree>
    <p:extLst>
      <p:ext uri="{BB962C8B-B14F-4D97-AF65-F5344CB8AC3E}">
        <p14:creationId xmlns:p14="http://schemas.microsoft.com/office/powerpoint/2010/main" val="30496190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085"/>
            <a:ext cx="8458200" cy="667808"/>
          </a:xfrm>
        </p:spPr>
        <p:txBody>
          <a:bodyPr>
            <a:normAutofit/>
          </a:bodyPr>
          <a:lstStyle/>
          <a:p>
            <a:r>
              <a:rPr lang="en-US" sz="2800" dirty="0" smtClean="0">
                <a:solidFill>
                  <a:srgbClr val="002060"/>
                </a:solidFill>
                <a:latin typeface="Arial" panose="020B0604020202020204" pitchFamily="34" charset="0"/>
                <a:cs typeface="Arial" panose="020B0604020202020204" pitchFamily="34" charset="0"/>
              </a:rPr>
              <a:t>Hot off the Press</a:t>
            </a:r>
            <a:endParaRPr lang="en-US" sz="2800"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2200275"/>
            <a:ext cx="9144000" cy="3133725"/>
          </a:xfrm>
        </p:spPr>
        <p:txBody>
          <a:bodyPr lIns="0">
            <a:normAutofit/>
          </a:bodyPr>
          <a:lstStyle/>
          <a:p>
            <a:pPr lvl="2"/>
            <a:r>
              <a:rPr lang="en-US" sz="2400" dirty="0" smtClean="0">
                <a:latin typeface="Arial" panose="020B0604020202020204" pitchFamily="34" charset="0"/>
                <a:cs typeface="Arial" panose="020B0604020202020204" pitchFamily="34" charset="0"/>
              </a:rPr>
              <a:t>Evolving Community Body of Knowledge</a:t>
            </a:r>
          </a:p>
          <a:p>
            <a:pPr lvl="2"/>
            <a:r>
              <a:rPr lang="en-US" sz="2400" dirty="0" smtClean="0">
                <a:latin typeface="Arial" panose="020B0604020202020204" pitchFamily="34" charset="0"/>
                <a:cs typeface="Arial" panose="020B0604020202020204" pitchFamily="34" charset="0"/>
              </a:rPr>
              <a:t>Initial voluntary guidelines published 30 Sep 2016</a:t>
            </a:r>
          </a:p>
          <a:p>
            <a:pPr lvl="3"/>
            <a:r>
              <a:rPr lang="en-US" sz="2200" b="1" dirty="0" smtClean="0">
                <a:cs typeface="Arial" panose="020B0604020202020204" pitchFamily="34" charset="0"/>
              </a:rPr>
              <a:t>ISAO 100-1, </a:t>
            </a:r>
            <a:r>
              <a:rPr lang="en-US" sz="2200" b="1" i="1" dirty="0" smtClean="0">
                <a:cs typeface="Arial" panose="020B0604020202020204" pitchFamily="34" charset="0"/>
              </a:rPr>
              <a:t>Introduction to ISAOs</a:t>
            </a:r>
          </a:p>
          <a:p>
            <a:pPr lvl="3"/>
            <a:r>
              <a:rPr lang="en-US" sz="2200" b="1" dirty="0" smtClean="0">
                <a:cs typeface="Arial" panose="020B0604020202020204" pitchFamily="34" charset="0"/>
              </a:rPr>
              <a:t>ISAO 100-2, </a:t>
            </a:r>
            <a:r>
              <a:rPr lang="en-US" sz="2200" b="1" i="1" dirty="0" smtClean="0">
                <a:cs typeface="Arial" panose="020B0604020202020204" pitchFamily="34" charset="0"/>
              </a:rPr>
              <a:t>Guidelines for Establishing an ISAO</a:t>
            </a:r>
            <a:endParaRPr lang="en-US" sz="2200" b="1" dirty="0" smtClean="0">
              <a:cs typeface="Arial" panose="020B0604020202020204" pitchFamily="34" charset="0"/>
            </a:endParaRPr>
          </a:p>
          <a:p>
            <a:pPr lvl="3"/>
            <a:r>
              <a:rPr lang="en-US" sz="2200" b="1" dirty="0" smtClean="0">
                <a:cs typeface="Arial" panose="020B0604020202020204" pitchFamily="34" charset="0"/>
              </a:rPr>
              <a:t>ISAO 300-1, </a:t>
            </a:r>
            <a:r>
              <a:rPr lang="en-US" sz="2200" b="1" i="1" dirty="0" smtClean="0">
                <a:cs typeface="Arial" panose="020B0604020202020204" pitchFamily="34" charset="0"/>
              </a:rPr>
              <a:t>Introduction to Information Sharing</a:t>
            </a:r>
          </a:p>
          <a:p>
            <a:pPr lvl="3"/>
            <a:r>
              <a:rPr lang="en-US" sz="2200" b="1" dirty="0" smtClean="0">
                <a:cs typeface="Arial" panose="020B0604020202020204" pitchFamily="34" charset="0"/>
              </a:rPr>
              <a:t>ISAO 600-2, </a:t>
            </a:r>
            <a:r>
              <a:rPr lang="en-US" sz="2200" b="1" i="1" dirty="0" smtClean="0">
                <a:cs typeface="Arial" panose="020B0604020202020204" pitchFamily="34" charset="0"/>
              </a:rPr>
              <a:t>U.S. Government Relations, Programs, and Services</a:t>
            </a:r>
            <a:endParaRPr lang="en-US" sz="2200" b="1" i="1" dirty="0">
              <a:cs typeface="Arial" panose="020B0604020202020204" pitchFamily="34" charset="0"/>
            </a:endParaRPr>
          </a:p>
          <a:p>
            <a:pPr lvl="2"/>
            <a:r>
              <a:rPr lang="en-US" sz="2200" dirty="0" smtClean="0">
                <a:latin typeface="Arial" panose="020B0604020202020204" pitchFamily="34" charset="0"/>
                <a:cs typeface="Arial" panose="020B0604020202020204" pitchFamily="34" charset="0"/>
              </a:rPr>
              <a:t>Minor corrections addressed in v1.01</a:t>
            </a:r>
          </a:p>
          <a:p>
            <a:pPr lvl="2"/>
            <a:r>
              <a:rPr lang="en-US" sz="2200" dirty="0" smtClean="0">
                <a:latin typeface="Arial" panose="020B0604020202020204" pitchFamily="34" charset="0"/>
                <a:cs typeface="Arial" panose="020B0604020202020204" pitchFamily="34" charset="0"/>
              </a:rPr>
              <a:t>Now, spread the word and implement!</a:t>
            </a:r>
            <a:endParaRPr lang="en-US" sz="2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19</a:t>
            </a:fld>
            <a:endParaRPr lang="en-US">
              <a:solidFill>
                <a:prstClr val="black">
                  <a:tint val="75000"/>
                </a:prstClr>
              </a:solidFill>
            </a:endParaRPr>
          </a:p>
        </p:txBody>
      </p:sp>
      <p:sp>
        <p:nvSpPr>
          <p:cNvPr id="5" name="TextBox 4"/>
          <p:cNvSpPr txBox="1"/>
          <p:nvPr/>
        </p:nvSpPr>
        <p:spPr>
          <a:xfrm>
            <a:off x="281576" y="5748218"/>
            <a:ext cx="5375960" cy="461665"/>
          </a:xfrm>
          <a:prstGeom prst="rect">
            <a:avLst/>
          </a:prstGeom>
          <a:noFill/>
          <a:ln>
            <a:solidFill>
              <a:srgbClr val="002060"/>
            </a:solidFill>
          </a:ln>
        </p:spPr>
        <p:txBody>
          <a:bodyPr wrap="none" rtlCol="0">
            <a:spAutoFit/>
          </a:bodyPr>
          <a:lstStyle/>
          <a:p>
            <a:pPr algn="ctr"/>
            <a:r>
              <a:rPr lang="en-US" sz="2400" i="1" dirty="0" smtClean="0"/>
              <a:t>Give us your feedback:  Contact@isao.org</a:t>
            </a:r>
            <a:endParaRPr lang="en-US" sz="2400" i="1"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50928" t="2672" r="1650" b="2617"/>
          <a:stretch/>
        </p:blipFill>
        <p:spPr>
          <a:xfrm>
            <a:off x="5680395" y="4454097"/>
            <a:ext cx="1148027" cy="1504956"/>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51359" t="2550" r="1529" b="2732"/>
          <a:stretch/>
        </p:blipFill>
        <p:spPr>
          <a:xfrm>
            <a:off x="7324917" y="4452112"/>
            <a:ext cx="1146338" cy="1505068"/>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51142" t="2616" r="1641" b="5189"/>
          <a:stretch/>
        </p:blipFill>
        <p:spPr>
          <a:xfrm>
            <a:off x="6046931" y="4890876"/>
            <a:ext cx="1146950" cy="1464977"/>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51161" t="2328" r="1622" b="5318"/>
          <a:stretch/>
        </p:blipFill>
        <p:spPr>
          <a:xfrm>
            <a:off x="7695861" y="4888349"/>
            <a:ext cx="1146950" cy="1467504"/>
          </a:xfrm>
          <a:prstGeom prst="rect">
            <a:avLst/>
          </a:prstGeom>
        </p:spPr>
      </p:pic>
    </p:spTree>
    <p:extLst>
      <p:ext uri="{BB962C8B-B14F-4D97-AF65-F5344CB8AC3E}">
        <p14:creationId xmlns:p14="http://schemas.microsoft.com/office/powerpoint/2010/main" val="1219649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553"/>
            <a:ext cx="9143999" cy="667808"/>
          </a:xfrm>
        </p:spPr>
        <p:txBody>
          <a:bodyPr>
            <a:normAutofit/>
          </a:bodyPr>
          <a:lstStyle/>
          <a:p>
            <a:r>
              <a:rPr lang="en-US" sz="2800" dirty="0">
                <a:solidFill>
                  <a:schemeClr val="accent5">
                    <a:lumMod val="50000"/>
                  </a:schemeClr>
                </a:solidFill>
                <a:latin typeface="Arial" panose="020B0604020202020204" pitchFamily="34" charset="0"/>
                <a:cs typeface="Arial" panose="020B0604020202020204" pitchFamily="34" charset="0"/>
              </a:rPr>
              <a:t>Agenda</a:t>
            </a:r>
          </a:p>
        </p:txBody>
      </p:sp>
      <p:sp>
        <p:nvSpPr>
          <p:cNvPr id="4" name="Slide Number Placeholder 3"/>
          <p:cNvSpPr>
            <a:spLocks noGrp="1"/>
          </p:cNvSpPr>
          <p:nvPr>
            <p:ph type="sldNum" sz="quarter" idx="12"/>
          </p:nvPr>
        </p:nvSpPr>
        <p:spPr/>
        <p:txBody>
          <a:bodyPr/>
          <a:lstStyle/>
          <a:p>
            <a:fld id="{D703E288-498A-D449-A48D-61053A160383}" type="slidenum">
              <a:rPr lang="en-US" smtClean="0"/>
              <a:t>2</a:t>
            </a:fld>
            <a:endParaRPr lang="en-US" dirty="0"/>
          </a:p>
        </p:txBody>
      </p:sp>
      <p:sp>
        <p:nvSpPr>
          <p:cNvPr id="5" name="Content Placeholder 4"/>
          <p:cNvSpPr>
            <a:spLocks noGrp="1"/>
          </p:cNvSpPr>
          <p:nvPr>
            <p:ph idx="1"/>
          </p:nvPr>
        </p:nvSpPr>
        <p:spPr>
          <a:xfrm>
            <a:off x="1228725" y="2100885"/>
            <a:ext cx="6429375" cy="3976067"/>
          </a:xfrm>
        </p:spPr>
        <p:txBody>
          <a:bodyPr>
            <a:normAutofit/>
          </a:bodyPr>
          <a:lstStyle/>
          <a:p>
            <a:r>
              <a:rPr lang="en-US" sz="2400" dirty="0">
                <a:latin typeface="Arial" panose="020B0604020202020204" pitchFamily="34" charset="0"/>
                <a:cs typeface="Arial" panose="020B0604020202020204" pitchFamily="34" charset="0"/>
              </a:rPr>
              <a:t>Why Are We Here</a:t>
            </a:r>
            <a:r>
              <a:rPr lang="en-US" sz="2400" dirty="0" smtClean="0">
                <a:latin typeface="Arial" panose="020B0604020202020204" pitchFamily="34" charset="0"/>
                <a:cs typeface="Arial" panose="020B0604020202020204" pitchFamily="34" charset="0"/>
              </a:rPr>
              <a:t>?</a:t>
            </a:r>
          </a:p>
          <a:p>
            <a:r>
              <a:rPr lang="en-US" sz="2400" dirty="0" smtClean="0">
                <a:latin typeface="Arial" panose="020B0604020202020204" pitchFamily="34" charset="0"/>
                <a:cs typeface="Arial" panose="020B0604020202020204" pitchFamily="34" charset="0"/>
              </a:rPr>
              <a:t>Information Sharing with DHS</a:t>
            </a:r>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Initial Voluntary Guidelines</a:t>
            </a:r>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What’s Next?</a:t>
            </a:r>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Growing the Ecosystem</a:t>
            </a:r>
          </a:p>
          <a:p>
            <a:r>
              <a:rPr lang="en-US" sz="2400" dirty="0" smtClean="0">
                <a:latin typeface="Arial" panose="020B0604020202020204" pitchFamily="34" charset="0"/>
                <a:cs typeface="Arial" panose="020B0604020202020204" pitchFamily="34" charset="0"/>
              </a:rPr>
              <a:t>Resource Library</a:t>
            </a:r>
          </a:p>
          <a:p>
            <a:r>
              <a:rPr lang="en-US" sz="2400" dirty="0" smtClean="0">
                <a:latin typeface="Arial" panose="020B0604020202020204" pitchFamily="34" charset="0"/>
                <a:cs typeface="Arial" panose="020B0604020202020204" pitchFamily="34" charset="0"/>
              </a:rPr>
              <a:t>ISAO Registry</a:t>
            </a:r>
          </a:p>
          <a:p>
            <a:r>
              <a:rPr lang="en-US" sz="2400" dirty="0" smtClean="0">
                <a:latin typeface="Arial" panose="020B0604020202020204" pitchFamily="34" charset="0"/>
                <a:cs typeface="Arial" panose="020B0604020202020204" pitchFamily="34" charset="0"/>
              </a:rPr>
              <a:t>National Information Sharing Conference</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Questions &amp; Answers</a:t>
            </a:r>
            <a:endParaRPr lang="en-US" sz="2000" dirty="0"/>
          </a:p>
        </p:txBody>
      </p:sp>
    </p:spTree>
    <p:extLst>
      <p:ext uri="{BB962C8B-B14F-4D97-AF65-F5344CB8AC3E}">
        <p14:creationId xmlns:p14="http://schemas.microsoft.com/office/powerpoint/2010/main" val="36338993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002060"/>
                </a:solidFill>
                <a:latin typeface="Arial" panose="020B0604020202020204" pitchFamily="34" charset="0"/>
                <a:cs typeface="Arial" panose="020B0604020202020204" pitchFamily="34" charset="0"/>
              </a:rPr>
              <a:t>What’s Next?  </a:t>
            </a:r>
            <a:r>
              <a:rPr lang="en-US" sz="2000" dirty="0" smtClean="0">
                <a:solidFill>
                  <a:srgbClr val="002060"/>
                </a:solidFill>
                <a:latin typeface="Arial" panose="020B0604020202020204" pitchFamily="34" charset="0"/>
                <a:cs typeface="Arial" panose="020B0604020202020204" pitchFamily="34" charset="0"/>
              </a:rPr>
              <a:t>(</a:t>
            </a:r>
            <a:r>
              <a:rPr lang="en-US" sz="2000" dirty="0">
                <a:solidFill>
                  <a:srgbClr val="002060"/>
                </a:solidFill>
                <a:latin typeface="Arial" panose="020B0604020202020204" pitchFamily="34" charset="0"/>
                <a:cs typeface="Arial" panose="020B0604020202020204" pitchFamily="34" charset="0"/>
              </a:rPr>
              <a:t>1 of 3)</a:t>
            </a:r>
            <a:endParaRPr lang="en-US" sz="2800"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56556" y="1847849"/>
            <a:ext cx="7758794" cy="4901293"/>
          </a:xfrm>
        </p:spPr>
        <p:txBody>
          <a:bodyPr>
            <a:noAutofit/>
          </a:bodyPr>
          <a:lstStyle/>
          <a:p>
            <a:r>
              <a:rPr lang="en-US" sz="2400" dirty="0" smtClean="0"/>
              <a:t>ISAO SO solicited inputs for follow-on docs beginning 1 Sep</a:t>
            </a:r>
          </a:p>
          <a:p>
            <a:r>
              <a:rPr lang="en-US" sz="2400" dirty="0" smtClean="0"/>
              <a:t>Currently </a:t>
            </a:r>
            <a:r>
              <a:rPr lang="en-US" sz="2400" u="sng" dirty="0" smtClean="0"/>
              <a:t>considering</a:t>
            </a:r>
            <a:r>
              <a:rPr lang="en-US" sz="2400" dirty="0" smtClean="0"/>
              <a:t> the following:</a:t>
            </a:r>
            <a:endParaRPr lang="en-US" dirty="0"/>
          </a:p>
          <a:p>
            <a:pPr lvl="1">
              <a:spcBef>
                <a:spcPts val="600"/>
              </a:spcBef>
            </a:pPr>
            <a:r>
              <a:rPr lang="en-US" sz="1800" dirty="0"/>
              <a:t>ISAO 400-1: INTRODUCTION TO PRIVACY AND SECURITY</a:t>
            </a:r>
          </a:p>
          <a:p>
            <a:pPr lvl="2">
              <a:spcBef>
                <a:spcPts val="0"/>
              </a:spcBef>
            </a:pPr>
            <a:r>
              <a:rPr lang="en-US" sz="1800" dirty="0" smtClean="0"/>
              <a:t>An </a:t>
            </a:r>
            <a:r>
              <a:rPr lang="en-US" sz="1800" dirty="0"/>
              <a:t>intro – midlevel discussion </a:t>
            </a:r>
            <a:r>
              <a:rPr lang="en-US" sz="1800" dirty="0" smtClean="0"/>
              <a:t>of privacy </a:t>
            </a:r>
            <a:r>
              <a:rPr lang="en-US" sz="1800" dirty="0"/>
              <a:t>and security </a:t>
            </a:r>
            <a:r>
              <a:rPr lang="en-US" sz="1800" dirty="0" smtClean="0"/>
              <a:t>issues</a:t>
            </a:r>
            <a:endParaRPr lang="en-US" sz="1800" dirty="0"/>
          </a:p>
          <a:p>
            <a:pPr lvl="2">
              <a:spcBef>
                <a:spcPts val="0"/>
              </a:spcBef>
            </a:pPr>
            <a:r>
              <a:rPr lang="en-US" sz="1800" dirty="0"/>
              <a:t>Incorporates WG4 Needs Assessment “</a:t>
            </a:r>
            <a:r>
              <a:rPr lang="en-US" sz="1800" i="1" dirty="0"/>
              <a:t>Best Practices to Advance Privacy and Security in Private Sector Information Sharing</a:t>
            </a:r>
            <a:r>
              <a:rPr lang="en-US" sz="1800" dirty="0"/>
              <a:t>”</a:t>
            </a:r>
          </a:p>
          <a:p>
            <a:pPr lvl="1"/>
            <a:r>
              <a:rPr lang="en-US" sz="1800" dirty="0" smtClean="0"/>
              <a:t>ISAO </a:t>
            </a:r>
            <a:r>
              <a:rPr lang="en-US" sz="1800" dirty="0"/>
              <a:t>500-1: INTRODUCTION TO ANALYSIS</a:t>
            </a:r>
          </a:p>
          <a:p>
            <a:pPr lvl="2"/>
            <a:r>
              <a:rPr lang="en-US" sz="1800" dirty="0" smtClean="0"/>
              <a:t>An </a:t>
            </a:r>
            <a:r>
              <a:rPr lang="en-US" sz="1800" dirty="0"/>
              <a:t>intro – midlevel discussion of that other part of information sharing…the A in ISAO</a:t>
            </a:r>
          </a:p>
          <a:p>
            <a:pPr lvl="1"/>
            <a:r>
              <a:rPr lang="en-US" sz="1800" dirty="0"/>
              <a:t>ISAO 800-1: INTRODUCTION TO LEGAL ISSUES FOR ISAOs</a:t>
            </a:r>
          </a:p>
          <a:p>
            <a:pPr lvl="2"/>
            <a:r>
              <a:rPr lang="en-US" sz="1800" dirty="0" smtClean="0"/>
              <a:t>An </a:t>
            </a:r>
            <a:r>
              <a:rPr lang="en-US" sz="1800" dirty="0"/>
              <a:t>intro – midlevel discussion of the legal questions and considerations that arise in forming an ISAO</a:t>
            </a:r>
          </a:p>
          <a:p>
            <a:pPr lvl="1"/>
            <a:r>
              <a:rPr lang="en-US" sz="1800" dirty="0"/>
              <a:t>ISAO 300-2: INFORMATION SHARING METHODS (ARCHITECTURE)</a:t>
            </a:r>
          </a:p>
          <a:p>
            <a:pPr lvl="2"/>
            <a:r>
              <a:rPr lang="en-US" sz="1800" dirty="0"/>
              <a:t>A midlevel look at the subject of Information Sharing and the various methods that can be used – goes beyond the descriptions in ISAO 300-1 to provide “How To” info for new ISAOs</a:t>
            </a:r>
          </a:p>
        </p:txBody>
      </p:sp>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19541369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002060"/>
                </a:solidFill>
                <a:latin typeface="Arial" panose="020B0604020202020204" pitchFamily="34" charset="0"/>
                <a:cs typeface="Arial" panose="020B0604020202020204" pitchFamily="34" charset="0"/>
              </a:rPr>
              <a:t>What’s Next?  </a:t>
            </a:r>
            <a:r>
              <a:rPr lang="en-US" sz="2000" dirty="0" smtClean="0">
                <a:solidFill>
                  <a:srgbClr val="002060"/>
                </a:solidFill>
                <a:latin typeface="Arial" panose="020B0604020202020204" pitchFamily="34" charset="0"/>
                <a:cs typeface="Arial" panose="020B0604020202020204" pitchFamily="34" charset="0"/>
              </a:rPr>
              <a:t>(2 </a:t>
            </a:r>
            <a:r>
              <a:rPr lang="en-US" sz="2000" dirty="0">
                <a:solidFill>
                  <a:srgbClr val="002060"/>
                </a:solidFill>
                <a:latin typeface="Arial" panose="020B0604020202020204" pitchFamily="34" charset="0"/>
                <a:cs typeface="Arial" panose="020B0604020202020204" pitchFamily="34" charset="0"/>
              </a:rPr>
              <a:t>of 3)</a:t>
            </a:r>
            <a:endParaRPr lang="en-US" sz="2800"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28700" y="1952626"/>
            <a:ext cx="7200900" cy="3102458"/>
          </a:xfrm>
        </p:spPr>
        <p:txBody>
          <a:bodyPr>
            <a:noAutofit/>
          </a:bodyPr>
          <a:lstStyle/>
          <a:p>
            <a:pPr>
              <a:spcBef>
                <a:spcPts val="0"/>
              </a:spcBef>
            </a:pPr>
            <a:r>
              <a:rPr lang="en-US" sz="2400" dirty="0" smtClean="0"/>
              <a:t>Also currently </a:t>
            </a:r>
            <a:r>
              <a:rPr lang="en-US" sz="2400" u="sng" dirty="0"/>
              <a:t>considering</a:t>
            </a:r>
            <a:r>
              <a:rPr lang="en-US" sz="2400" dirty="0"/>
              <a:t> the following</a:t>
            </a:r>
            <a:r>
              <a:rPr lang="en-US" sz="2400" dirty="0" smtClean="0"/>
              <a:t>:</a:t>
            </a:r>
            <a:endParaRPr lang="en-US" dirty="0" smtClean="0"/>
          </a:p>
          <a:p>
            <a:pPr lvl="1">
              <a:spcBef>
                <a:spcPts val="600"/>
              </a:spcBef>
            </a:pPr>
            <a:r>
              <a:rPr lang="en-US" sz="1800" dirty="0" smtClean="0"/>
              <a:t>ISAO </a:t>
            </a:r>
            <a:r>
              <a:rPr lang="en-US" sz="1800" dirty="0"/>
              <a:t>300-3: AUTOMATED INFORMATION SHARING</a:t>
            </a:r>
          </a:p>
          <a:p>
            <a:pPr lvl="2">
              <a:spcBef>
                <a:spcPts val="0"/>
              </a:spcBef>
            </a:pPr>
            <a:r>
              <a:rPr lang="en-US" sz="1800" dirty="0"/>
              <a:t>A midlevel technical discussion of automated information sharing and its impact on the ecosystem</a:t>
            </a:r>
          </a:p>
          <a:p>
            <a:pPr lvl="1">
              <a:spcBef>
                <a:spcPts val="600"/>
              </a:spcBef>
            </a:pPr>
            <a:r>
              <a:rPr lang="en-US" sz="1800" dirty="0"/>
              <a:t>ISAO 600-1: INTRODUCTION TO THE ROLE OF GOVERNMENT</a:t>
            </a:r>
          </a:p>
          <a:p>
            <a:pPr lvl="2">
              <a:spcBef>
                <a:spcPts val="0"/>
              </a:spcBef>
            </a:pPr>
            <a:r>
              <a:rPr lang="en-US" sz="1800" dirty="0"/>
              <a:t>Introduces the 600 series on the relationship between the private industry and government</a:t>
            </a:r>
          </a:p>
          <a:p>
            <a:pPr lvl="1">
              <a:spcBef>
                <a:spcPts val="600"/>
              </a:spcBef>
            </a:pPr>
            <a:r>
              <a:rPr lang="en-US" sz="1800" dirty="0" smtClean="0"/>
              <a:t>ISAO 600-3:  STATES, LOCAL, TRIBAL &amp; TERRITORIAL ISSUES</a:t>
            </a:r>
          </a:p>
          <a:p>
            <a:pPr lvl="2">
              <a:spcBef>
                <a:spcPts val="0"/>
              </a:spcBef>
            </a:pPr>
            <a:r>
              <a:rPr lang="en-US" sz="1800" dirty="0"/>
              <a:t>An intro – midlevel discussion of </a:t>
            </a:r>
            <a:r>
              <a:rPr lang="en-US" sz="1800" dirty="0" smtClean="0"/>
              <a:t>issues impacting information sharing at subnational levels</a:t>
            </a:r>
          </a:p>
          <a:p>
            <a:pPr lvl="1">
              <a:spcBef>
                <a:spcPts val="600"/>
              </a:spcBef>
            </a:pPr>
            <a:r>
              <a:rPr lang="en-US" sz="1800" dirty="0" smtClean="0"/>
              <a:t>ISAO 700-1: </a:t>
            </a:r>
            <a:r>
              <a:rPr lang="en-US" sz="1800" dirty="0"/>
              <a:t>INTRODUCTION TO GLOBAL SHARING</a:t>
            </a:r>
          </a:p>
          <a:p>
            <a:pPr lvl="2">
              <a:spcBef>
                <a:spcPts val="0"/>
              </a:spcBef>
            </a:pPr>
            <a:r>
              <a:rPr lang="en-US" sz="1800" dirty="0"/>
              <a:t>Introduces the 700 series on information sharing on a global </a:t>
            </a:r>
            <a:r>
              <a:rPr lang="en-US" sz="1800" dirty="0" smtClean="0"/>
              <a:t>scale</a:t>
            </a:r>
          </a:p>
          <a:p>
            <a:pPr lvl="1">
              <a:spcBef>
                <a:spcPts val="600"/>
              </a:spcBef>
            </a:pPr>
            <a:r>
              <a:rPr lang="en-US" sz="1800" dirty="0"/>
              <a:t>ISAO 200-1: INTRODUCTION TO ISAO CAPABILITIES AND SERVICES</a:t>
            </a:r>
          </a:p>
          <a:p>
            <a:pPr lvl="2">
              <a:spcBef>
                <a:spcPts val="0"/>
              </a:spcBef>
            </a:pPr>
            <a:r>
              <a:rPr lang="en-US" sz="1800" dirty="0"/>
              <a:t>Introduces the 200 series on Capabilities and Services of an ISAO and provides an intro – midlevel discussion of the various capabilities and services an ISAO may consider </a:t>
            </a:r>
            <a:r>
              <a:rPr lang="en-US" sz="1800" dirty="0" smtClean="0"/>
              <a:t>adopting</a:t>
            </a:r>
            <a:endParaRPr lang="en-US" sz="1800" dirty="0"/>
          </a:p>
        </p:txBody>
      </p:sp>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4201278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002060"/>
                </a:solidFill>
                <a:latin typeface="Arial" panose="020B0604020202020204" pitchFamily="34" charset="0"/>
                <a:cs typeface="Arial" panose="020B0604020202020204" pitchFamily="34" charset="0"/>
              </a:rPr>
              <a:t>What’s Next?  </a:t>
            </a:r>
            <a:r>
              <a:rPr lang="en-US" sz="2000" dirty="0" smtClean="0">
                <a:solidFill>
                  <a:srgbClr val="002060"/>
                </a:solidFill>
                <a:latin typeface="Arial" panose="020B0604020202020204" pitchFamily="34" charset="0"/>
                <a:cs typeface="Arial" panose="020B0604020202020204" pitchFamily="34" charset="0"/>
              </a:rPr>
              <a:t>(</a:t>
            </a:r>
            <a:r>
              <a:rPr lang="en-US" sz="2000" dirty="0">
                <a:solidFill>
                  <a:srgbClr val="002060"/>
                </a:solidFill>
                <a:latin typeface="Arial" panose="020B0604020202020204" pitchFamily="34" charset="0"/>
                <a:cs typeface="Arial" panose="020B0604020202020204" pitchFamily="34" charset="0"/>
              </a:rPr>
              <a:t>3 of 3)</a:t>
            </a:r>
          </a:p>
        </p:txBody>
      </p:sp>
      <p:sp>
        <p:nvSpPr>
          <p:cNvPr id="3" name="Content Placeholder 2"/>
          <p:cNvSpPr>
            <a:spLocks noGrp="1"/>
          </p:cNvSpPr>
          <p:nvPr>
            <p:ph idx="1"/>
          </p:nvPr>
        </p:nvSpPr>
        <p:spPr>
          <a:xfrm>
            <a:off x="282912" y="2313037"/>
            <a:ext cx="3733800" cy="3321534"/>
          </a:xfrm>
        </p:spPr>
        <p:txBody>
          <a:bodyPr>
            <a:noAutofit/>
          </a:bodyPr>
          <a:lstStyle/>
          <a:p>
            <a:r>
              <a:rPr lang="en-US" sz="2400" dirty="0" smtClean="0"/>
              <a:t>The ISAO SO is engaged with working group leaders to discuss priorities and assignments</a:t>
            </a:r>
          </a:p>
          <a:p>
            <a:r>
              <a:rPr lang="en-US" sz="2400" dirty="0" smtClean="0"/>
              <a:t>Submit suggestions for new documents </a:t>
            </a:r>
            <a:r>
              <a:rPr lang="en-US" sz="2400" smtClean="0"/>
              <a:t>to Contact@isao.org</a:t>
            </a:r>
            <a:endParaRPr lang="en-US" sz="2400" dirty="0"/>
          </a:p>
        </p:txBody>
      </p:sp>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22</a:t>
            </a:fld>
            <a:endParaRPr lang="en-US">
              <a:solidFill>
                <a:prstClr val="black">
                  <a:tint val="75000"/>
                </a:prstClr>
              </a:solidFill>
            </a:endParaRPr>
          </a:p>
        </p:txBody>
      </p:sp>
      <p:pic>
        <p:nvPicPr>
          <p:cNvPr id="5" name="Content Placeholder 4"/>
          <p:cNvPicPr>
            <a:picLocks noChangeAspect="1"/>
          </p:cNvPicPr>
          <p:nvPr/>
        </p:nvPicPr>
        <p:blipFill>
          <a:blip r:embed="rId2"/>
          <a:stretch>
            <a:fillRect/>
          </a:stretch>
        </p:blipFill>
        <p:spPr>
          <a:xfrm>
            <a:off x="4016712" y="1806706"/>
            <a:ext cx="5127287" cy="4965569"/>
          </a:xfrm>
          <a:prstGeom prst="rect">
            <a:avLst/>
          </a:prstGeom>
        </p:spPr>
      </p:pic>
    </p:spTree>
    <p:extLst>
      <p:ext uri="{BB962C8B-B14F-4D97-AF65-F5344CB8AC3E}">
        <p14:creationId xmlns:p14="http://schemas.microsoft.com/office/powerpoint/2010/main" val="40971544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002060"/>
                </a:solidFill>
                <a:latin typeface="Arial" panose="020B0604020202020204" pitchFamily="34" charset="0"/>
                <a:cs typeface="Arial" panose="020B0604020202020204" pitchFamily="34" charset="0"/>
              </a:rPr>
              <a:t>Building the Community</a:t>
            </a:r>
            <a:endParaRPr lang="en-US" sz="2800"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37431" y="1850227"/>
            <a:ext cx="7373044" cy="1750223"/>
          </a:xfrm>
        </p:spPr>
        <p:txBody>
          <a:bodyPr>
            <a:noAutofit/>
          </a:bodyPr>
          <a:lstStyle/>
          <a:p>
            <a:r>
              <a:rPr lang="en-US" sz="2400" dirty="0"/>
              <a:t>Working Group Evolution</a:t>
            </a:r>
          </a:p>
          <a:p>
            <a:r>
              <a:rPr lang="en-US" sz="2400" dirty="0"/>
              <a:t>Refining Collaboration Infrastructure</a:t>
            </a:r>
          </a:p>
          <a:p>
            <a:r>
              <a:rPr lang="en-US" sz="2400" dirty="0"/>
              <a:t>Broadening Outreach by Leveraging Networks</a:t>
            </a:r>
          </a:p>
          <a:p>
            <a:r>
              <a:rPr lang="en-US" sz="2400" dirty="0"/>
              <a:t>Creating Venues for </a:t>
            </a:r>
            <a:r>
              <a:rPr lang="en-US" sz="2400" dirty="0" smtClean="0"/>
              <a:t>Online and Face-to-Face </a:t>
            </a:r>
            <a:r>
              <a:rPr lang="en-US" sz="2400" dirty="0"/>
              <a:t>Interaction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0486" y="3723758"/>
            <a:ext cx="2720679" cy="2334343"/>
          </a:xfrm>
          <a:prstGeom prst="rect">
            <a:avLst/>
          </a:prstGeom>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2533650"/>
            <a:ext cx="427457" cy="427457"/>
          </a:xfrm>
          <a:prstGeom prst="rect">
            <a:avLst/>
          </a:prstGeom>
        </p:spPr>
      </p:pic>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361" y="2533650"/>
            <a:ext cx="565700" cy="427457"/>
          </a:xfrm>
          <a:prstGeom prst="rect">
            <a:avLst/>
          </a:prstGeom>
        </p:spPr>
      </p:pic>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3755" y="2532012"/>
            <a:ext cx="438458" cy="434498"/>
          </a:xfrm>
          <a:prstGeom prst="rect">
            <a:avLst/>
          </a:prstGeom>
        </p:spPr>
      </p:pic>
      <p:pic>
        <p:nvPicPr>
          <p:cNvPr id="5" name="Picture 4"/>
          <p:cNvPicPr>
            <a:picLocks noChangeAspect="1"/>
          </p:cNvPicPr>
          <p:nvPr/>
        </p:nvPicPr>
        <p:blipFill>
          <a:blip r:embed="rId6"/>
          <a:stretch>
            <a:fillRect/>
          </a:stretch>
        </p:blipFill>
        <p:spPr>
          <a:xfrm>
            <a:off x="237431" y="3666608"/>
            <a:ext cx="5522038" cy="2554816"/>
          </a:xfrm>
          <a:prstGeom prst="rect">
            <a:avLst/>
          </a:prstGeom>
        </p:spPr>
      </p:pic>
    </p:spTree>
    <p:extLst>
      <p:ext uri="{BB962C8B-B14F-4D97-AF65-F5344CB8AC3E}">
        <p14:creationId xmlns:p14="http://schemas.microsoft.com/office/powerpoint/2010/main" val="42535364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4888" r="9889"/>
          <a:stretch/>
        </p:blipFill>
        <p:spPr>
          <a:xfrm>
            <a:off x="167640" y="807719"/>
            <a:ext cx="8854440" cy="5845155"/>
          </a:xfrm>
          <a:prstGeom prst="rect">
            <a:avLst/>
          </a:prstGeom>
        </p:spPr>
      </p:pic>
      <p:sp>
        <p:nvSpPr>
          <p:cNvPr id="2" name="Title 1"/>
          <p:cNvSpPr>
            <a:spLocks noGrp="1"/>
          </p:cNvSpPr>
          <p:nvPr>
            <p:ph type="title"/>
          </p:nvPr>
        </p:nvSpPr>
        <p:spPr/>
        <p:txBody>
          <a:bodyPr>
            <a:normAutofit/>
          </a:bodyPr>
          <a:lstStyle/>
          <a:p>
            <a:r>
              <a:rPr lang="en-US" sz="2800" dirty="0" smtClean="0">
                <a:solidFill>
                  <a:srgbClr val="002060"/>
                </a:solidFill>
                <a:latin typeface="Arial" panose="020B0604020202020204" pitchFamily="34" charset="0"/>
                <a:cs typeface="Arial" panose="020B0604020202020204" pitchFamily="34" charset="0"/>
              </a:rPr>
              <a:t>Information Sharing Resource Library</a:t>
            </a:r>
            <a:endParaRPr lang="en-US" sz="2800"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24</a:t>
            </a:fld>
            <a:endParaRPr lang="en-US">
              <a:solidFill>
                <a:prstClr val="black">
                  <a:tint val="75000"/>
                </a:prstClr>
              </a:solidFill>
            </a:endParaRPr>
          </a:p>
        </p:txBody>
      </p:sp>
      <p:sp>
        <p:nvSpPr>
          <p:cNvPr id="7" name="Rectangle 6"/>
          <p:cNvSpPr/>
          <p:nvPr/>
        </p:nvSpPr>
        <p:spPr>
          <a:xfrm>
            <a:off x="9022080" y="807720"/>
            <a:ext cx="121920" cy="1224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807719"/>
            <a:ext cx="167640" cy="1224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30719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1888" r="12629"/>
          <a:stretch/>
        </p:blipFill>
        <p:spPr>
          <a:xfrm>
            <a:off x="185056" y="807720"/>
            <a:ext cx="8795658" cy="5945525"/>
          </a:xfrm>
          <a:prstGeom prst="rect">
            <a:avLst/>
          </a:prstGeom>
        </p:spPr>
      </p:pic>
      <p:sp>
        <p:nvSpPr>
          <p:cNvPr id="2" name="Title 1"/>
          <p:cNvSpPr>
            <a:spLocks noGrp="1"/>
          </p:cNvSpPr>
          <p:nvPr>
            <p:ph type="title"/>
          </p:nvPr>
        </p:nvSpPr>
        <p:spPr/>
        <p:txBody>
          <a:bodyPr>
            <a:normAutofit/>
          </a:bodyPr>
          <a:lstStyle/>
          <a:p>
            <a:r>
              <a:rPr lang="en-US" sz="2800" dirty="0" smtClean="0">
                <a:solidFill>
                  <a:srgbClr val="002060"/>
                </a:solidFill>
                <a:latin typeface="Arial" panose="020B0604020202020204" pitchFamily="34" charset="0"/>
                <a:cs typeface="Arial" panose="020B0604020202020204" pitchFamily="34" charset="0"/>
              </a:rPr>
              <a:t>Information Sharing Groups</a:t>
            </a:r>
            <a:endParaRPr lang="en-US" sz="2800"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25</a:t>
            </a:fld>
            <a:endParaRPr lang="en-US">
              <a:solidFill>
                <a:prstClr val="black">
                  <a:tint val="75000"/>
                </a:prstClr>
              </a:solidFill>
            </a:endParaRPr>
          </a:p>
        </p:txBody>
      </p:sp>
      <p:sp>
        <p:nvSpPr>
          <p:cNvPr id="6" name="Rectangle 5"/>
          <p:cNvSpPr/>
          <p:nvPr/>
        </p:nvSpPr>
        <p:spPr>
          <a:xfrm>
            <a:off x="0" y="807720"/>
            <a:ext cx="624840" cy="906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898212" y="807720"/>
            <a:ext cx="245788" cy="906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38610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002060"/>
                </a:solidFill>
                <a:latin typeface="Arial" panose="020B0604020202020204" pitchFamily="34" charset="0"/>
                <a:cs typeface="Arial" panose="020B0604020202020204" pitchFamily="34" charset="0"/>
              </a:rPr>
              <a:t>ISAO Registry</a:t>
            </a:r>
            <a:endParaRPr lang="en-US" sz="2800"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26</a:t>
            </a:fld>
            <a:endParaRPr lang="en-US">
              <a:solidFill>
                <a:prstClr val="black">
                  <a:tint val="75000"/>
                </a:prstClr>
              </a:solidFill>
            </a:endParaRPr>
          </a:p>
        </p:txBody>
      </p:sp>
      <p:sp>
        <p:nvSpPr>
          <p:cNvPr id="6" name="Rectangle 5"/>
          <p:cNvSpPr/>
          <p:nvPr/>
        </p:nvSpPr>
        <p:spPr>
          <a:xfrm>
            <a:off x="0" y="807720"/>
            <a:ext cx="624840" cy="906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898212" y="807720"/>
            <a:ext cx="245788" cy="906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180975" y="802353"/>
            <a:ext cx="8785679" cy="5407966"/>
          </a:xfrm>
          <a:prstGeom prst="rect">
            <a:avLst/>
          </a:prstGeom>
        </p:spPr>
      </p:pic>
    </p:spTree>
    <p:extLst>
      <p:ext uri="{BB962C8B-B14F-4D97-AF65-F5344CB8AC3E}">
        <p14:creationId xmlns:p14="http://schemas.microsoft.com/office/powerpoint/2010/main" val="14495884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2060"/>
                </a:solidFill>
                <a:latin typeface="Arial" panose="020B0604020202020204" pitchFamily="34" charset="0"/>
                <a:cs typeface="Arial" panose="020B0604020202020204" pitchFamily="34" charset="0"/>
              </a:rPr>
              <a:t>ISAO Roundtable Discussions</a:t>
            </a:r>
          </a:p>
        </p:txBody>
      </p:sp>
      <p:sp>
        <p:nvSpPr>
          <p:cNvPr id="3" name="Content Placeholder 2"/>
          <p:cNvSpPr>
            <a:spLocks noGrp="1"/>
          </p:cNvSpPr>
          <p:nvPr>
            <p:ph idx="1"/>
          </p:nvPr>
        </p:nvSpPr>
        <p:spPr>
          <a:xfrm>
            <a:off x="436950" y="2390777"/>
            <a:ext cx="8290489" cy="3161973"/>
          </a:xfrm>
        </p:spPr>
        <p:txBody>
          <a:bodyPr>
            <a:noAutofit/>
          </a:bodyPr>
          <a:lstStyle/>
          <a:p>
            <a:pPr marL="0" indent="0">
              <a:buNone/>
            </a:pPr>
            <a:r>
              <a:rPr lang="en-US" sz="3200" b="1" dirty="0"/>
              <a:t>ISAO Monthly Online Round Table Discussion</a:t>
            </a:r>
          </a:p>
          <a:p>
            <a:pPr marL="0" indent="0">
              <a:buNone/>
            </a:pPr>
            <a:endParaRPr lang="en-US" sz="3200" b="1" dirty="0"/>
          </a:p>
          <a:p>
            <a:r>
              <a:rPr lang="en-US" sz="3200" i="1" dirty="0"/>
              <a:t>A Platform for new and emerging ISAOS</a:t>
            </a:r>
          </a:p>
          <a:p>
            <a:pPr lvl="1"/>
            <a:r>
              <a:rPr lang="en-US" sz="2400" i="1" dirty="0"/>
              <a:t>Peer-discussions and sharing of ideas</a:t>
            </a:r>
          </a:p>
          <a:p>
            <a:pPr lvl="1"/>
            <a:r>
              <a:rPr lang="en-US" sz="2400" i="1" dirty="0"/>
              <a:t>Present challenges or obstacles and discuss solutions</a:t>
            </a:r>
          </a:p>
          <a:p>
            <a:pPr lvl="1"/>
            <a:r>
              <a:rPr lang="en-US" sz="2400" i="1" dirty="0"/>
              <a:t>Highlight resources, tools and training opportunities</a:t>
            </a:r>
          </a:p>
          <a:p>
            <a:pPr lvl="1"/>
            <a:r>
              <a:rPr lang="en-US" sz="2400" i="1" dirty="0"/>
              <a:t>Guest Speakers </a:t>
            </a:r>
          </a:p>
          <a:p>
            <a:pPr marL="0" indent="0">
              <a:buNone/>
            </a:pPr>
            <a:endParaRPr lang="en-US" dirty="0"/>
          </a:p>
        </p:txBody>
      </p:sp>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val="33118836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2060"/>
                </a:solidFill>
                <a:latin typeface="Arial" panose="020B0604020202020204" pitchFamily="34" charset="0"/>
                <a:cs typeface="Arial" panose="020B0604020202020204" pitchFamily="34" charset="0"/>
              </a:rPr>
              <a:t>National Information Sharing Conference</a:t>
            </a:r>
          </a:p>
        </p:txBody>
      </p:sp>
      <p:sp>
        <p:nvSpPr>
          <p:cNvPr id="3" name="Content Placeholder 2"/>
          <p:cNvSpPr>
            <a:spLocks noGrp="1"/>
          </p:cNvSpPr>
          <p:nvPr>
            <p:ph idx="1"/>
          </p:nvPr>
        </p:nvSpPr>
        <p:spPr>
          <a:xfrm>
            <a:off x="436951" y="2390777"/>
            <a:ext cx="3902610" cy="3161973"/>
          </a:xfrm>
        </p:spPr>
        <p:txBody>
          <a:bodyPr>
            <a:noAutofit/>
          </a:bodyPr>
          <a:lstStyle/>
          <a:p>
            <a:r>
              <a:rPr lang="en-US" sz="2400" dirty="0" smtClean="0"/>
              <a:t>ISAOs</a:t>
            </a:r>
          </a:p>
          <a:p>
            <a:r>
              <a:rPr lang="en-US" sz="2400" dirty="0" smtClean="0"/>
              <a:t>Service Providers</a:t>
            </a:r>
          </a:p>
          <a:p>
            <a:r>
              <a:rPr lang="en-US" sz="2400" dirty="0" smtClean="0"/>
              <a:t>Training Sessions</a:t>
            </a:r>
            <a:endParaRPr lang="en-US" sz="2400" dirty="0"/>
          </a:p>
          <a:p>
            <a:r>
              <a:rPr lang="en-US" sz="2400" dirty="0" smtClean="0"/>
              <a:t>Call for Papers</a:t>
            </a:r>
          </a:p>
          <a:p>
            <a:endParaRPr lang="en-US" sz="1000" dirty="0" smtClean="0"/>
          </a:p>
          <a:p>
            <a:r>
              <a:rPr lang="en-US" sz="2400" dirty="0" smtClean="0"/>
              <a:t>2017 Date and Location TBD</a:t>
            </a:r>
          </a:p>
          <a:p>
            <a:pPr lvl="1"/>
            <a:r>
              <a:rPr lang="en-US" sz="2000" dirty="0" smtClean="0"/>
              <a:t>Considering spring and fall options</a:t>
            </a:r>
            <a:endParaRPr lang="en-US" sz="2000" dirty="0"/>
          </a:p>
          <a:p>
            <a:pPr marL="0" indent="0">
              <a:buNone/>
            </a:pPr>
            <a:endParaRPr lang="en-US" dirty="0"/>
          </a:p>
        </p:txBody>
      </p:sp>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28</a:t>
            </a:fld>
            <a:endParaRPr lang="en-US">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9561" y="2381251"/>
            <a:ext cx="4362450" cy="2910572"/>
          </a:xfrm>
          <a:prstGeom prst="rect">
            <a:avLst/>
          </a:prstGeom>
        </p:spPr>
      </p:pic>
      <p:sp>
        <p:nvSpPr>
          <p:cNvPr id="6" name="TextBox 5"/>
          <p:cNvSpPr txBox="1"/>
          <p:nvPr/>
        </p:nvSpPr>
        <p:spPr>
          <a:xfrm>
            <a:off x="2379124" y="5652892"/>
            <a:ext cx="4385752" cy="461665"/>
          </a:xfrm>
          <a:prstGeom prst="rect">
            <a:avLst/>
          </a:prstGeom>
          <a:noFill/>
          <a:ln>
            <a:solidFill>
              <a:srgbClr val="002060"/>
            </a:solidFill>
          </a:ln>
        </p:spPr>
        <p:txBody>
          <a:bodyPr wrap="none" rtlCol="0">
            <a:spAutoFit/>
          </a:bodyPr>
          <a:lstStyle/>
          <a:p>
            <a:pPr algn="ctr"/>
            <a:r>
              <a:rPr lang="en-US" sz="2400" i="1" dirty="0" smtClean="0"/>
              <a:t>Bringing the Community Together</a:t>
            </a:r>
            <a:endParaRPr lang="en-US" sz="2400" i="1" dirty="0"/>
          </a:p>
        </p:txBody>
      </p:sp>
    </p:spTree>
    <p:extLst>
      <p:ext uri="{BB962C8B-B14F-4D97-AF65-F5344CB8AC3E}">
        <p14:creationId xmlns:p14="http://schemas.microsoft.com/office/powerpoint/2010/main" val="327379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50" y="-28020"/>
            <a:ext cx="9124950" cy="667808"/>
          </a:xfrm>
        </p:spPr>
        <p:txBody>
          <a:bodyPr>
            <a:normAutofit/>
          </a:bodyPr>
          <a:lstStyle/>
          <a:p>
            <a:r>
              <a:rPr lang="en-US" sz="2800" dirty="0" smtClean="0">
                <a:solidFill>
                  <a:srgbClr val="002060"/>
                </a:solidFill>
                <a:latin typeface="Arial" panose="020B0604020202020204" pitchFamily="34" charset="0"/>
                <a:cs typeface="Arial" panose="020B0604020202020204" pitchFamily="34" charset="0"/>
              </a:rPr>
              <a:t>Mark Your Calendars</a:t>
            </a:r>
            <a:endParaRPr lang="en-US" sz="2800"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61492" y="1902856"/>
            <a:ext cx="7886700" cy="1239597"/>
          </a:xfrm>
        </p:spPr>
        <p:txBody>
          <a:bodyPr>
            <a:normAutofit/>
          </a:bodyPr>
          <a:lstStyle/>
          <a:p>
            <a:r>
              <a:rPr lang="en-US" sz="2400" dirty="0" smtClean="0"/>
              <a:t>Online public meetings at 1pm Central time</a:t>
            </a:r>
          </a:p>
          <a:p>
            <a:r>
              <a:rPr lang="en-US" sz="2400" dirty="0" smtClean="0"/>
              <a:t>Information sharing insights, updates from the ISAO SO, and your chance to engage</a:t>
            </a:r>
          </a:p>
          <a:p>
            <a:pPr marL="0" indent="0">
              <a:buNone/>
            </a:pPr>
            <a:endParaRPr lang="en-US" sz="2400" dirty="0"/>
          </a:p>
        </p:txBody>
      </p:sp>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29</a:t>
            </a:fld>
            <a:endParaRPr lang="en-US">
              <a:solidFill>
                <a:prstClr val="black">
                  <a:tint val="75000"/>
                </a:prstClr>
              </a:solidFill>
            </a:endParaRPr>
          </a:p>
        </p:txBody>
      </p:sp>
      <p:pic>
        <p:nvPicPr>
          <p:cNvPr id="5"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b="5024"/>
          <a:stretch/>
        </p:blipFill>
        <p:spPr>
          <a:xfrm>
            <a:off x="435432" y="3298370"/>
            <a:ext cx="4069410" cy="3110314"/>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5983"/>
          <a:stretch/>
        </p:blipFill>
        <p:spPr>
          <a:xfrm>
            <a:off x="4550232" y="3298370"/>
            <a:ext cx="4114800" cy="3098913"/>
          </a:xfrm>
          <a:prstGeom prst="rect">
            <a:avLst/>
          </a:prstGeom>
        </p:spPr>
      </p:pic>
      <p:sp>
        <p:nvSpPr>
          <p:cNvPr id="7" name="Oval 6"/>
          <p:cNvSpPr/>
          <p:nvPr/>
        </p:nvSpPr>
        <p:spPr>
          <a:xfrm>
            <a:off x="3265712" y="4920343"/>
            <a:ext cx="674917" cy="4136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47111" y="4920340"/>
            <a:ext cx="674917" cy="4136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6280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4" y="-11085"/>
            <a:ext cx="9134475" cy="667808"/>
          </a:xfrm>
        </p:spPr>
        <p:txBody>
          <a:bodyPr>
            <a:normAutofit/>
          </a:bodyPr>
          <a:lstStyle/>
          <a:p>
            <a:r>
              <a:rPr lang="en-US" sz="2800" kern="0" dirty="0">
                <a:solidFill>
                  <a:srgbClr val="002060"/>
                </a:solidFill>
                <a:latin typeface="Arial"/>
              </a:rPr>
              <a:t>Why Are We Here?</a:t>
            </a:r>
            <a:endParaRPr lang="en-US" sz="2000" dirty="0">
              <a:solidFill>
                <a:srgbClr val="002060"/>
              </a:solidFill>
            </a:endParaRPr>
          </a:p>
        </p:txBody>
      </p:sp>
      <p:sp>
        <p:nvSpPr>
          <p:cNvPr id="4" name="TextBox 3"/>
          <p:cNvSpPr txBox="1"/>
          <p:nvPr/>
        </p:nvSpPr>
        <p:spPr>
          <a:xfrm>
            <a:off x="717009" y="3629567"/>
            <a:ext cx="7769775" cy="1733808"/>
          </a:xfrm>
          <a:prstGeom prst="rect">
            <a:avLst/>
          </a:prstGeom>
        </p:spPr>
        <p:txBody>
          <a:bodyPr wrap="square" rtlCol="0">
            <a:spAutoFit/>
          </a:bodyPr>
          <a:lstStyle/>
          <a:p>
            <a:pPr eaLnBrk="0" fontAlgn="base" hangingPunct="0">
              <a:lnSpc>
                <a:spcPts val="3225"/>
              </a:lnSpc>
              <a:spcBef>
                <a:spcPct val="0"/>
              </a:spcBef>
              <a:spcAft>
                <a:spcPct val="0"/>
              </a:spcAft>
            </a:pPr>
            <a:r>
              <a:rPr lang="en-US" sz="2000" u="sng" kern="0" dirty="0">
                <a:solidFill>
                  <a:srgbClr val="002072"/>
                </a:solidFill>
                <a:latin typeface="Arial"/>
              </a:rPr>
              <a:t>Mission</a:t>
            </a:r>
            <a:r>
              <a:rPr lang="en-US" sz="2000" kern="0" dirty="0">
                <a:solidFill>
                  <a:srgbClr val="002072"/>
                </a:solidFill>
                <a:latin typeface="Arial"/>
              </a:rPr>
              <a:t>:  Improve the Nation’s cybersecurity posture by identifying standards and guidelines for robust and effective information sharing </a:t>
            </a:r>
            <a:r>
              <a:rPr lang="en-US" sz="2000" kern="0" dirty="0" smtClean="0">
                <a:solidFill>
                  <a:srgbClr val="002072"/>
                </a:solidFill>
                <a:latin typeface="Arial"/>
              </a:rPr>
              <a:t>and analysis related </a:t>
            </a:r>
            <a:r>
              <a:rPr lang="en-US" sz="2000" kern="0" dirty="0">
                <a:solidFill>
                  <a:srgbClr val="002072"/>
                </a:solidFill>
                <a:latin typeface="Arial"/>
              </a:rPr>
              <a:t>to cybersecurity </a:t>
            </a:r>
            <a:r>
              <a:rPr lang="en-US" sz="2000" kern="0" dirty="0" smtClean="0">
                <a:solidFill>
                  <a:srgbClr val="002072"/>
                </a:solidFill>
                <a:latin typeface="Arial"/>
              </a:rPr>
              <a:t>risks, incidents </a:t>
            </a:r>
            <a:r>
              <a:rPr lang="en-US" sz="2000" kern="0" dirty="0">
                <a:solidFill>
                  <a:srgbClr val="002072"/>
                </a:solidFill>
                <a:latin typeface="Arial"/>
              </a:rPr>
              <a:t>and </a:t>
            </a:r>
            <a:r>
              <a:rPr lang="en-US" sz="2000" kern="0" dirty="0" smtClean="0">
                <a:solidFill>
                  <a:srgbClr val="002072"/>
                </a:solidFill>
                <a:latin typeface="Arial"/>
              </a:rPr>
              <a:t>best </a:t>
            </a:r>
            <a:r>
              <a:rPr lang="en-US" sz="2000" kern="0" dirty="0">
                <a:solidFill>
                  <a:srgbClr val="002072"/>
                </a:solidFill>
                <a:latin typeface="Arial"/>
              </a:rPr>
              <a:t>practices. </a:t>
            </a:r>
          </a:p>
        </p:txBody>
      </p:sp>
      <p:sp>
        <p:nvSpPr>
          <p:cNvPr id="5" name="TextBox 4"/>
          <p:cNvSpPr txBox="1"/>
          <p:nvPr/>
        </p:nvSpPr>
        <p:spPr>
          <a:xfrm>
            <a:off x="714383" y="2029369"/>
            <a:ext cx="7735079" cy="1323439"/>
          </a:xfrm>
          <a:prstGeom prst="rect">
            <a:avLst/>
          </a:prstGeom>
          <a:solidFill>
            <a:srgbClr val="002060"/>
          </a:solidFill>
        </p:spPr>
        <p:txBody>
          <a:bodyPr wrap="square" rtlCol="0">
            <a:spAutoFit/>
          </a:bodyPr>
          <a:lstStyle/>
          <a:p>
            <a:pPr algn="ctr" eaLnBrk="0" fontAlgn="base" hangingPunct="0">
              <a:spcBef>
                <a:spcPct val="0"/>
              </a:spcBef>
              <a:spcAft>
                <a:spcPct val="0"/>
              </a:spcAft>
            </a:pPr>
            <a:r>
              <a:rPr lang="en-US" sz="2000" kern="0" dirty="0">
                <a:solidFill>
                  <a:srgbClr val="FFFFFF"/>
                </a:solidFill>
                <a:latin typeface="Arial"/>
              </a:rPr>
              <a:t>“The cyber threat is one of the most serious economic and national security challenges we face as a Nation.”</a:t>
            </a:r>
          </a:p>
          <a:p>
            <a:pPr algn="ctr" eaLnBrk="0" fontAlgn="base" hangingPunct="0">
              <a:spcBef>
                <a:spcPct val="0"/>
              </a:spcBef>
              <a:spcAft>
                <a:spcPct val="0"/>
              </a:spcAft>
            </a:pPr>
            <a:endParaRPr lang="en-US" sz="2000" kern="0" dirty="0">
              <a:solidFill>
                <a:srgbClr val="FFFFFF"/>
              </a:solidFill>
              <a:latin typeface="Arial"/>
            </a:endParaRPr>
          </a:p>
          <a:p>
            <a:pPr algn="ctr" eaLnBrk="0" fontAlgn="base" hangingPunct="0">
              <a:spcBef>
                <a:spcPct val="0"/>
              </a:spcBef>
              <a:spcAft>
                <a:spcPct val="0"/>
              </a:spcAft>
            </a:pPr>
            <a:r>
              <a:rPr lang="en-US" sz="2000" kern="0" dirty="0">
                <a:solidFill>
                  <a:srgbClr val="FFFFFF"/>
                </a:solidFill>
                <a:latin typeface="Arial"/>
              </a:rPr>
              <a:t>President Barack Obama, March 2010</a:t>
            </a:r>
          </a:p>
        </p:txBody>
      </p:sp>
      <p:sp>
        <p:nvSpPr>
          <p:cNvPr id="6" name="TextBox 5"/>
          <p:cNvSpPr txBox="1"/>
          <p:nvPr/>
        </p:nvSpPr>
        <p:spPr>
          <a:xfrm>
            <a:off x="723105" y="5335329"/>
            <a:ext cx="7769775" cy="913070"/>
          </a:xfrm>
          <a:prstGeom prst="rect">
            <a:avLst/>
          </a:prstGeom>
        </p:spPr>
        <p:txBody>
          <a:bodyPr wrap="square" rtlCol="0">
            <a:spAutoFit/>
          </a:bodyPr>
          <a:lstStyle/>
          <a:p>
            <a:pPr eaLnBrk="0" fontAlgn="base" hangingPunct="0">
              <a:lnSpc>
                <a:spcPts val="3225"/>
              </a:lnSpc>
              <a:spcBef>
                <a:spcPct val="0"/>
              </a:spcBef>
              <a:spcAft>
                <a:spcPct val="0"/>
              </a:spcAft>
            </a:pPr>
            <a:r>
              <a:rPr lang="en-US" sz="2000" u="sng" kern="0" dirty="0">
                <a:solidFill>
                  <a:srgbClr val="002072"/>
                </a:solidFill>
                <a:latin typeface="Arial"/>
              </a:rPr>
              <a:t>Vi</a:t>
            </a:r>
            <a:r>
              <a:rPr lang="en-US" sz="2000" u="sng" kern="0" dirty="0" err="1">
                <a:solidFill>
                  <a:srgbClr val="002072"/>
                </a:solidFill>
                <a:latin typeface="Arial"/>
              </a:rPr>
              <a:t>sion</a:t>
            </a:r>
            <a:r>
              <a:rPr lang="en-US" sz="2000" kern="0" dirty="0">
                <a:solidFill>
                  <a:srgbClr val="002072"/>
                </a:solidFill>
                <a:latin typeface="Arial"/>
              </a:rPr>
              <a:t>:  A more secure and resilient Nation that is connected, informed and empowered.</a:t>
            </a:r>
          </a:p>
        </p:txBody>
      </p:sp>
      <p:sp>
        <p:nvSpPr>
          <p:cNvPr id="8" name="Slide Number Placeholder 7"/>
          <p:cNvSpPr>
            <a:spLocks noGrp="1"/>
          </p:cNvSpPr>
          <p:nvPr>
            <p:ph type="sldNum" sz="quarter" idx="12"/>
          </p:nvPr>
        </p:nvSpPr>
        <p:spPr>
          <a:xfrm>
            <a:off x="6715125" y="6475627"/>
            <a:ext cx="2057400" cy="365125"/>
          </a:xfrm>
        </p:spPr>
        <p:txBody>
          <a:bodyPr/>
          <a:lstStyle/>
          <a:p>
            <a:fld id="{D703E288-498A-D449-A48D-61053A160383}"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9621410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2060"/>
                </a:solidFill>
                <a:latin typeface="Arial" panose="020B0604020202020204" pitchFamily="34" charset="0"/>
                <a:cs typeface="Arial" panose="020B0604020202020204" pitchFamily="34" charset="0"/>
              </a:rPr>
              <a:t>Questions and Answers</a:t>
            </a:r>
            <a:endParaRPr lang="en-US" sz="2000" dirty="0">
              <a:solidFill>
                <a:srgbClr val="002060"/>
              </a:solidFill>
              <a:latin typeface="Arial" panose="020B0604020202020204" pitchFamily="34" charset="0"/>
              <a:cs typeface="Arial" panose="020B0604020202020204" pitchFamily="34" charset="0"/>
            </a:endParaRPr>
          </a:p>
        </p:txBody>
      </p:sp>
      <p:sp>
        <p:nvSpPr>
          <p:cNvPr id="4" name="Content Placeholder 2"/>
          <p:cNvSpPr>
            <a:spLocks noGrp="1"/>
          </p:cNvSpPr>
          <p:nvPr>
            <p:ph idx="1"/>
          </p:nvPr>
        </p:nvSpPr>
        <p:spPr>
          <a:xfrm>
            <a:off x="390525" y="2929468"/>
            <a:ext cx="8172450" cy="2446867"/>
          </a:xfrm>
        </p:spPr>
        <p:txBody>
          <a:bodyPr>
            <a:normAutofit fontScale="92500"/>
          </a:bodyPr>
          <a:lstStyle/>
          <a:p>
            <a:pPr marL="0" indent="0" algn="ctr">
              <a:lnSpc>
                <a:spcPct val="120000"/>
              </a:lnSpc>
              <a:buNone/>
            </a:pPr>
            <a:r>
              <a:rPr lang="en-US" sz="2400" dirty="0" smtClean="0">
                <a:solidFill>
                  <a:schemeClr val="accent5">
                    <a:lumMod val="50000"/>
                  </a:schemeClr>
                </a:solidFill>
                <a:latin typeface="Arial" panose="020B0604020202020204" pitchFamily="34" charset="0"/>
                <a:cs typeface="Arial" panose="020B0604020202020204" pitchFamily="34" charset="0"/>
              </a:rPr>
              <a:t>Please </a:t>
            </a:r>
            <a:r>
              <a:rPr lang="en-US" sz="2400" dirty="0">
                <a:solidFill>
                  <a:schemeClr val="accent5">
                    <a:lumMod val="50000"/>
                  </a:schemeClr>
                </a:solidFill>
                <a:latin typeface="Arial" panose="020B0604020202020204" pitchFamily="34" charset="0"/>
                <a:cs typeface="Arial" panose="020B0604020202020204" pitchFamily="34" charset="0"/>
              </a:rPr>
              <a:t>use the Question and Answers box in your GoToWebinar Control Panel to submit questions to the ISAO SO.</a:t>
            </a:r>
          </a:p>
          <a:p>
            <a:endParaRPr lang="en-US" sz="2400" dirty="0">
              <a:solidFill>
                <a:schemeClr val="accent5">
                  <a:lumMod val="50000"/>
                </a:schemeClr>
              </a:solidFill>
              <a:latin typeface="Arial" panose="020B0604020202020204" pitchFamily="34" charset="0"/>
              <a:cs typeface="Arial" panose="020B0604020202020204" pitchFamily="34" charset="0"/>
            </a:endParaRPr>
          </a:p>
          <a:p>
            <a:endParaRPr lang="en-US" sz="2400" dirty="0">
              <a:solidFill>
                <a:schemeClr val="accent5">
                  <a:lumMod val="50000"/>
                </a:schemeClr>
              </a:solidFill>
              <a:latin typeface="Arial" panose="020B0604020202020204" pitchFamily="34" charset="0"/>
              <a:cs typeface="Arial" panose="020B0604020202020204" pitchFamily="34" charset="0"/>
            </a:endParaRPr>
          </a:p>
          <a:p>
            <a:pPr marL="0" indent="0" algn="ctr">
              <a:buNone/>
            </a:pPr>
            <a:r>
              <a:rPr lang="en-US" sz="3200" i="1" dirty="0">
                <a:solidFill>
                  <a:schemeClr val="accent5">
                    <a:lumMod val="50000"/>
                  </a:schemeClr>
                </a:solidFill>
                <a:latin typeface="Arial" panose="020B0604020202020204" pitchFamily="34" charset="0"/>
                <a:cs typeface="Arial" panose="020B0604020202020204" pitchFamily="34" charset="0"/>
              </a:rPr>
              <a:t>Thanks for joining our online meeting today!</a:t>
            </a:r>
          </a:p>
          <a:p>
            <a:endParaRPr lang="en-US" sz="2400" dirty="0">
              <a:solidFill>
                <a:schemeClr val="accent5">
                  <a:lumMod val="50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703E288-498A-D449-A48D-61053A160383}"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val="3577650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002060"/>
                </a:solidFill>
                <a:latin typeface="Arial" panose="020B0604020202020204" pitchFamily="34" charset="0"/>
                <a:cs typeface="Arial" panose="020B0604020202020204" pitchFamily="34" charset="0"/>
              </a:rPr>
              <a:t>Information Sharing with DHS</a:t>
            </a:r>
            <a:endParaRPr lang="en-US" sz="2800"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703E288-498A-D449-A48D-61053A160383}" type="slidenum">
              <a:rPr lang="en-US" smtClean="0">
                <a:solidFill>
                  <a:prstClr val="black">
                    <a:tint val="75000"/>
                  </a:prstClr>
                </a:solidFill>
              </a:rPr>
              <a:pPr/>
              <a:t>4</a:t>
            </a:fld>
            <a:endParaRPr lang="en-US">
              <a:solidFill>
                <a:prstClr val="black">
                  <a:tint val="75000"/>
                </a:prstClr>
              </a:solidFill>
            </a:endParaRPr>
          </a:p>
        </p:txBody>
      </p:sp>
      <p:pic>
        <p:nvPicPr>
          <p:cNvPr id="6" name="Picture 16" descr="DHS_for_ppt"/>
          <p:cNvPicPr>
            <a:picLocks noChangeAspect="1" noChangeArrowheads="1"/>
          </p:cNvPicPr>
          <p:nvPr/>
        </p:nvPicPr>
        <p:blipFill>
          <a:blip r:embed="rId2" cstate="print"/>
          <a:srcRect/>
          <a:stretch>
            <a:fillRect/>
          </a:stretch>
        </p:blipFill>
        <p:spPr bwMode="auto">
          <a:xfrm>
            <a:off x="478971" y="5583650"/>
            <a:ext cx="2988129" cy="930975"/>
          </a:xfrm>
          <a:prstGeom prst="rect">
            <a:avLst/>
          </a:prstGeom>
          <a:noFill/>
          <a:ln w="9525">
            <a:noFill/>
            <a:miter lim="800000"/>
            <a:headEnd/>
            <a:tailEnd/>
          </a:ln>
        </p:spPr>
      </p:pic>
      <p:sp>
        <p:nvSpPr>
          <p:cNvPr id="11" name="Subtitle 2"/>
          <p:cNvSpPr txBox="1">
            <a:spLocks/>
          </p:cNvSpPr>
          <p:nvPr/>
        </p:nvSpPr>
        <p:spPr>
          <a:xfrm>
            <a:off x="676275" y="2901844"/>
            <a:ext cx="7839075" cy="1651106"/>
          </a:xfrm>
          <a:prstGeom prst="rect">
            <a:avLst/>
          </a:prstGeom>
        </p:spPr>
        <p:txBody>
          <a:bodyPr vert="horz" lIns="91440" tIns="45720" rIns="91440" bIns="45720" rtlCol="0">
            <a:noAutofit/>
          </a:bodyPr>
          <a:lstStyle>
            <a:lvl1pPr marL="171446" indent="-171446" algn="l" defTabSz="685783" rtl="0" eaLnBrk="1" latinLnBrk="0" hangingPunct="1">
              <a:lnSpc>
                <a:spcPct val="90000"/>
              </a:lnSpc>
              <a:spcBef>
                <a:spcPts val="751"/>
              </a:spcBef>
              <a:buFont typeface="Arial"/>
              <a:buChar char="•"/>
              <a:defRPr sz="18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a:buChar char="•"/>
              <a:defRPr sz="15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a:buChar char="•"/>
              <a:defRPr sz="15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a:buChar char="•"/>
              <a:defRPr sz="15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0" indent="0" algn="ctr">
              <a:buNone/>
            </a:pPr>
            <a:r>
              <a:rPr lang="en-US" sz="3600" dirty="0" smtClean="0"/>
              <a:t>W. Preston </a:t>
            </a:r>
            <a:r>
              <a:rPr lang="en-US" sz="3600" dirty="0" err="1" smtClean="0"/>
              <a:t>Werntz</a:t>
            </a:r>
            <a:endParaRPr lang="en-US" sz="3600" dirty="0" smtClean="0"/>
          </a:p>
          <a:p>
            <a:pPr marL="0" indent="0" algn="ctr">
              <a:buNone/>
            </a:pPr>
            <a:r>
              <a:rPr lang="en-US" sz="2800" dirty="0" smtClean="0"/>
              <a:t>Chief of Technology Services</a:t>
            </a:r>
          </a:p>
          <a:p>
            <a:pPr marL="0" indent="0" algn="ctr">
              <a:spcBef>
                <a:spcPts val="0"/>
              </a:spcBef>
              <a:buNone/>
            </a:pPr>
            <a:r>
              <a:rPr lang="en-US" sz="2800" dirty="0" smtClean="0"/>
              <a:t>National Cybersecurity and Communications Integration Center (NCCIC)</a:t>
            </a:r>
            <a:endParaRPr lang="en-US" sz="280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8066" y="5550710"/>
            <a:ext cx="963915" cy="963915"/>
          </a:xfrm>
          <a:prstGeom prst="rect">
            <a:avLst/>
          </a:prstGeom>
        </p:spPr>
      </p:pic>
    </p:spTree>
    <p:extLst>
      <p:ext uri="{BB962C8B-B14F-4D97-AF65-F5344CB8AC3E}">
        <p14:creationId xmlns:p14="http://schemas.microsoft.com/office/powerpoint/2010/main" val="1737826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normAutofit/>
          </a:bodyPr>
          <a:lstStyle/>
          <a:p>
            <a:r>
              <a:rPr lang="en-US" dirty="0" smtClean="0"/>
              <a:t>Automated Indicator Sharing (AIS)</a:t>
            </a:r>
            <a:endParaRPr lang="en-US" dirty="0"/>
          </a:p>
        </p:txBody>
      </p:sp>
      <p:pic>
        <p:nvPicPr>
          <p:cNvPr id="1026" name="Picture 2" descr="P:\Working\share_all_the_me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503" y="3276600"/>
            <a:ext cx="4513371" cy="33850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135815" y="6553200"/>
            <a:ext cx="767059" cy="108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389503" y="4448908"/>
            <a:ext cx="45719"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2909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90A024-6221-4BC7-AA16-8485436CA493}" type="slidenum">
              <a:rPr lang="en-US" smtClean="0">
                <a:solidFill>
                  <a:prstClr val="black">
                    <a:tint val="75000"/>
                  </a:prstClr>
                </a:solidFill>
              </a:rPr>
              <a:pPr/>
              <a:t>6</a:t>
            </a:fld>
            <a:endParaRPr lang="en-US">
              <a:solidFill>
                <a:prstClr val="black">
                  <a:tint val="75000"/>
                </a:prstClr>
              </a:solidFill>
            </a:endParaRPr>
          </a:p>
        </p:txBody>
      </p:sp>
      <p:sp>
        <p:nvSpPr>
          <p:cNvPr id="5" name="Title 1"/>
          <p:cNvSpPr>
            <a:spLocks noGrp="1"/>
          </p:cNvSpPr>
          <p:nvPr>
            <p:ph type="title"/>
          </p:nvPr>
        </p:nvSpPr>
        <p:spPr>
          <a:xfrm>
            <a:off x="457200" y="274638"/>
            <a:ext cx="8229600" cy="1143000"/>
          </a:xfrm>
        </p:spPr>
        <p:txBody>
          <a:bodyPr/>
          <a:lstStyle/>
          <a:p>
            <a:r>
              <a:rPr lang="en-US" dirty="0" smtClean="0"/>
              <a:t>Trust Brokering Concept</a:t>
            </a:r>
            <a:endParaRPr lang="en-US" dirty="0"/>
          </a:p>
        </p:txBody>
      </p:sp>
      <p:sp>
        <p:nvSpPr>
          <p:cNvPr id="6" name="Content Placeholder 2"/>
          <p:cNvSpPr>
            <a:spLocks noGrp="1"/>
          </p:cNvSpPr>
          <p:nvPr>
            <p:ph idx="1"/>
          </p:nvPr>
        </p:nvSpPr>
        <p:spPr>
          <a:xfrm>
            <a:off x="2819400" y="1600200"/>
            <a:ext cx="5867400" cy="4525963"/>
          </a:xfrm>
        </p:spPr>
        <p:txBody>
          <a:bodyPr>
            <a:normAutofit fontScale="92500" lnSpcReduction="10000"/>
          </a:bodyPr>
          <a:lstStyle/>
          <a:p>
            <a:pPr marL="342900" lvl="1" indent="-342900">
              <a:lnSpc>
                <a:spcPct val="80000"/>
              </a:lnSpc>
              <a:buFont typeface="Arial" panose="020B0604020202020204" pitchFamily="34" charset="0"/>
              <a:buChar char="•"/>
            </a:pPr>
            <a:r>
              <a:rPr lang="en-US" sz="3000" dirty="0"/>
              <a:t>Brokers work between communities in accordance with the </a:t>
            </a:r>
            <a:r>
              <a:rPr lang="en-US" sz="3000" b="1" dirty="0"/>
              <a:t>Trust Models </a:t>
            </a:r>
            <a:r>
              <a:rPr lang="en-US" sz="3000" dirty="0"/>
              <a:t>of the two or more </a:t>
            </a:r>
            <a:r>
              <a:rPr lang="en-US" sz="3000" dirty="0" smtClean="0"/>
              <a:t>trust communities </a:t>
            </a:r>
            <a:r>
              <a:rPr lang="en-US" sz="3000" dirty="0"/>
              <a:t>being brokered </a:t>
            </a:r>
          </a:p>
          <a:p>
            <a:pPr marL="342900" lvl="1" indent="-342900">
              <a:lnSpc>
                <a:spcPct val="80000"/>
              </a:lnSpc>
              <a:buFont typeface="Arial" panose="020B0604020202020204" pitchFamily="34" charset="0"/>
              <a:buChar char="•"/>
            </a:pPr>
            <a:endParaRPr lang="en-US" sz="3000" b="1" dirty="0"/>
          </a:p>
          <a:p>
            <a:pPr marL="342900" lvl="1" indent="-342900">
              <a:lnSpc>
                <a:spcPct val="80000"/>
              </a:lnSpc>
              <a:buFont typeface="Arial" panose="020B0604020202020204" pitchFamily="34" charset="0"/>
              <a:buChar char="•"/>
            </a:pPr>
            <a:r>
              <a:rPr lang="en-US" sz="3000" dirty="0" smtClean="0"/>
              <a:t>Brokers may also host automated</a:t>
            </a:r>
            <a:r>
              <a:rPr lang="en-US" sz="3000" dirty="0"/>
              <a:t>, machine-speed </a:t>
            </a:r>
            <a:r>
              <a:rPr lang="en-US" sz="3000" dirty="0" smtClean="0"/>
              <a:t>brokering services allowing communities </a:t>
            </a:r>
            <a:r>
              <a:rPr lang="en-US" sz="3000" dirty="0"/>
              <a:t>to work together by filtering, translating, transferring, controlling access, stewarding, </a:t>
            </a:r>
            <a:r>
              <a:rPr lang="en-US" sz="3000" dirty="0" smtClean="0"/>
              <a:t>consolidating and enriching </a:t>
            </a:r>
            <a:r>
              <a:rPr lang="en-US" sz="3000" dirty="0"/>
              <a:t>– in accordance with each brokered </a:t>
            </a:r>
            <a:r>
              <a:rPr lang="en-US" sz="3000" dirty="0" smtClean="0"/>
              <a:t>community’s </a:t>
            </a:r>
            <a:r>
              <a:rPr lang="en-US" sz="3000" dirty="0"/>
              <a:t>Trust </a:t>
            </a:r>
            <a:r>
              <a:rPr lang="en-US" sz="3000" dirty="0" smtClean="0"/>
              <a:t>Model</a:t>
            </a:r>
            <a:endParaRPr lang="en-US" sz="3000" dirty="0"/>
          </a:p>
          <a:p>
            <a:endParaRPr lang="en-US" dirty="0"/>
          </a:p>
        </p:txBody>
      </p:sp>
      <p:grpSp>
        <p:nvGrpSpPr>
          <p:cNvPr id="7" name="Group 6"/>
          <p:cNvGrpSpPr/>
          <p:nvPr/>
        </p:nvGrpSpPr>
        <p:grpSpPr>
          <a:xfrm>
            <a:off x="236298" y="1684149"/>
            <a:ext cx="2583101" cy="3954651"/>
            <a:chOff x="52582" y="1611229"/>
            <a:chExt cx="2897325" cy="4482209"/>
          </a:xfrm>
        </p:grpSpPr>
        <p:pic>
          <p:nvPicPr>
            <p:cNvPr id="8" name="Picture 7"/>
            <p:cNvPicPr>
              <a:picLocks noChangeAspect="1"/>
            </p:cNvPicPr>
            <p:nvPr/>
          </p:nvPicPr>
          <p:blipFill>
            <a:blip r:embed="rId2"/>
            <a:stretch>
              <a:fillRect/>
            </a:stretch>
          </p:blipFill>
          <p:spPr>
            <a:xfrm>
              <a:off x="52582" y="1611229"/>
              <a:ext cx="1649177" cy="1624221"/>
            </a:xfrm>
            <a:prstGeom prst="rect">
              <a:avLst/>
            </a:prstGeom>
          </p:spPr>
        </p:pic>
        <p:pic>
          <p:nvPicPr>
            <p:cNvPr id="9" name="Picture 8"/>
            <p:cNvPicPr>
              <a:picLocks noChangeAspect="1"/>
            </p:cNvPicPr>
            <p:nvPr/>
          </p:nvPicPr>
          <p:blipFill>
            <a:blip r:embed="rId3"/>
            <a:stretch>
              <a:fillRect/>
            </a:stretch>
          </p:blipFill>
          <p:spPr>
            <a:xfrm>
              <a:off x="1213061" y="2917569"/>
              <a:ext cx="1736846" cy="1710563"/>
            </a:xfrm>
            <a:prstGeom prst="rect">
              <a:avLst/>
            </a:prstGeom>
          </p:spPr>
        </p:pic>
        <p:pic>
          <p:nvPicPr>
            <p:cNvPr id="10" name="Picture 9"/>
            <p:cNvPicPr>
              <a:picLocks noChangeAspect="1"/>
            </p:cNvPicPr>
            <p:nvPr/>
          </p:nvPicPr>
          <p:blipFill>
            <a:blip r:embed="rId4"/>
            <a:stretch>
              <a:fillRect/>
            </a:stretch>
          </p:blipFill>
          <p:spPr>
            <a:xfrm>
              <a:off x="268781" y="4551298"/>
              <a:ext cx="1563833" cy="1542140"/>
            </a:xfrm>
            <a:prstGeom prst="rect">
              <a:avLst/>
            </a:prstGeom>
          </p:spPr>
        </p:pic>
        <p:sp>
          <p:nvSpPr>
            <p:cNvPr id="11" name="Rounded Rectangle 10"/>
            <p:cNvSpPr/>
            <p:nvPr/>
          </p:nvSpPr>
          <p:spPr>
            <a:xfrm rot="3162796">
              <a:off x="1159161" y="2927265"/>
              <a:ext cx="748014" cy="30378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12" name="Rounded Rectangle 11"/>
            <p:cNvSpPr/>
            <p:nvPr/>
          </p:nvSpPr>
          <p:spPr>
            <a:xfrm rot="17491296">
              <a:off x="1104069" y="4399406"/>
              <a:ext cx="995249" cy="30378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rot="3108785">
              <a:off x="1133025" y="2863897"/>
              <a:ext cx="800284" cy="369332"/>
            </a:xfrm>
            <a:prstGeom prst="rect">
              <a:avLst/>
            </a:prstGeom>
            <a:noFill/>
          </p:spPr>
          <p:txBody>
            <a:bodyPr wrap="none" rtlCol="0">
              <a:spAutoFit/>
            </a:bodyPr>
            <a:lstStyle/>
            <a:p>
              <a:r>
                <a:rPr lang="en-US" dirty="0" smtClean="0">
                  <a:solidFill>
                    <a:prstClr val="white"/>
                  </a:solidFill>
                </a:rPr>
                <a:t>Broker</a:t>
              </a:r>
              <a:endParaRPr lang="en-US" dirty="0">
                <a:solidFill>
                  <a:prstClr val="white"/>
                </a:solidFill>
              </a:endParaRPr>
            </a:p>
          </p:txBody>
        </p:sp>
        <p:sp>
          <p:nvSpPr>
            <p:cNvPr id="14" name="TextBox 13"/>
            <p:cNvSpPr txBox="1"/>
            <p:nvPr/>
          </p:nvSpPr>
          <p:spPr>
            <a:xfrm rot="17397512">
              <a:off x="1187088" y="4366631"/>
              <a:ext cx="800284" cy="369332"/>
            </a:xfrm>
            <a:prstGeom prst="rect">
              <a:avLst/>
            </a:prstGeom>
            <a:noFill/>
          </p:spPr>
          <p:txBody>
            <a:bodyPr wrap="none" rtlCol="0">
              <a:spAutoFit/>
            </a:bodyPr>
            <a:lstStyle/>
            <a:p>
              <a:r>
                <a:rPr lang="en-US" dirty="0" smtClean="0">
                  <a:solidFill>
                    <a:prstClr val="white"/>
                  </a:solidFill>
                </a:rPr>
                <a:t>Broker</a:t>
              </a:r>
              <a:endParaRPr lang="en-US" dirty="0">
                <a:solidFill>
                  <a:prstClr val="white"/>
                </a:solidFill>
              </a:endParaRPr>
            </a:p>
          </p:txBody>
        </p:sp>
      </p:grpSp>
    </p:spTree>
    <p:extLst>
      <p:ext uri="{BB962C8B-B14F-4D97-AF65-F5344CB8AC3E}">
        <p14:creationId xmlns:p14="http://schemas.microsoft.com/office/powerpoint/2010/main" val="2420128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90A024-6221-4BC7-AA16-8485436CA493}" type="slidenum">
              <a:rPr lang="en-US" smtClean="0">
                <a:solidFill>
                  <a:prstClr val="black">
                    <a:tint val="75000"/>
                  </a:prstClr>
                </a:solidFill>
              </a:rPr>
              <a:pPr/>
              <a:t>7</a:t>
            </a:fld>
            <a:endParaRPr lang="en-US">
              <a:solidFill>
                <a:prstClr val="black">
                  <a:tint val="75000"/>
                </a:prstClr>
              </a:solidFill>
            </a:endParaRPr>
          </a:p>
        </p:txBody>
      </p:sp>
      <p:sp>
        <p:nvSpPr>
          <p:cNvPr id="5" name="Title 1"/>
          <p:cNvSpPr>
            <a:spLocks noGrp="1"/>
          </p:cNvSpPr>
          <p:nvPr>
            <p:ph type="title"/>
          </p:nvPr>
        </p:nvSpPr>
        <p:spPr>
          <a:xfrm>
            <a:off x="457200" y="274638"/>
            <a:ext cx="8229600" cy="1143000"/>
          </a:xfrm>
        </p:spPr>
        <p:txBody>
          <a:bodyPr>
            <a:normAutofit fontScale="90000"/>
          </a:bodyPr>
          <a:lstStyle/>
          <a:p>
            <a:r>
              <a:rPr lang="en-US" dirty="0" smtClean="0"/>
              <a:t>Programs for sharing with the NCCIC</a:t>
            </a:r>
            <a:endParaRPr lang="en-US" dirty="0"/>
          </a:p>
        </p:txBody>
      </p:sp>
      <p:sp>
        <p:nvSpPr>
          <p:cNvPr id="6" name="Content Placeholder 2"/>
          <p:cNvSpPr>
            <a:spLocks noGrp="1"/>
          </p:cNvSpPr>
          <p:nvPr>
            <p:ph idx="1"/>
          </p:nvPr>
        </p:nvSpPr>
        <p:spPr>
          <a:xfrm>
            <a:off x="457200" y="1600200"/>
            <a:ext cx="8229600" cy="4525963"/>
          </a:xfrm>
        </p:spPr>
        <p:txBody>
          <a:bodyPr>
            <a:normAutofit fontScale="92500" lnSpcReduction="20000"/>
          </a:bodyPr>
          <a:lstStyle/>
          <a:p>
            <a:r>
              <a:rPr lang="en-US" b="1" dirty="0" smtClean="0"/>
              <a:t>Cyber Information Sharing and Collaboration Program (CISCP) </a:t>
            </a:r>
            <a:r>
              <a:rPr lang="en-US" dirty="0" smtClean="0"/>
              <a:t>supports broad sharing of cyber threat data (indicators, analytic content, etc.) in multiple formats with direct company analyst to DHS analyst collaboration and access to the NCCIC operations floor. Also includes ability for DHS to sponsor clearances (for classified threat briefs).</a:t>
            </a:r>
          </a:p>
          <a:p>
            <a:r>
              <a:rPr lang="en-US" b="1" dirty="0" smtClean="0"/>
              <a:t>Automated Indicator Sharing (AIS) </a:t>
            </a:r>
            <a:r>
              <a:rPr lang="en-US" dirty="0" smtClean="0"/>
              <a:t>is about sharing machine readable cyber threat indicators near-real-time. </a:t>
            </a:r>
          </a:p>
          <a:p>
            <a:pPr marL="0" indent="0">
              <a:buNone/>
            </a:pPr>
            <a:endParaRPr lang="en-US" dirty="0" smtClean="0"/>
          </a:p>
          <a:p>
            <a:endParaRPr lang="en-US" dirty="0"/>
          </a:p>
        </p:txBody>
      </p:sp>
    </p:spTree>
    <p:extLst>
      <p:ext uri="{BB962C8B-B14F-4D97-AF65-F5344CB8AC3E}">
        <p14:creationId xmlns:p14="http://schemas.microsoft.com/office/powerpoint/2010/main" val="2675913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Cybersecurity Information Sharing Act (CISA) of 2015</a:t>
            </a:r>
            <a:endParaRPr lang="en-US" dirty="0"/>
          </a:p>
        </p:txBody>
      </p:sp>
      <p:sp>
        <p:nvSpPr>
          <p:cNvPr id="3" name="Content Placeholder 2"/>
          <p:cNvSpPr>
            <a:spLocks noGrp="1"/>
          </p:cNvSpPr>
          <p:nvPr>
            <p:ph idx="1"/>
          </p:nvPr>
        </p:nvSpPr>
        <p:spPr/>
        <p:txBody>
          <a:bodyPr>
            <a:noAutofit/>
          </a:bodyPr>
          <a:lstStyle/>
          <a:p>
            <a:pPr>
              <a:spcBef>
                <a:spcPts val="0"/>
              </a:spcBef>
            </a:pPr>
            <a:r>
              <a:rPr lang="en-US" sz="2600" dirty="0" smtClean="0"/>
              <a:t>The </a:t>
            </a:r>
            <a:r>
              <a:rPr lang="en-US" sz="2600" dirty="0"/>
              <a:t>Cybersecurity Information Sharing Act </a:t>
            </a:r>
            <a:r>
              <a:rPr lang="en-US" sz="2600" dirty="0" smtClean="0"/>
              <a:t>(CISA) of </a:t>
            </a:r>
            <a:r>
              <a:rPr lang="en-US" sz="2600" dirty="0"/>
              <a:t>2015, which is designed to increase cybersecurity information sharing between the private sector and the Federal </a:t>
            </a:r>
            <a:r>
              <a:rPr lang="en-US" sz="2600" dirty="0" smtClean="0"/>
              <a:t>Government, required DHS to have an automated capability to receive and share cyber threat indicators and defensive measures.  </a:t>
            </a:r>
          </a:p>
          <a:p>
            <a:pPr>
              <a:spcBef>
                <a:spcPts val="0"/>
              </a:spcBef>
            </a:pPr>
            <a:r>
              <a:rPr lang="en-US" sz="2600" dirty="0" smtClean="0"/>
              <a:t>Non-Federal entity sharing </a:t>
            </a:r>
            <a:r>
              <a:rPr lang="en-US" sz="2600" dirty="0"/>
              <a:t>with DHS through AIS or other DHS mechanisms that is conducted in accordance with </a:t>
            </a:r>
            <a:r>
              <a:rPr lang="en-US" sz="2600" dirty="0" smtClean="0"/>
              <a:t>CISA’s requirements (e.g., privacy scrubs) </a:t>
            </a:r>
            <a:r>
              <a:rPr lang="en-US" sz="2600" dirty="0"/>
              <a:t>receives liability protection.</a:t>
            </a:r>
          </a:p>
        </p:txBody>
      </p:sp>
      <p:sp>
        <p:nvSpPr>
          <p:cNvPr id="4" name="Slide Number Placeholder 3"/>
          <p:cNvSpPr>
            <a:spLocks noGrp="1"/>
          </p:cNvSpPr>
          <p:nvPr>
            <p:ph type="sldNum" sz="quarter" idx="12"/>
          </p:nvPr>
        </p:nvSpPr>
        <p:spPr/>
        <p:txBody>
          <a:bodyPr/>
          <a:lstStyle/>
          <a:p>
            <a:fld id="{8C90A024-6221-4BC7-AA16-8485436CA493}"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3905396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Value Proposition </a:t>
            </a:r>
            <a:br>
              <a:rPr lang="en-US" dirty="0" smtClean="0"/>
            </a:br>
            <a:r>
              <a:rPr lang="en-US" dirty="0" smtClean="0"/>
              <a:t>(“What’s in it for me?”)</a:t>
            </a:r>
            <a:endParaRPr lang="en-US" dirty="0"/>
          </a:p>
        </p:txBody>
      </p:sp>
      <p:sp>
        <p:nvSpPr>
          <p:cNvPr id="3" name="Content Placeholder 2"/>
          <p:cNvSpPr>
            <a:spLocks noGrp="1"/>
          </p:cNvSpPr>
          <p:nvPr>
            <p:ph idx="1"/>
          </p:nvPr>
        </p:nvSpPr>
        <p:spPr/>
        <p:txBody>
          <a:bodyPr>
            <a:normAutofit fontScale="77500" lnSpcReduction="20000"/>
          </a:bodyPr>
          <a:lstStyle/>
          <a:p>
            <a:pPr marL="0" indent="0">
              <a:spcBef>
                <a:spcPts val="0"/>
              </a:spcBef>
              <a:buNone/>
            </a:pPr>
            <a:r>
              <a:rPr lang="en-US" b="1" dirty="0" smtClean="0"/>
              <a:t>Why do I want these indicators?</a:t>
            </a:r>
            <a:r>
              <a:rPr lang="en-US" dirty="0" smtClean="0"/>
              <a:t> </a:t>
            </a:r>
            <a:endParaRPr lang="en-US" dirty="0"/>
          </a:p>
          <a:p>
            <a:pPr>
              <a:spcBef>
                <a:spcPts val="0"/>
              </a:spcBef>
            </a:pPr>
            <a:r>
              <a:rPr lang="en-US" dirty="0" smtClean="0"/>
              <a:t>Receiving cyber threat indicators (and defensive measures) allows organizations to improve their network defense posture faster and forces adversaries to change their infrastructure, tactics, etc. </a:t>
            </a:r>
          </a:p>
          <a:p>
            <a:pPr>
              <a:spcBef>
                <a:spcPts val="0"/>
              </a:spcBef>
            </a:pPr>
            <a:r>
              <a:rPr lang="en-US" dirty="0" smtClean="0"/>
              <a:t>If your organization cannot make use of them directly (e.g., outsourced infrastructure), you should make sure your service provider is receiving and using. </a:t>
            </a:r>
          </a:p>
          <a:p>
            <a:pPr marL="0" indent="0">
              <a:spcBef>
                <a:spcPts val="0"/>
              </a:spcBef>
              <a:buNone/>
            </a:pPr>
            <a:endParaRPr lang="en-US" dirty="0" smtClean="0"/>
          </a:p>
          <a:p>
            <a:pPr marL="0" indent="0">
              <a:spcBef>
                <a:spcPts val="0"/>
              </a:spcBef>
              <a:buNone/>
            </a:pPr>
            <a:r>
              <a:rPr lang="en-US" b="1" dirty="0" smtClean="0"/>
              <a:t>Why do I want to share indicators back? </a:t>
            </a:r>
          </a:p>
          <a:p>
            <a:pPr>
              <a:spcBef>
                <a:spcPts val="0"/>
              </a:spcBef>
            </a:pPr>
            <a:r>
              <a:rPr lang="en-US" dirty="0" smtClean="0"/>
              <a:t>Your detection becomes someone else’s prevention and makes the entire community stronger (think of animals in a large herd). </a:t>
            </a:r>
          </a:p>
          <a:p>
            <a:pPr>
              <a:spcBef>
                <a:spcPts val="0"/>
              </a:spcBef>
            </a:pPr>
            <a:r>
              <a:rPr lang="en-US" dirty="0" smtClean="0"/>
              <a:t>Liability protection.</a:t>
            </a:r>
            <a:endParaRPr lang="en-US" dirty="0"/>
          </a:p>
          <a:p>
            <a:endParaRPr lang="en-US" dirty="0"/>
          </a:p>
        </p:txBody>
      </p:sp>
      <p:sp>
        <p:nvSpPr>
          <p:cNvPr id="4" name="Slide Number Placeholder 3"/>
          <p:cNvSpPr>
            <a:spLocks noGrp="1"/>
          </p:cNvSpPr>
          <p:nvPr>
            <p:ph type="sldNum" sz="quarter" idx="12"/>
          </p:nvPr>
        </p:nvSpPr>
        <p:spPr/>
        <p:txBody>
          <a:bodyPr/>
          <a:lstStyle/>
          <a:p>
            <a:fld id="{8C90A024-6221-4BC7-AA16-8485436CA493}"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283130563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 Template for Recording Streaming" id="{BBDB363C-8ABA-BD46-A8FD-7D50D752BDFA}" vid="{BAD752F1-D8D3-A945-8EF1-B8FBFCB78EE3}"/>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3262C7C2427D46B03C31E93647AAFD" ma:contentTypeVersion="0" ma:contentTypeDescription="Create a new document." ma:contentTypeScope="" ma:versionID="5e1b4d43f793c644925ef3f866b11af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584B82-1366-40A1-B284-4FA3E0397672}">
  <ds:schemaRefs>
    <ds:schemaRef ds:uri="http://schemas.microsoft.com/sharepoint/v3/contenttype/forms"/>
  </ds:schemaRefs>
</ds:datastoreItem>
</file>

<file path=customXml/itemProps2.xml><?xml version="1.0" encoding="utf-8"?>
<ds:datastoreItem xmlns:ds="http://schemas.openxmlformats.org/officeDocument/2006/customXml" ds:itemID="{87C0CC75-F0F8-4AAD-842C-966DF434D1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FF63E7B-BCD7-4FED-BDEC-2D0994EA6899}">
  <ds:schemaRefs>
    <ds:schemaRef ds:uri="http://schemas.microsoft.com/office/2006/documentManagement/types"/>
    <ds:schemaRef ds:uri="http://purl.org/dc/elements/1.1/"/>
    <ds:schemaRef ds:uri="http://schemas.openxmlformats.org/package/2006/metadata/core-properties"/>
    <ds:schemaRef ds:uri="http://purl.org/dc/dcmitype/"/>
    <ds:schemaRef ds:uri="http://schemas.microsoft.com/office/2006/metadata/properties"/>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blank</Template>
  <TotalTime>2593</TotalTime>
  <Words>1681</Words>
  <Application>Microsoft Office PowerPoint</Application>
  <PresentationFormat>On-screen Show (4:3)</PresentationFormat>
  <Paragraphs>244</Paragraphs>
  <Slides>30</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30</vt:i4>
      </vt:variant>
    </vt:vector>
  </HeadingPairs>
  <TitlesOfParts>
    <vt:vector size="35" baseType="lpstr">
      <vt:lpstr>Arial</vt:lpstr>
      <vt:lpstr>Calibri</vt:lpstr>
      <vt:lpstr>Calibri Light</vt:lpstr>
      <vt:lpstr>2_Office Theme</vt:lpstr>
      <vt:lpstr>1_Office Theme</vt:lpstr>
      <vt:lpstr>Information Sharing and Analysis Organization (ISAO)  Standards Organization</vt:lpstr>
      <vt:lpstr>Agenda</vt:lpstr>
      <vt:lpstr>Why Are We Here?</vt:lpstr>
      <vt:lpstr>Information Sharing with DHS</vt:lpstr>
      <vt:lpstr>Automated Indicator Sharing (AIS)</vt:lpstr>
      <vt:lpstr>Trust Brokering Concept</vt:lpstr>
      <vt:lpstr>Programs for sharing with the NCCIC</vt:lpstr>
      <vt:lpstr>Cybersecurity Information Sharing Act (CISA) of 2015</vt:lpstr>
      <vt:lpstr>Value Proposition  (“What’s in it for me?”)</vt:lpstr>
      <vt:lpstr>Plugging into AIS</vt:lpstr>
      <vt:lpstr>You Host the Connection</vt:lpstr>
      <vt:lpstr>Someone Else Hosts the Connection</vt:lpstr>
      <vt:lpstr>Receiving from AIS</vt:lpstr>
      <vt:lpstr>Sharing to AIS</vt:lpstr>
      <vt:lpstr>Privacy Scrub</vt:lpstr>
      <vt:lpstr>AIS Snapshot</vt:lpstr>
      <vt:lpstr>Questions?</vt:lpstr>
      <vt:lpstr>Meeting the Urgent Need</vt:lpstr>
      <vt:lpstr>Hot off the Press</vt:lpstr>
      <vt:lpstr>What’s Next?  (1 of 3)</vt:lpstr>
      <vt:lpstr>What’s Next?  (2 of 3)</vt:lpstr>
      <vt:lpstr>What’s Next?  (3 of 3)</vt:lpstr>
      <vt:lpstr>Building the Community</vt:lpstr>
      <vt:lpstr>Information Sharing Resource Library</vt:lpstr>
      <vt:lpstr>Information Sharing Groups</vt:lpstr>
      <vt:lpstr>ISAO Registry</vt:lpstr>
      <vt:lpstr>ISAO Roundtable Discussions</vt:lpstr>
      <vt:lpstr>National Information Sharing Conference</vt:lpstr>
      <vt:lpstr>Mark Your Calendars</vt:lpstr>
      <vt:lpstr>Questions and Answers</vt:lpstr>
    </vt:vector>
  </TitlesOfParts>
  <Company>LMI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Howard, William</dc:creator>
  <cp:lastModifiedBy>Lipsey, Richard</cp:lastModifiedBy>
  <cp:revision>219</cp:revision>
  <dcterms:created xsi:type="dcterms:W3CDTF">2016-01-05T13:06:10Z</dcterms:created>
  <dcterms:modified xsi:type="dcterms:W3CDTF">2016-10-20T15:09:05Z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0x0101004C3262C7C2427D46B03C31E93647AAFD</vt:lpwstr>
  </property>
  <property fmtid="{D5CDD505-2E9C-101B-9397-08002B2CF9AE}" pid="3" name="Order">
    <vt:r8>66700</vt:r8>
  </property>
  <property fmtid="{D5CDD505-2E9C-101B-9397-08002B2CF9AE}" pid="4" name="TemplateUrl">
    <vt:lpwstr/>
  </property>
  <property fmtid="{D5CDD505-2E9C-101B-9397-08002B2CF9AE}" pid="5" name="_CopySource">
    <vt:lpwstr>https://teamlmiclient.lmi.org/ISAO/Shared Documents/Events/Chair Webinar 8 Jan 2016.pptx</vt:lpwstr>
  </property>
  <property fmtid="{D5CDD505-2E9C-101B-9397-08002B2CF9AE}" pid="6" name="xd_ProgID">
    <vt:lpwstr/>
  </property>
</Properties>
</file>