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16"/>
  </p:notesMasterIdLst>
  <p:handoutMasterIdLst>
    <p:handoutMasterId r:id="rId17"/>
  </p:handoutMasterIdLst>
  <p:sldIdLst>
    <p:sldId id="309" r:id="rId5"/>
    <p:sldId id="349" r:id="rId6"/>
    <p:sldId id="350" r:id="rId7"/>
    <p:sldId id="354" r:id="rId8"/>
    <p:sldId id="355" r:id="rId9"/>
    <p:sldId id="343" r:id="rId10"/>
    <p:sldId id="356" r:id="rId11"/>
    <p:sldId id="357" r:id="rId12"/>
    <p:sldId id="358" r:id="rId13"/>
    <p:sldId id="351" r:id="rId14"/>
    <p:sldId id="28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3649"/>
    <a:srgbClr val="056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94" autoAdjust="0"/>
    <p:restoredTop sz="93321" autoAdjust="0"/>
  </p:normalViewPr>
  <p:slideViewPr>
    <p:cSldViewPr>
      <p:cViewPr varScale="1">
        <p:scale>
          <a:sx n="39" d="100"/>
          <a:sy n="39" d="100"/>
        </p:scale>
        <p:origin x="66" y="5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976"/>
    </p:cViewPr>
  </p:sorterViewPr>
  <p:notesViewPr>
    <p:cSldViewPr>
      <p:cViewPr varScale="1">
        <p:scale>
          <a:sx n="57" d="100"/>
          <a:sy n="57" d="100"/>
        </p:scale>
        <p:origin x="239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E9639-64C8-4BD4-91F9-65EA93DF6248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AF8F676B-E3CB-4497-A340-D5C603C7CBF0}">
      <dgm:prSet phldrT="[Text]" custT="1"/>
      <dgm:spPr/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r>
            <a:rPr lang="en-US" sz="2800" dirty="0"/>
            <a:t>Engagement</a:t>
          </a:r>
        </a:p>
        <a:p>
          <a:pPr algn="ctr">
            <a:lnSpc>
              <a:spcPct val="90000"/>
            </a:lnSpc>
            <a:spcAft>
              <a:spcPct val="35000"/>
            </a:spcAft>
          </a:pPr>
          <a:r>
            <a:rPr lang="en-US" sz="2400" i="1" dirty="0"/>
            <a:t>Building the community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000" i="1" dirty="0"/>
            <a:t>     - Constituent Strategies</a:t>
          </a:r>
        </a:p>
        <a:p>
          <a:pPr marL="285750" indent="-285750" algn="l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2000" i="1" dirty="0"/>
            <a:t>     - Public Messaging</a:t>
          </a:r>
        </a:p>
        <a:p>
          <a:pPr marL="285750" indent="-285750" algn="l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2000" i="1" dirty="0"/>
            <a:t>     - Event Management</a:t>
          </a:r>
        </a:p>
      </dgm:t>
    </dgm:pt>
    <dgm:pt modelId="{0F177265-C901-47D2-BA7E-BDC46CEF7341}" type="parTrans" cxnId="{7E7D1BAF-AE1B-4CA3-BA3C-76540E579CB1}">
      <dgm:prSet/>
      <dgm:spPr/>
      <dgm:t>
        <a:bodyPr/>
        <a:lstStyle/>
        <a:p>
          <a:endParaRPr lang="en-US"/>
        </a:p>
      </dgm:t>
    </dgm:pt>
    <dgm:pt modelId="{DE701D1A-1444-4419-B75B-6FE02C35E3E1}" type="sibTrans" cxnId="{7E7D1BAF-AE1B-4CA3-BA3C-76540E579CB1}">
      <dgm:prSet/>
      <dgm:spPr/>
      <dgm:t>
        <a:bodyPr/>
        <a:lstStyle/>
        <a:p>
          <a:endParaRPr lang="en-US"/>
        </a:p>
      </dgm:t>
    </dgm:pt>
    <dgm:pt modelId="{15E01E5C-7687-4660-AB9E-C23920A45546}">
      <dgm:prSet phldrT="[Text]" custT="1"/>
      <dgm:spPr/>
      <dgm:t>
        <a:bodyPr/>
        <a:lstStyle/>
        <a:p>
          <a:pPr algn="ctr">
            <a:spcAft>
              <a:spcPct val="35000"/>
            </a:spcAft>
          </a:pPr>
          <a:r>
            <a:rPr lang="en-US" sz="2800" dirty="0"/>
            <a:t>Lifecycle</a:t>
          </a:r>
        </a:p>
        <a:p>
          <a:pPr algn="ctr">
            <a:spcAft>
              <a:spcPct val="35000"/>
            </a:spcAft>
          </a:pPr>
          <a:r>
            <a:rPr lang="en-US" sz="2400" i="1" dirty="0"/>
            <a:t>Creating the guidelines</a:t>
          </a:r>
        </a:p>
        <a:p>
          <a:pPr algn="l">
            <a:spcAft>
              <a:spcPts val="0"/>
            </a:spcAft>
          </a:pPr>
          <a:r>
            <a:rPr lang="en-US" sz="2000" i="1" dirty="0"/>
            <a:t>     - Standards Process</a:t>
          </a:r>
        </a:p>
        <a:p>
          <a:pPr marL="285750" indent="-285750" algn="l"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2000" i="1" dirty="0"/>
            <a:t>     - Standards Framework</a:t>
          </a:r>
        </a:p>
        <a:p>
          <a:pPr marL="285750" indent="-285750" algn="l"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2000" i="1" dirty="0"/>
            <a:t>     - Work Group Oversight</a:t>
          </a:r>
        </a:p>
      </dgm:t>
    </dgm:pt>
    <dgm:pt modelId="{485F36DB-D798-41BC-862B-81AF78617F4A}" type="parTrans" cxnId="{FBCD490A-BEC1-440A-8615-2A4F32F16CE2}">
      <dgm:prSet/>
      <dgm:spPr/>
      <dgm:t>
        <a:bodyPr/>
        <a:lstStyle/>
        <a:p>
          <a:endParaRPr lang="en-US"/>
        </a:p>
      </dgm:t>
    </dgm:pt>
    <dgm:pt modelId="{853FA578-99ED-4F1F-839E-39D77BA93D3B}" type="sibTrans" cxnId="{FBCD490A-BEC1-440A-8615-2A4F32F16CE2}">
      <dgm:prSet/>
      <dgm:spPr/>
      <dgm:t>
        <a:bodyPr/>
        <a:lstStyle/>
        <a:p>
          <a:endParaRPr lang="en-US"/>
        </a:p>
      </dgm:t>
    </dgm:pt>
    <dgm:pt modelId="{7874A677-6B7E-4E32-B33B-18B4D7F1D254}">
      <dgm:prSet phldrT="[Text]" custT="1"/>
      <dgm:spPr/>
      <dgm:t>
        <a:bodyPr/>
        <a:lstStyle/>
        <a:p>
          <a:pPr algn="ctr">
            <a:spcAft>
              <a:spcPct val="35000"/>
            </a:spcAft>
          </a:pPr>
          <a:r>
            <a:rPr lang="en-US" sz="2800" dirty="0"/>
            <a:t>Support</a:t>
          </a:r>
        </a:p>
        <a:p>
          <a:pPr algn="ctr">
            <a:spcAft>
              <a:spcPct val="35000"/>
            </a:spcAft>
          </a:pPr>
          <a:r>
            <a:rPr lang="en-US" sz="2400" i="1" dirty="0"/>
            <a:t>Implementing/Feedback</a:t>
          </a:r>
        </a:p>
        <a:p>
          <a:pPr algn="l">
            <a:spcAft>
              <a:spcPts val="0"/>
            </a:spcAft>
          </a:pPr>
          <a:r>
            <a:rPr lang="en-US" sz="2000" i="1" dirty="0"/>
            <a:t>     - Resource Mgmt.</a:t>
          </a:r>
        </a:p>
        <a:p>
          <a:pPr marL="285750" indent="-285750" algn="l"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2000" i="1" dirty="0"/>
            <a:t>     - Support Services</a:t>
          </a:r>
        </a:p>
        <a:p>
          <a:pPr marL="285750" indent="-285750" algn="l"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2000" i="1" dirty="0"/>
            <a:t>     - Feedback</a:t>
          </a:r>
        </a:p>
      </dgm:t>
    </dgm:pt>
    <dgm:pt modelId="{4108D11D-F3F6-4443-9CD6-DB97BD1ECB68}" type="parTrans" cxnId="{1C649B49-43CD-42F1-8C60-7D513F729551}">
      <dgm:prSet/>
      <dgm:spPr/>
      <dgm:t>
        <a:bodyPr/>
        <a:lstStyle/>
        <a:p>
          <a:endParaRPr lang="en-US"/>
        </a:p>
      </dgm:t>
    </dgm:pt>
    <dgm:pt modelId="{D13A1E0E-D12A-4612-9492-1AD1A42B39ED}" type="sibTrans" cxnId="{1C649B49-43CD-42F1-8C60-7D513F729551}">
      <dgm:prSet/>
      <dgm:spPr/>
      <dgm:t>
        <a:bodyPr/>
        <a:lstStyle/>
        <a:p>
          <a:endParaRPr lang="en-US"/>
        </a:p>
      </dgm:t>
    </dgm:pt>
    <dgm:pt modelId="{814A6B11-6566-4878-836A-E9E91FA4C39D}" type="pres">
      <dgm:prSet presAssocID="{329E9639-64C8-4BD4-91F9-65EA93DF6248}" presName="Name0" presStyleCnt="0">
        <dgm:presLayoutVars>
          <dgm:dir/>
          <dgm:resizeHandles val="exact"/>
        </dgm:presLayoutVars>
      </dgm:prSet>
      <dgm:spPr/>
    </dgm:pt>
    <dgm:pt modelId="{2B23DE2E-8DBD-4952-9018-0FF0FD95BDC6}" type="pres">
      <dgm:prSet presAssocID="{329E9639-64C8-4BD4-91F9-65EA93DF6248}" presName="fgShape" presStyleLbl="fgShp" presStyleIdx="0" presStyleCnt="1" custLinFactNeighborY="11048"/>
      <dgm:spPr/>
    </dgm:pt>
    <dgm:pt modelId="{D9E234D7-834C-4AF8-AEA6-29726241B1A5}" type="pres">
      <dgm:prSet presAssocID="{329E9639-64C8-4BD4-91F9-65EA93DF6248}" presName="linComp" presStyleCnt="0"/>
      <dgm:spPr/>
    </dgm:pt>
    <dgm:pt modelId="{63F2871F-1EA5-477A-8038-B632242CEB2B}" type="pres">
      <dgm:prSet presAssocID="{AF8F676B-E3CB-4497-A340-D5C603C7CBF0}" presName="compNode" presStyleCnt="0"/>
      <dgm:spPr/>
    </dgm:pt>
    <dgm:pt modelId="{2162002C-D215-49EA-88E1-D522F913DFD2}" type="pres">
      <dgm:prSet presAssocID="{AF8F676B-E3CB-4497-A340-D5C603C7CBF0}" presName="bkgdShape" presStyleLbl="node1" presStyleIdx="0" presStyleCnt="3"/>
      <dgm:spPr/>
      <dgm:t>
        <a:bodyPr/>
        <a:lstStyle/>
        <a:p>
          <a:endParaRPr lang="en-US"/>
        </a:p>
      </dgm:t>
    </dgm:pt>
    <dgm:pt modelId="{7CF56D06-FD49-4CBD-8209-B3389DF6EC7C}" type="pres">
      <dgm:prSet presAssocID="{AF8F676B-E3CB-4497-A340-D5C603C7CBF0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55980-96D1-4BFF-8BDD-570AC7DB39E4}" type="pres">
      <dgm:prSet presAssocID="{AF8F676B-E3CB-4497-A340-D5C603C7CBF0}" presName="invisiNode" presStyleLbl="node1" presStyleIdx="0" presStyleCnt="3"/>
      <dgm:spPr/>
    </dgm:pt>
    <dgm:pt modelId="{5231D121-3263-443C-8373-1B8DF0A88B63}" type="pres">
      <dgm:prSet presAssocID="{AF8F676B-E3CB-4497-A340-D5C603C7CBF0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21882891-CD2C-4B74-A239-9DDB6A2502C1}" type="pres">
      <dgm:prSet presAssocID="{DE701D1A-1444-4419-B75B-6FE02C35E3E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2D0C8AF-3342-4DD7-BDB6-F70FCF6A1A1F}" type="pres">
      <dgm:prSet presAssocID="{15E01E5C-7687-4660-AB9E-C23920A45546}" presName="compNode" presStyleCnt="0"/>
      <dgm:spPr/>
    </dgm:pt>
    <dgm:pt modelId="{B32D5A2D-0999-47E2-B1C1-D70A9FF6F11A}" type="pres">
      <dgm:prSet presAssocID="{15E01E5C-7687-4660-AB9E-C23920A45546}" presName="bkgdShape" presStyleLbl="node1" presStyleIdx="1" presStyleCnt="3"/>
      <dgm:spPr/>
      <dgm:t>
        <a:bodyPr/>
        <a:lstStyle/>
        <a:p>
          <a:endParaRPr lang="en-US"/>
        </a:p>
      </dgm:t>
    </dgm:pt>
    <dgm:pt modelId="{3361B457-4734-42F9-B25D-EA65DCF7F7D3}" type="pres">
      <dgm:prSet presAssocID="{15E01E5C-7687-4660-AB9E-C23920A45546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73EE9E-A350-4F9D-9DDE-D39024572649}" type="pres">
      <dgm:prSet presAssocID="{15E01E5C-7687-4660-AB9E-C23920A45546}" presName="invisiNode" presStyleLbl="node1" presStyleIdx="1" presStyleCnt="3"/>
      <dgm:spPr/>
    </dgm:pt>
    <dgm:pt modelId="{08EDCBAD-4D2A-40A3-9040-DE3DFDE2CBCD}" type="pres">
      <dgm:prSet presAssocID="{15E01E5C-7687-4660-AB9E-C23920A45546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73436B17-0B4F-4176-A63E-3C951FAC8FD9}" type="pres">
      <dgm:prSet presAssocID="{853FA578-99ED-4F1F-839E-39D77BA93D3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4042511-40D5-4326-A3B7-AEF88AB2A7BF}" type="pres">
      <dgm:prSet presAssocID="{7874A677-6B7E-4E32-B33B-18B4D7F1D254}" presName="compNode" presStyleCnt="0"/>
      <dgm:spPr/>
    </dgm:pt>
    <dgm:pt modelId="{3ED8303F-C48F-47DF-BB9F-8B5B66F72AF1}" type="pres">
      <dgm:prSet presAssocID="{7874A677-6B7E-4E32-B33B-18B4D7F1D254}" presName="bkgdShape" presStyleLbl="node1" presStyleIdx="2" presStyleCnt="3"/>
      <dgm:spPr/>
      <dgm:t>
        <a:bodyPr/>
        <a:lstStyle/>
        <a:p>
          <a:endParaRPr lang="en-US"/>
        </a:p>
      </dgm:t>
    </dgm:pt>
    <dgm:pt modelId="{83D42837-13A0-4A74-802B-969795869DEF}" type="pres">
      <dgm:prSet presAssocID="{7874A677-6B7E-4E32-B33B-18B4D7F1D254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1B69B-37E5-48F6-960E-53A888C95BB4}" type="pres">
      <dgm:prSet presAssocID="{7874A677-6B7E-4E32-B33B-18B4D7F1D254}" presName="invisiNode" presStyleLbl="node1" presStyleIdx="2" presStyleCnt="3"/>
      <dgm:spPr/>
    </dgm:pt>
    <dgm:pt modelId="{2D174735-EBA4-4849-9A47-28C24892E320}" type="pres">
      <dgm:prSet presAssocID="{7874A677-6B7E-4E32-B33B-18B4D7F1D254}" presName="imagNod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</dgm:ptLst>
  <dgm:cxnLst>
    <dgm:cxn modelId="{7E7D1BAF-AE1B-4CA3-BA3C-76540E579CB1}" srcId="{329E9639-64C8-4BD4-91F9-65EA93DF6248}" destId="{AF8F676B-E3CB-4497-A340-D5C603C7CBF0}" srcOrd="0" destOrd="0" parTransId="{0F177265-C901-47D2-BA7E-BDC46CEF7341}" sibTransId="{DE701D1A-1444-4419-B75B-6FE02C35E3E1}"/>
    <dgm:cxn modelId="{9461B0CF-553C-466B-912D-7A8CA7ED9091}" type="presOf" srcId="{7874A677-6B7E-4E32-B33B-18B4D7F1D254}" destId="{3ED8303F-C48F-47DF-BB9F-8B5B66F72AF1}" srcOrd="0" destOrd="0" presId="urn:microsoft.com/office/officeart/2005/8/layout/hList7"/>
    <dgm:cxn modelId="{FBCD490A-BEC1-440A-8615-2A4F32F16CE2}" srcId="{329E9639-64C8-4BD4-91F9-65EA93DF6248}" destId="{15E01E5C-7687-4660-AB9E-C23920A45546}" srcOrd="1" destOrd="0" parTransId="{485F36DB-D798-41BC-862B-81AF78617F4A}" sibTransId="{853FA578-99ED-4F1F-839E-39D77BA93D3B}"/>
    <dgm:cxn modelId="{CE1B6A2A-36CC-4E24-940E-6E0A3D306A11}" type="presOf" srcId="{853FA578-99ED-4F1F-839E-39D77BA93D3B}" destId="{73436B17-0B4F-4176-A63E-3C951FAC8FD9}" srcOrd="0" destOrd="0" presId="urn:microsoft.com/office/officeart/2005/8/layout/hList7"/>
    <dgm:cxn modelId="{F0D83E77-7E63-4366-8640-E469E628250A}" type="presOf" srcId="{AF8F676B-E3CB-4497-A340-D5C603C7CBF0}" destId="{7CF56D06-FD49-4CBD-8209-B3389DF6EC7C}" srcOrd="1" destOrd="0" presId="urn:microsoft.com/office/officeart/2005/8/layout/hList7"/>
    <dgm:cxn modelId="{1C649B49-43CD-42F1-8C60-7D513F729551}" srcId="{329E9639-64C8-4BD4-91F9-65EA93DF6248}" destId="{7874A677-6B7E-4E32-B33B-18B4D7F1D254}" srcOrd="2" destOrd="0" parTransId="{4108D11D-F3F6-4443-9CD6-DB97BD1ECB68}" sibTransId="{D13A1E0E-D12A-4612-9492-1AD1A42B39ED}"/>
    <dgm:cxn modelId="{E6C6A241-5474-468A-9D6E-0C39C7663D76}" type="presOf" srcId="{15E01E5C-7687-4660-AB9E-C23920A45546}" destId="{B32D5A2D-0999-47E2-B1C1-D70A9FF6F11A}" srcOrd="0" destOrd="0" presId="urn:microsoft.com/office/officeart/2005/8/layout/hList7"/>
    <dgm:cxn modelId="{619272C5-9147-4F82-9CD6-B42C29800796}" type="presOf" srcId="{15E01E5C-7687-4660-AB9E-C23920A45546}" destId="{3361B457-4734-42F9-B25D-EA65DCF7F7D3}" srcOrd="1" destOrd="0" presId="urn:microsoft.com/office/officeart/2005/8/layout/hList7"/>
    <dgm:cxn modelId="{9F17B77B-7EC7-46B2-9C68-5F36AA69860D}" type="presOf" srcId="{AF8F676B-E3CB-4497-A340-D5C603C7CBF0}" destId="{2162002C-D215-49EA-88E1-D522F913DFD2}" srcOrd="0" destOrd="0" presId="urn:microsoft.com/office/officeart/2005/8/layout/hList7"/>
    <dgm:cxn modelId="{51051617-C96F-4F55-A46B-A27615148FE7}" type="presOf" srcId="{7874A677-6B7E-4E32-B33B-18B4D7F1D254}" destId="{83D42837-13A0-4A74-802B-969795869DEF}" srcOrd="1" destOrd="0" presId="urn:microsoft.com/office/officeart/2005/8/layout/hList7"/>
    <dgm:cxn modelId="{FEDF4E59-E2C7-446C-9B8D-EC1617946DBE}" type="presOf" srcId="{DE701D1A-1444-4419-B75B-6FE02C35E3E1}" destId="{21882891-CD2C-4B74-A239-9DDB6A2502C1}" srcOrd="0" destOrd="0" presId="urn:microsoft.com/office/officeart/2005/8/layout/hList7"/>
    <dgm:cxn modelId="{8D7A99A9-F4CF-443A-8168-0170A94BCD4B}" type="presOf" srcId="{329E9639-64C8-4BD4-91F9-65EA93DF6248}" destId="{814A6B11-6566-4878-836A-E9E91FA4C39D}" srcOrd="0" destOrd="0" presId="urn:microsoft.com/office/officeart/2005/8/layout/hList7"/>
    <dgm:cxn modelId="{7B6818D5-C7B4-4FDC-B626-14097EA6D085}" type="presParOf" srcId="{814A6B11-6566-4878-836A-E9E91FA4C39D}" destId="{2B23DE2E-8DBD-4952-9018-0FF0FD95BDC6}" srcOrd="0" destOrd="0" presId="urn:microsoft.com/office/officeart/2005/8/layout/hList7"/>
    <dgm:cxn modelId="{70F0F372-FCFD-4ABE-A5B3-1133D1140A05}" type="presParOf" srcId="{814A6B11-6566-4878-836A-E9E91FA4C39D}" destId="{D9E234D7-834C-4AF8-AEA6-29726241B1A5}" srcOrd="1" destOrd="0" presId="urn:microsoft.com/office/officeart/2005/8/layout/hList7"/>
    <dgm:cxn modelId="{B70E3126-16BE-42D4-B277-C121760EEBDC}" type="presParOf" srcId="{D9E234D7-834C-4AF8-AEA6-29726241B1A5}" destId="{63F2871F-1EA5-477A-8038-B632242CEB2B}" srcOrd="0" destOrd="0" presId="urn:microsoft.com/office/officeart/2005/8/layout/hList7"/>
    <dgm:cxn modelId="{378FA7C2-206F-43A7-8AEB-67A5828F288B}" type="presParOf" srcId="{63F2871F-1EA5-477A-8038-B632242CEB2B}" destId="{2162002C-D215-49EA-88E1-D522F913DFD2}" srcOrd="0" destOrd="0" presId="urn:microsoft.com/office/officeart/2005/8/layout/hList7"/>
    <dgm:cxn modelId="{653B5B6A-329E-4A15-9E3C-E0DD7B25E5D3}" type="presParOf" srcId="{63F2871F-1EA5-477A-8038-B632242CEB2B}" destId="{7CF56D06-FD49-4CBD-8209-B3389DF6EC7C}" srcOrd="1" destOrd="0" presId="urn:microsoft.com/office/officeart/2005/8/layout/hList7"/>
    <dgm:cxn modelId="{73DC9343-5760-4D01-9A49-0B30AEC5AF50}" type="presParOf" srcId="{63F2871F-1EA5-477A-8038-B632242CEB2B}" destId="{51055980-96D1-4BFF-8BDD-570AC7DB39E4}" srcOrd="2" destOrd="0" presId="urn:microsoft.com/office/officeart/2005/8/layout/hList7"/>
    <dgm:cxn modelId="{403033D9-0052-46EE-A07E-FE630C0C0CF8}" type="presParOf" srcId="{63F2871F-1EA5-477A-8038-B632242CEB2B}" destId="{5231D121-3263-443C-8373-1B8DF0A88B63}" srcOrd="3" destOrd="0" presId="urn:microsoft.com/office/officeart/2005/8/layout/hList7"/>
    <dgm:cxn modelId="{55FA20F9-C78D-484A-90C8-9DF8BBC88343}" type="presParOf" srcId="{D9E234D7-834C-4AF8-AEA6-29726241B1A5}" destId="{21882891-CD2C-4B74-A239-9DDB6A2502C1}" srcOrd="1" destOrd="0" presId="urn:microsoft.com/office/officeart/2005/8/layout/hList7"/>
    <dgm:cxn modelId="{074DF8A6-95A5-40F0-A3F9-361BFB48BC4E}" type="presParOf" srcId="{D9E234D7-834C-4AF8-AEA6-29726241B1A5}" destId="{22D0C8AF-3342-4DD7-BDB6-F70FCF6A1A1F}" srcOrd="2" destOrd="0" presId="urn:microsoft.com/office/officeart/2005/8/layout/hList7"/>
    <dgm:cxn modelId="{468D78D8-DC71-431F-B769-344EA82CC215}" type="presParOf" srcId="{22D0C8AF-3342-4DD7-BDB6-F70FCF6A1A1F}" destId="{B32D5A2D-0999-47E2-B1C1-D70A9FF6F11A}" srcOrd="0" destOrd="0" presId="urn:microsoft.com/office/officeart/2005/8/layout/hList7"/>
    <dgm:cxn modelId="{71E381FB-487C-4DED-854A-1F606826F644}" type="presParOf" srcId="{22D0C8AF-3342-4DD7-BDB6-F70FCF6A1A1F}" destId="{3361B457-4734-42F9-B25D-EA65DCF7F7D3}" srcOrd="1" destOrd="0" presId="urn:microsoft.com/office/officeart/2005/8/layout/hList7"/>
    <dgm:cxn modelId="{01F97CA1-41A6-4180-9FB5-C0CAB7F0E27C}" type="presParOf" srcId="{22D0C8AF-3342-4DD7-BDB6-F70FCF6A1A1F}" destId="{8C73EE9E-A350-4F9D-9DDE-D39024572649}" srcOrd="2" destOrd="0" presId="urn:microsoft.com/office/officeart/2005/8/layout/hList7"/>
    <dgm:cxn modelId="{30A9D4F5-618C-4AA2-B265-7C635171648E}" type="presParOf" srcId="{22D0C8AF-3342-4DD7-BDB6-F70FCF6A1A1F}" destId="{08EDCBAD-4D2A-40A3-9040-DE3DFDE2CBCD}" srcOrd="3" destOrd="0" presId="urn:microsoft.com/office/officeart/2005/8/layout/hList7"/>
    <dgm:cxn modelId="{BB082896-FE0F-412B-A3FC-3DECF0999200}" type="presParOf" srcId="{D9E234D7-834C-4AF8-AEA6-29726241B1A5}" destId="{73436B17-0B4F-4176-A63E-3C951FAC8FD9}" srcOrd="3" destOrd="0" presId="urn:microsoft.com/office/officeart/2005/8/layout/hList7"/>
    <dgm:cxn modelId="{02040089-1984-4AF6-8008-8A7155849DC3}" type="presParOf" srcId="{D9E234D7-834C-4AF8-AEA6-29726241B1A5}" destId="{14042511-40D5-4326-A3B7-AEF88AB2A7BF}" srcOrd="4" destOrd="0" presId="urn:microsoft.com/office/officeart/2005/8/layout/hList7"/>
    <dgm:cxn modelId="{7D9001AD-6EAF-40B0-934A-48138E4A5D9E}" type="presParOf" srcId="{14042511-40D5-4326-A3B7-AEF88AB2A7BF}" destId="{3ED8303F-C48F-47DF-BB9F-8B5B66F72AF1}" srcOrd="0" destOrd="0" presId="urn:microsoft.com/office/officeart/2005/8/layout/hList7"/>
    <dgm:cxn modelId="{7EAD6F14-525D-48D2-B166-6404C0C2E4E6}" type="presParOf" srcId="{14042511-40D5-4326-A3B7-AEF88AB2A7BF}" destId="{83D42837-13A0-4A74-802B-969795869DEF}" srcOrd="1" destOrd="0" presId="urn:microsoft.com/office/officeart/2005/8/layout/hList7"/>
    <dgm:cxn modelId="{B0B5A19F-36CE-492B-BEDA-D42706460AB6}" type="presParOf" srcId="{14042511-40D5-4326-A3B7-AEF88AB2A7BF}" destId="{63A1B69B-37E5-48F6-960E-53A888C95BB4}" srcOrd="2" destOrd="0" presId="urn:microsoft.com/office/officeart/2005/8/layout/hList7"/>
    <dgm:cxn modelId="{1E9B8DBA-5EA8-4532-89A9-0C157B085173}" type="presParOf" srcId="{14042511-40D5-4326-A3B7-AEF88AB2A7BF}" destId="{2D174735-EBA4-4849-9A47-28C24892E32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5B6FE-CBEC-412B-8657-2EEF11C76A0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E57F6-0810-4DB3-B0A3-76384859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6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AA1D4-6AEA-417E-9031-1A7623920F83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4528F-F20D-4CFE-AE8C-00AC5FAD7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B19F2-C95C-410E-A905-1C47102433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51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supporting the Executive</a:t>
            </a:r>
            <a:r>
              <a:rPr lang="en-US" baseline="0" dirty="0"/>
              <a:t> Order – ISAO SO Support will </a:t>
            </a:r>
            <a:r>
              <a:rPr lang="en-US" dirty="0"/>
              <a:t>assist with</a:t>
            </a:r>
            <a:r>
              <a:rPr lang="en-US" baseline="0" dirty="0"/>
              <a:t> the formation by providing resources and services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4528F-F20D-4CFE-AE8C-00AC5FAD7B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09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</a:t>
            </a:r>
            <a:r>
              <a:rPr lang="en-US" baseline="0" dirty="0"/>
              <a:t> area of the </a:t>
            </a:r>
            <a:r>
              <a:rPr lang="en-US" dirty="0"/>
              <a:t>Standards Organization works together.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4528F-F20D-4CFE-AE8C-00AC5FAD7B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48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They</a:t>
            </a:r>
            <a:r>
              <a:rPr lang="en-US" baseline="0" dirty="0"/>
              <a:t> are interconnected.  Engagement works to promote awareness of the SO efforts;  Lifecycle works with the working groups to establish guidelines; Support assists with the Implementation of the guidelines.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4528F-F20D-4CFE-AE8C-00AC5FAD7B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17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Greg White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4528F-F20D-4CFE-AE8C-00AC5FAD7B3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4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06168"/>
            <a:ext cx="12192000" cy="235857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203807"/>
            <a:ext cx="12192000" cy="1090631"/>
          </a:xfrm>
        </p:spPr>
        <p:txBody>
          <a:bodyPr anchor="b">
            <a:norm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14313"/>
            <a:ext cx="121920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677B94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7939-9EA8-47E7-822B-CEF8BD7032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35"/>
          <a:stretch/>
        </p:blipFill>
        <p:spPr>
          <a:xfrm>
            <a:off x="2085340" y="506168"/>
            <a:ext cx="8021320" cy="2358578"/>
          </a:xfrm>
          <a:prstGeom prst="rect">
            <a:avLst/>
          </a:prstGeom>
          <a:ln w="127000">
            <a:solidFill>
              <a:schemeClr val="bg1"/>
            </a:solidFill>
          </a:ln>
        </p:spPr>
      </p:pic>
      <p:cxnSp>
        <p:nvCxnSpPr>
          <p:cNvPr id="84" name="Straight Connector 83"/>
          <p:cNvCxnSpPr/>
          <p:nvPr userDrawn="1"/>
        </p:nvCxnSpPr>
        <p:spPr>
          <a:xfrm>
            <a:off x="0" y="302580"/>
            <a:ext cx="12192000" cy="0"/>
          </a:xfrm>
          <a:prstGeom prst="line">
            <a:avLst/>
          </a:prstGeom>
          <a:ln w="57150">
            <a:solidFill>
              <a:srgbClr val="20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257800"/>
            <a:ext cx="1885071" cy="68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47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C3380-E667-4906-8F6C-5790948D82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90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5FA0-8413-45FB-96D4-D0DFB102E41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9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C61-336E-4F1A-887E-2E71E6127E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914400"/>
            <a:ext cx="1837688" cy="66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3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8CE-472B-4234-A7B1-F3FF4290C3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5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85D9-3960-4318-8B34-495FF44763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24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66D0-61A7-4A76-86CB-D2F30190BC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86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E603-C515-48AD-AC82-EF115A84A4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1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B144-9D72-44C9-A2CB-B687FD79090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78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0EDC-1627-4940-9F95-89CAF53138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58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CBED-4BE5-4A1B-8297-7CD2680DE71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7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 userDrawn="1"/>
        </p:nvSpPr>
        <p:spPr>
          <a:xfrm>
            <a:off x="0" y="809566"/>
            <a:ext cx="12192000" cy="8855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-2619"/>
            <a:ext cx="10515600" cy="667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58008"/>
            <a:ext cx="10515600" cy="4517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756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DB4D-0559-42F1-A84D-28F1EFFEBB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756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756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47" b="45345"/>
          <a:stretch/>
        </p:blipFill>
        <p:spPr>
          <a:xfrm>
            <a:off x="5867262" y="809565"/>
            <a:ext cx="5893079" cy="885530"/>
          </a:xfrm>
          <a:prstGeom prst="rect">
            <a:avLst/>
          </a:prstGeom>
          <a:ln w="95250">
            <a:solidFill>
              <a:schemeClr val="bg1"/>
            </a:solidFill>
          </a:ln>
        </p:spPr>
      </p:pic>
      <p:cxnSp>
        <p:nvCxnSpPr>
          <p:cNvPr id="70" name="Straight Connector 69"/>
          <p:cNvCxnSpPr/>
          <p:nvPr userDrawn="1"/>
        </p:nvCxnSpPr>
        <p:spPr>
          <a:xfrm>
            <a:off x="914400" y="546652"/>
            <a:ext cx="11277600" cy="0"/>
          </a:xfrm>
          <a:prstGeom prst="line">
            <a:avLst/>
          </a:prstGeom>
          <a:ln w="47625">
            <a:solidFill>
              <a:srgbClr val="20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3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ISAO@lmi.org" TargetMode="External"/><Relationship Id="rId3" Type="http://schemas.openxmlformats.org/officeDocument/2006/relationships/hyperlink" Target="mailto:Greg.White@utsa.edu" TargetMode="External"/><Relationship Id="rId7" Type="http://schemas.openxmlformats.org/officeDocument/2006/relationships/hyperlink" Target="mailto:Natalie.Sjelin@utsa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arry.Sjelin@utsa.edu" TargetMode="External"/><Relationship Id="rId5" Type="http://schemas.openxmlformats.org/officeDocument/2006/relationships/hyperlink" Target="mailto:Brian.Engle@R-CISC.org" TargetMode="External"/><Relationship Id="rId4" Type="http://schemas.openxmlformats.org/officeDocument/2006/relationships/hyperlink" Target="mailto:RLipsey@lmi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35465"/>
            <a:ext cx="12192000" cy="1040935"/>
          </a:xfrm>
        </p:spPr>
        <p:txBody>
          <a:bodyPr>
            <a:normAutofit/>
          </a:bodyPr>
          <a:lstStyle/>
          <a:p>
            <a:r>
              <a:rPr lang="en-US" dirty="0"/>
              <a:t>Information Sharing and Analysis Organization (ISAO) </a:t>
            </a:r>
            <a:br>
              <a:rPr lang="en-US" dirty="0"/>
            </a:br>
            <a:r>
              <a:rPr lang="en-US" dirty="0"/>
              <a:t>Standards Organization (SO)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6616" y="4419600"/>
            <a:ext cx="7489415" cy="1905000"/>
          </a:xfrm>
        </p:spPr>
        <p:txBody>
          <a:bodyPr>
            <a:normAutofit fontScale="92500" lnSpcReduction="10000"/>
          </a:bodyPr>
          <a:lstStyle/>
          <a:p>
            <a:r>
              <a:rPr lang="en-US" sz="4300" dirty="0"/>
              <a:t>Supporting New and Emerging ISAOs</a:t>
            </a:r>
          </a:p>
          <a:p>
            <a:endParaRPr lang="en-US" sz="2800" dirty="0"/>
          </a:p>
          <a:p>
            <a:r>
              <a:rPr lang="en-US" sz="2800" dirty="0"/>
              <a:t>01 September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9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ISAO SO Support Products and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/>
              <a:t>AVAILABLE NOW</a:t>
            </a:r>
          </a:p>
          <a:p>
            <a:pPr lvl="1"/>
            <a:r>
              <a:rPr lang="en-US" sz="2200" i="1" dirty="0"/>
              <a:t>Resource Library</a:t>
            </a:r>
          </a:p>
          <a:p>
            <a:pPr lvl="1"/>
            <a:r>
              <a:rPr lang="en-US" sz="2200" i="1" dirty="0"/>
              <a:t>Information Sharing Organization Registry</a:t>
            </a:r>
          </a:p>
          <a:p>
            <a:pPr lvl="1"/>
            <a:r>
              <a:rPr lang="en-US" sz="2200" i="1" dirty="0"/>
              <a:t>ISAO Round Table Discussions</a:t>
            </a:r>
          </a:p>
          <a:p>
            <a:pPr lvl="2"/>
            <a:r>
              <a:rPr lang="en-US" sz="2200" i="1" dirty="0"/>
              <a:t>Next Round Table Online Meeting, </a:t>
            </a:r>
            <a:r>
              <a:rPr lang="en-US" sz="2200" b="1" i="1" u="sng" dirty="0"/>
              <a:t>September 29, 2016</a:t>
            </a:r>
          </a:p>
          <a:p>
            <a:pPr marL="1028700" lvl="3" indent="0">
              <a:buNone/>
            </a:pPr>
            <a:endParaRPr lang="en-US" sz="2200" i="1" dirty="0"/>
          </a:p>
          <a:p>
            <a:pPr marL="1028700" lvl="3" indent="0">
              <a:buNone/>
            </a:pPr>
            <a:r>
              <a:rPr lang="en-US" sz="2200" i="1" dirty="0"/>
              <a:t>If you know of ISAOs who would benefit or would want to join these meetings, let us know and we will add them to our ISAO Round Table Discussion Group</a:t>
            </a:r>
          </a:p>
          <a:p>
            <a:pPr marL="1028700" lvl="3" indent="0">
              <a:buNone/>
            </a:pPr>
            <a:endParaRPr lang="en-US" sz="2100" i="1" dirty="0"/>
          </a:p>
          <a:p>
            <a:pPr marL="0" indent="0">
              <a:buNone/>
            </a:pPr>
            <a:r>
              <a:rPr lang="en-US" sz="2400" b="1" i="1" dirty="0"/>
              <a:t>COMING SOON</a:t>
            </a:r>
          </a:p>
          <a:p>
            <a:pPr lvl="1"/>
            <a:r>
              <a:rPr lang="en-US" sz="2200" i="1" dirty="0"/>
              <a:t>Mentor Program</a:t>
            </a:r>
          </a:p>
          <a:p>
            <a:pPr lvl="1"/>
            <a:endParaRPr lang="en-US" sz="2000" i="1" dirty="0"/>
          </a:p>
          <a:p>
            <a:pPr lvl="1"/>
            <a:endParaRPr lang="en-US" sz="21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2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ISAO SO Key Points of Contact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97280" y="1905000"/>
            <a:ext cx="11125200" cy="4459457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Dr. Gregory White, Executive Director, ISAO SO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hlinkClick r:id="rId3"/>
              </a:rPr>
              <a:t>Greg.White@utsa.edu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, (210) 458-2166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Mr. Rick Lipsey, Deputy Director, ISAO SO and Director, Stakeholder Engagement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RLipsey@lmi.org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, (210) 526-8186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Mr. Brian Engle, Executive Director, R-CISC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hlinkClick r:id="rId5"/>
              </a:rPr>
              <a:t>Brian.Engle@R-CISC.org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, (202) 679-5670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Mr. Larry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Sjelin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, Director, Standards Lifecycle Management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hlinkClick r:id="rId6"/>
              </a:rPr>
              <a:t>Larry.Sjelin@utsa.edu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, (210) 458-2159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Ms. Natalie Sjelin, Director, ISAO Support</a:t>
            </a:r>
          </a:p>
          <a:p>
            <a:pPr marL="342900" lvl="1" indent="0"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hlinkClick r:id="rId7"/>
              </a:rPr>
              <a:t>Natalie.Sjelin@utsa.edu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, (210) 458-2168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ISAO SO Organizational E-mail:  </a:t>
            </a:r>
            <a:r>
              <a:rPr lang="en-US" u="sng" dirty="0">
                <a:solidFill>
                  <a:srgbClr val="0563C1"/>
                </a:solidFill>
              </a:rPr>
              <a:t>contact</a:t>
            </a:r>
            <a:r>
              <a:rPr lang="en-US" dirty="0">
                <a:solidFill>
                  <a:srgbClr val="0563C1"/>
                </a:solidFill>
                <a:hlinkClick r:id="rId8"/>
              </a:rPr>
              <a:t>@isao.org</a:t>
            </a:r>
            <a:endParaRPr lang="en-US" dirty="0">
              <a:solidFill>
                <a:srgbClr val="0563C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7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Executive Order 13691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10515600" cy="4494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Promoting Private Sector Cybersecurity Information Sharing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The Purpose of the Executive Order (EO):</a:t>
            </a:r>
          </a:p>
          <a:p>
            <a:pPr lvl="1"/>
            <a:r>
              <a:rPr lang="en-US" sz="2100" i="1" dirty="0">
                <a:solidFill>
                  <a:srgbClr val="FF0000"/>
                </a:solidFill>
              </a:rPr>
              <a:t>To encourage the voluntary formation </a:t>
            </a:r>
            <a:r>
              <a:rPr lang="en-US" sz="2100" i="1" dirty="0"/>
              <a:t>of Information Sharing and Analysis Organizations (ISAOs)</a:t>
            </a:r>
          </a:p>
          <a:p>
            <a:pPr lvl="1"/>
            <a:r>
              <a:rPr lang="en-US" sz="2100" i="1" dirty="0"/>
              <a:t>To </a:t>
            </a:r>
            <a:r>
              <a:rPr lang="en-US" sz="2100" i="1" dirty="0">
                <a:solidFill>
                  <a:srgbClr val="FF0000"/>
                </a:solidFill>
              </a:rPr>
              <a:t>establish mechanisms to continually improve the capabilities and functions </a:t>
            </a:r>
            <a:r>
              <a:rPr lang="en-US" sz="2100" i="1" dirty="0"/>
              <a:t>of these organizations</a:t>
            </a:r>
          </a:p>
          <a:p>
            <a:pPr lvl="1"/>
            <a:r>
              <a:rPr lang="en-US" sz="2100" i="1" dirty="0"/>
              <a:t>To better allow these organizations to partner with the Federal Government on a voluntary basis</a:t>
            </a:r>
            <a:endParaRPr lang="en-US" sz="1800" i="1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15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Introduction to the Standards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86100" y="3352800"/>
            <a:ext cx="2667000" cy="1066800"/>
          </a:xfrm>
          <a:prstGeom prst="rect">
            <a:avLst/>
          </a:prstGeom>
          <a:effectLst>
            <a:softEdge rad="31750"/>
          </a:effectLst>
          <a:scene3d>
            <a:camera prst="orthographicFront"/>
            <a:lightRig rig="freezing" dir="t">
              <a:rot lat="0" lon="0" rev="10800000"/>
            </a:lightRig>
          </a:scene3d>
          <a:sp3d extrusionH="25400" contourW="25400" prstMaterial="powder">
            <a:bevelT w="120650" prst="softRound"/>
            <a:bevelB w="63500" prst="softRound"/>
            <a:extrusionClr>
              <a:schemeClr val="bg2"/>
            </a:extrusionClr>
            <a:contourClr>
              <a:schemeClr val="accent1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Rick Lipsey</a:t>
            </a:r>
          </a:p>
          <a:p>
            <a:pPr algn="ctr"/>
            <a:r>
              <a:rPr lang="en-US" b="1" i="1" dirty="0"/>
              <a:t>Deputy Director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452450" y="2057400"/>
            <a:ext cx="2667000" cy="1066800"/>
          </a:xfrm>
          <a:prstGeom prst="rect">
            <a:avLst/>
          </a:prstGeom>
          <a:effectLst>
            <a:softEdge rad="31750"/>
          </a:effectLst>
          <a:scene3d>
            <a:camera prst="orthographicFront"/>
            <a:lightRig rig="freezing" dir="t">
              <a:rot lat="0" lon="0" rev="10800000"/>
            </a:lightRig>
          </a:scene3d>
          <a:sp3d extrusionH="25400" contourW="25400" prstMaterial="powder">
            <a:bevelT w="120650" prst="softRound"/>
            <a:bevelB w="63500" prst="softRound"/>
            <a:extrusionClr>
              <a:schemeClr val="bg2"/>
            </a:extrusionClr>
            <a:contourClr>
              <a:schemeClr val="accent1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Greg White, PhD</a:t>
            </a:r>
          </a:p>
          <a:p>
            <a:pPr algn="ctr"/>
            <a:r>
              <a:rPr lang="en-US" b="1" i="1" dirty="0"/>
              <a:t>Executive Director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34100" y="3351420"/>
            <a:ext cx="2667000" cy="1066800"/>
          </a:xfrm>
          <a:prstGeom prst="rect">
            <a:avLst/>
          </a:prstGeom>
          <a:effectLst>
            <a:softEdge rad="31750"/>
          </a:effectLst>
          <a:scene3d>
            <a:camera prst="orthographicFront"/>
            <a:lightRig rig="freezing" dir="t">
              <a:rot lat="0" lon="0" rev="10800000"/>
            </a:lightRig>
          </a:scene3d>
          <a:sp3d extrusionH="25400" contourW="25400" prstMaterial="powder">
            <a:bevelT w="120650" prst="softRound"/>
            <a:bevelB w="63500" prst="softRound"/>
            <a:extrusionClr>
              <a:schemeClr val="bg2"/>
            </a:extrusionClr>
            <a:contourClr>
              <a:schemeClr val="accent1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Brian Engle</a:t>
            </a:r>
          </a:p>
          <a:p>
            <a:pPr algn="ctr"/>
            <a:r>
              <a:rPr lang="en-US" b="1" i="1" dirty="0"/>
              <a:t>Executive Director, R-CISC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0" y="4668253"/>
            <a:ext cx="2667000" cy="1066800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softEdge rad="31750"/>
          </a:effectLst>
          <a:scene3d>
            <a:camera prst="orthographicFront"/>
            <a:lightRig rig="freezing" dir="t">
              <a:rot lat="0" lon="0" rev="10800000"/>
            </a:lightRig>
          </a:scene3d>
          <a:sp3d extrusionH="25400" contourW="25400" prstMaterial="powder">
            <a:bevelT w="120650" prst="softRound"/>
            <a:bevelB w="63500" prst="softRound"/>
            <a:extrusionClr>
              <a:schemeClr val="bg2"/>
            </a:extrusionClr>
            <a:contourClr>
              <a:schemeClr val="accent1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Rick Lipsey, Director</a:t>
            </a:r>
          </a:p>
          <a:p>
            <a:pPr algn="ctr"/>
            <a:r>
              <a:rPr lang="en-US" b="1" i="1" dirty="0"/>
              <a:t>Stakeholder Engagement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452450" y="4668253"/>
            <a:ext cx="2667000" cy="1066800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softEdge rad="31750"/>
          </a:effectLst>
          <a:scene3d>
            <a:camera prst="orthographicFront"/>
            <a:lightRig rig="freezing" dir="t">
              <a:rot lat="0" lon="0" rev="10800000"/>
            </a:lightRig>
          </a:scene3d>
          <a:sp3d extrusionH="25400" contourW="25400" prstMaterial="powder">
            <a:bevelT w="120650" prst="softRound"/>
            <a:bevelB w="63500" prst="softRound"/>
            <a:extrusionClr>
              <a:schemeClr val="bg2"/>
            </a:extrusionClr>
            <a:contourClr>
              <a:schemeClr val="accent1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Larry Sjelin, Director</a:t>
            </a:r>
          </a:p>
          <a:p>
            <a:pPr algn="ctr"/>
            <a:r>
              <a:rPr lang="en-US" b="1" i="1" dirty="0"/>
              <a:t>Lifecycle Management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391400" y="4668253"/>
            <a:ext cx="2667000" cy="1066800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softEdge rad="31750"/>
          </a:effectLst>
          <a:scene3d>
            <a:camera prst="orthographicFront"/>
            <a:lightRig rig="freezing" dir="t">
              <a:rot lat="0" lon="0" rev="10800000"/>
            </a:lightRig>
          </a:scene3d>
          <a:sp3d extrusionH="25400" contourW="25400" prstMaterial="powder">
            <a:bevelT w="120650" prst="softRound"/>
            <a:bevelB w="63500" prst="softRound"/>
            <a:extrusionClr>
              <a:schemeClr val="bg2"/>
            </a:extrusionClr>
            <a:contourClr>
              <a:schemeClr val="accent1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Natalie Sjelin, Director</a:t>
            </a:r>
          </a:p>
          <a:p>
            <a:pPr algn="ctr"/>
            <a:r>
              <a:rPr lang="en-US" b="1" i="1" dirty="0"/>
              <a:t>Support Services</a:t>
            </a:r>
          </a:p>
        </p:txBody>
      </p:sp>
    </p:spTree>
    <p:extLst>
      <p:ext uri="{BB962C8B-B14F-4D97-AF65-F5344CB8AC3E}">
        <p14:creationId xmlns:p14="http://schemas.microsoft.com/office/powerpoint/2010/main" val="411656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Introduction to the Standards Organization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081402"/>
              </p:ext>
            </p:extLst>
          </p:nvPr>
        </p:nvGraphicFramePr>
        <p:xfrm>
          <a:off x="838200" y="1958008"/>
          <a:ext cx="10515600" cy="4517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60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ISAO SO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81000" y="2133600"/>
            <a:ext cx="1940093" cy="840763"/>
            <a:chOff x="7078364" y="0"/>
            <a:chExt cx="3435027" cy="4517611"/>
          </a:xfrm>
        </p:grpSpPr>
        <p:sp>
          <p:nvSpPr>
            <p:cNvPr id="15" name="Rounded Rectangle 14"/>
            <p:cNvSpPr/>
            <p:nvPr/>
          </p:nvSpPr>
          <p:spPr>
            <a:xfrm>
              <a:off x="7078364" y="0"/>
              <a:ext cx="3435027" cy="451761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 txBox="1"/>
            <p:nvPr/>
          </p:nvSpPr>
          <p:spPr>
            <a:xfrm>
              <a:off x="7078364" y="1390034"/>
              <a:ext cx="3435027" cy="1807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Products</a:t>
              </a:r>
            </a:p>
          </p:txBody>
        </p:sp>
      </p:grpSp>
      <p:sp>
        <p:nvSpPr>
          <p:cNvPr id="48" name="Rounded Rectangle 4"/>
          <p:cNvSpPr txBox="1"/>
          <p:nvPr/>
        </p:nvSpPr>
        <p:spPr>
          <a:xfrm>
            <a:off x="2489533" y="5252262"/>
            <a:ext cx="1566111" cy="5534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9136" tIns="199136" rIns="199136" bIns="19913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i="1" dirty="0"/>
              <a:t>ISAC Listing</a:t>
            </a:r>
            <a:endParaRPr lang="en-US" sz="1200" i="1" kern="1200" dirty="0"/>
          </a:p>
        </p:txBody>
      </p:sp>
      <p:grpSp>
        <p:nvGrpSpPr>
          <p:cNvPr id="70" name="Group 69"/>
          <p:cNvGrpSpPr/>
          <p:nvPr/>
        </p:nvGrpSpPr>
        <p:grpSpPr>
          <a:xfrm>
            <a:off x="381000" y="3124200"/>
            <a:ext cx="1954709" cy="840763"/>
            <a:chOff x="7078364" y="1228320"/>
            <a:chExt cx="3435027" cy="4517611"/>
          </a:xfrm>
          <a:solidFill>
            <a:schemeClr val="accent2"/>
          </a:solidFill>
        </p:grpSpPr>
        <p:sp>
          <p:nvSpPr>
            <p:cNvPr id="71" name="Rounded Rectangle 70"/>
            <p:cNvSpPr/>
            <p:nvPr/>
          </p:nvSpPr>
          <p:spPr>
            <a:xfrm>
              <a:off x="7078364" y="122832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 txBox="1"/>
            <p:nvPr/>
          </p:nvSpPr>
          <p:spPr>
            <a:xfrm>
              <a:off x="7078364" y="1680079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Services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81000" y="4114800"/>
            <a:ext cx="1974546" cy="840763"/>
            <a:chOff x="7078364" y="226310"/>
            <a:chExt cx="3435027" cy="4517611"/>
          </a:xfrm>
          <a:solidFill>
            <a:srgbClr val="92D050"/>
          </a:solidFill>
        </p:grpSpPr>
        <p:sp>
          <p:nvSpPr>
            <p:cNvPr id="74" name="Rounded Rectangle 73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Rounded Rectangle 4"/>
            <p:cNvSpPr txBox="1"/>
            <p:nvPr/>
          </p:nvSpPr>
          <p:spPr>
            <a:xfrm>
              <a:off x="7078364" y="1877841"/>
              <a:ext cx="3435027" cy="1319235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Info Sharing Registry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08572" y="5181600"/>
            <a:ext cx="1955632" cy="840763"/>
            <a:chOff x="7078364" y="226310"/>
            <a:chExt cx="3435027" cy="4517611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77" name="Rounded Rectangle 76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Rounded Rectangle 4"/>
            <p:cNvSpPr txBox="1"/>
            <p:nvPr/>
          </p:nvSpPr>
          <p:spPr>
            <a:xfrm>
              <a:off x="7078364" y="1520344"/>
              <a:ext cx="3435027" cy="1785814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Feedback</a:t>
              </a:r>
            </a:p>
          </p:txBody>
        </p:sp>
      </p:grpSp>
      <p:sp>
        <p:nvSpPr>
          <p:cNvPr id="3" name="Right Arrow 2"/>
          <p:cNvSpPr/>
          <p:nvPr/>
        </p:nvSpPr>
        <p:spPr>
          <a:xfrm>
            <a:off x="2438400" y="2262948"/>
            <a:ext cx="415089" cy="582067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>
          <a:xfrm>
            <a:off x="2438400" y="3253548"/>
            <a:ext cx="415089" cy="58206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4"/>
          <p:cNvSpPr txBox="1"/>
          <p:nvPr/>
        </p:nvSpPr>
        <p:spPr>
          <a:xfrm>
            <a:off x="7498199" y="4556730"/>
            <a:ext cx="2482027" cy="3234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9136" tIns="199136" rIns="199136" bIns="19913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i="1" dirty="0"/>
              <a:t>ISAO Listing</a:t>
            </a:r>
            <a:endParaRPr lang="en-US" sz="1400" i="1" kern="1200" dirty="0"/>
          </a:p>
        </p:txBody>
      </p:sp>
      <p:sp>
        <p:nvSpPr>
          <p:cNvPr id="113" name="Right Arrow 112"/>
          <p:cNvSpPr/>
          <p:nvPr/>
        </p:nvSpPr>
        <p:spPr>
          <a:xfrm>
            <a:off x="2438400" y="4244148"/>
            <a:ext cx="415089" cy="58206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ight Arrow 113"/>
          <p:cNvSpPr/>
          <p:nvPr/>
        </p:nvSpPr>
        <p:spPr>
          <a:xfrm>
            <a:off x="2438400" y="5310948"/>
            <a:ext cx="415089" cy="582067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" name="Group 114"/>
          <p:cNvGrpSpPr/>
          <p:nvPr/>
        </p:nvGrpSpPr>
        <p:grpSpPr>
          <a:xfrm>
            <a:off x="3048000" y="2131122"/>
            <a:ext cx="2671634" cy="840763"/>
            <a:chOff x="7078364" y="0"/>
            <a:chExt cx="3435027" cy="4517611"/>
          </a:xfrm>
        </p:grpSpPr>
        <p:sp>
          <p:nvSpPr>
            <p:cNvPr id="116" name="Rounded Rectangle 115"/>
            <p:cNvSpPr/>
            <p:nvPr/>
          </p:nvSpPr>
          <p:spPr>
            <a:xfrm>
              <a:off x="7078364" y="0"/>
              <a:ext cx="3435027" cy="451761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7" name="Rounded Rectangle 4"/>
            <p:cNvSpPr txBox="1"/>
            <p:nvPr/>
          </p:nvSpPr>
          <p:spPr>
            <a:xfrm>
              <a:off x="7078364" y="1390034"/>
              <a:ext cx="3435027" cy="1807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Standards &amp; Guidelines</a:t>
              </a:r>
              <a:endParaRPr lang="en-US" sz="2000" i="1" kern="1200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3063883" y="3125055"/>
            <a:ext cx="1889116" cy="840763"/>
            <a:chOff x="7078364" y="1228320"/>
            <a:chExt cx="3435027" cy="4517611"/>
          </a:xfrm>
          <a:solidFill>
            <a:schemeClr val="accent2"/>
          </a:solidFill>
        </p:grpSpPr>
        <p:sp>
          <p:nvSpPr>
            <p:cNvPr id="119" name="Rounded Rectangle 118"/>
            <p:cNvSpPr/>
            <p:nvPr/>
          </p:nvSpPr>
          <p:spPr>
            <a:xfrm>
              <a:off x="7078364" y="122832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0" name="Rounded Rectangle 4"/>
            <p:cNvSpPr txBox="1"/>
            <p:nvPr/>
          </p:nvSpPr>
          <p:spPr>
            <a:xfrm>
              <a:off x="7078364" y="1680079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i="1" dirty="0"/>
                <a:t>Product Identification &amp; Location</a:t>
              </a:r>
              <a:endParaRPr lang="en-US" i="1" kern="1200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063883" y="4112237"/>
            <a:ext cx="2719078" cy="840763"/>
            <a:chOff x="7078364" y="226310"/>
            <a:chExt cx="3435027" cy="4517611"/>
          </a:xfrm>
          <a:solidFill>
            <a:srgbClr val="92D050"/>
          </a:solidFill>
        </p:grpSpPr>
        <p:sp>
          <p:nvSpPr>
            <p:cNvPr id="122" name="Rounded Rectangle 121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3" name="Rounded Rectangle 4"/>
            <p:cNvSpPr txBox="1"/>
            <p:nvPr/>
          </p:nvSpPr>
          <p:spPr>
            <a:xfrm>
              <a:off x="7078364" y="1877841"/>
              <a:ext cx="3435027" cy="1319235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ISAC Listing</a:t>
              </a: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3091455" y="5179037"/>
            <a:ext cx="2693032" cy="840763"/>
            <a:chOff x="7078364" y="226310"/>
            <a:chExt cx="3435027" cy="4517611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6" name="Rounded Rectangle 4"/>
            <p:cNvSpPr txBox="1"/>
            <p:nvPr/>
          </p:nvSpPr>
          <p:spPr>
            <a:xfrm>
              <a:off x="7078364" y="649522"/>
              <a:ext cx="3435027" cy="1785814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spcBef>
                  <a:spcPct val="0"/>
                </a:spcBef>
                <a:buNone/>
              </a:pPr>
              <a:r>
                <a:rPr lang="en-US" sz="2000" i="1" kern="1200" dirty="0"/>
                <a:t>Engagement</a:t>
              </a: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5860534" y="2137788"/>
            <a:ext cx="2671634" cy="840763"/>
            <a:chOff x="7078364" y="0"/>
            <a:chExt cx="3435027" cy="4517611"/>
          </a:xfrm>
        </p:grpSpPr>
        <p:sp>
          <p:nvSpPr>
            <p:cNvPr id="128" name="Rounded Rectangle 127"/>
            <p:cNvSpPr/>
            <p:nvPr/>
          </p:nvSpPr>
          <p:spPr>
            <a:xfrm>
              <a:off x="7078364" y="0"/>
              <a:ext cx="3435027" cy="451761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9" name="Rounded Rectangle 4"/>
            <p:cNvSpPr txBox="1"/>
            <p:nvPr/>
          </p:nvSpPr>
          <p:spPr>
            <a:xfrm>
              <a:off x="7078364" y="1390034"/>
              <a:ext cx="3435027" cy="1807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ISAO SO Products</a:t>
              </a:r>
              <a:endParaRPr lang="en-US" sz="2000" i="1" kern="1200" dirty="0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245722" y="3125825"/>
            <a:ext cx="1889117" cy="840763"/>
            <a:chOff x="6990448" y="1228320"/>
            <a:chExt cx="3435027" cy="4517611"/>
          </a:xfrm>
          <a:solidFill>
            <a:schemeClr val="accent2"/>
          </a:solidFill>
        </p:grpSpPr>
        <p:sp>
          <p:nvSpPr>
            <p:cNvPr id="131" name="Rounded Rectangle 130"/>
            <p:cNvSpPr/>
            <p:nvPr/>
          </p:nvSpPr>
          <p:spPr>
            <a:xfrm>
              <a:off x="6990448" y="122832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2" name="Rounded Rectangle 4"/>
            <p:cNvSpPr txBox="1"/>
            <p:nvPr/>
          </p:nvSpPr>
          <p:spPr>
            <a:xfrm>
              <a:off x="6990448" y="1680079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Mentor Program</a:t>
              </a:r>
              <a:endParaRPr lang="en-US" sz="2000" i="1" kern="1200" dirty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5860534" y="4118988"/>
            <a:ext cx="2719078" cy="840763"/>
            <a:chOff x="7078364" y="226310"/>
            <a:chExt cx="3435027" cy="4517611"/>
          </a:xfrm>
          <a:solidFill>
            <a:srgbClr val="92D050"/>
          </a:solidFill>
        </p:grpSpPr>
        <p:sp>
          <p:nvSpPr>
            <p:cNvPr id="134" name="Rounded Rectangle 133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5" name="Rounded Rectangle 4"/>
            <p:cNvSpPr txBox="1"/>
            <p:nvPr/>
          </p:nvSpPr>
          <p:spPr>
            <a:xfrm>
              <a:off x="7078364" y="1877841"/>
              <a:ext cx="3435027" cy="1319235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ISAO Listing</a:t>
              </a: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5888106" y="5185788"/>
            <a:ext cx="2693032" cy="840763"/>
            <a:chOff x="7078364" y="226310"/>
            <a:chExt cx="3435027" cy="4517611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37" name="Rounded Rectangle 136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8" name="Rounded Rectangle 4"/>
            <p:cNvSpPr txBox="1"/>
            <p:nvPr/>
          </p:nvSpPr>
          <p:spPr>
            <a:xfrm>
              <a:off x="7078364" y="649522"/>
              <a:ext cx="3435027" cy="1785814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spcBef>
                  <a:spcPct val="0"/>
                </a:spcBef>
                <a:buNone/>
              </a:pPr>
              <a:r>
                <a:rPr lang="en-US" sz="2000" i="1" kern="1200" dirty="0"/>
                <a:t>Lifecycle</a:t>
              </a: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8710922" y="2137788"/>
            <a:ext cx="2671634" cy="840763"/>
            <a:chOff x="7078364" y="0"/>
            <a:chExt cx="3435027" cy="4517611"/>
          </a:xfrm>
        </p:grpSpPr>
        <p:sp>
          <p:nvSpPr>
            <p:cNvPr id="140" name="Rounded Rectangle 139"/>
            <p:cNvSpPr/>
            <p:nvPr/>
          </p:nvSpPr>
          <p:spPr>
            <a:xfrm>
              <a:off x="7078364" y="0"/>
              <a:ext cx="3435027" cy="451761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1" name="Rounded Rectangle 4"/>
            <p:cNvSpPr txBox="1"/>
            <p:nvPr/>
          </p:nvSpPr>
          <p:spPr>
            <a:xfrm>
              <a:off x="7078364" y="1390034"/>
              <a:ext cx="3435027" cy="1807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Resource Library</a:t>
              </a:r>
              <a:endParaRPr lang="en-US" sz="2000" i="1" kern="1200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7427563" y="3134779"/>
            <a:ext cx="1855485" cy="840763"/>
            <a:chOff x="21017018" y="-18133327"/>
            <a:chExt cx="3435029" cy="4517611"/>
          </a:xfrm>
          <a:solidFill>
            <a:schemeClr val="accent2"/>
          </a:solidFill>
        </p:grpSpPr>
        <p:sp>
          <p:nvSpPr>
            <p:cNvPr id="143" name="Rounded Rectangle 142"/>
            <p:cNvSpPr/>
            <p:nvPr/>
          </p:nvSpPr>
          <p:spPr>
            <a:xfrm>
              <a:off x="21017020" y="-18133327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4" name="Rounded Rectangle 4"/>
            <p:cNvSpPr txBox="1"/>
            <p:nvPr/>
          </p:nvSpPr>
          <p:spPr>
            <a:xfrm>
              <a:off x="21017018" y="-17566650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Training and Exercises</a:t>
              </a:r>
              <a:endParaRPr lang="en-US" sz="2000" i="1" kern="1200" dirty="0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8663478" y="4118988"/>
            <a:ext cx="2719078" cy="840763"/>
            <a:chOff x="7078364" y="226310"/>
            <a:chExt cx="3435027" cy="4517611"/>
          </a:xfrm>
          <a:solidFill>
            <a:srgbClr val="92D050"/>
          </a:solidFill>
        </p:grpSpPr>
        <p:sp>
          <p:nvSpPr>
            <p:cNvPr id="146" name="Rounded Rectangle 145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7" name="Rounded Rectangle 4"/>
            <p:cNvSpPr txBox="1"/>
            <p:nvPr/>
          </p:nvSpPr>
          <p:spPr>
            <a:xfrm>
              <a:off x="7078364" y="1877841"/>
              <a:ext cx="3435027" cy="1319235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Other Sharing Org Listing</a:t>
              </a: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8673524" y="5185788"/>
            <a:ext cx="2693032" cy="840763"/>
            <a:chOff x="7078364" y="226310"/>
            <a:chExt cx="3435027" cy="4517611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49" name="Rounded Rectangle 148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0" name="Rounded Rectangle 4"/>
            <p:cNvSpPr txBox="1"/>
            <p:nvPr/>
          </p:nvSpPr>
          <p:spPr>
            <a:xfrm>
              <a:off x="7078364" y="649522"/>
              <a:ext cx="3435027" cy="1785814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spcBef>
                  <a:spcPct val="0"/>
                </a:spcBef>
                <a:buNone/>
              </a:pPr>
              <a:r>
                <a:rPr lang="en-US" sz="2000" i="1" kern="1200" dirty="0"/>
                <a:t>Support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9527073" y="3125310"/>
            <a:ext cx="1855483" cy="840763"/>
            <a:chOff x="7078364" y="1228320"/>
            <a:chExt cx="3435027" cy="4517611"/>
          </a:xfrm>
          <a:solidFill>
            <a:schemeClr val="accent2"/>
          </a:solidFill>
        </p:grpSpPr>
        <p:sp>
          <p:nvSpPr>
            <p:cNvPr id="152" name="Rounded Rectangle 151"/>
            <p:cNvSpPr/>
            <p:nvPr/>
          </p:nvSpPr>
          <p:spPr>
            <a:xfrm>
              <a:off x="7078364" y="122832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3" name="Rounded Rectangle 4"/>
            <p:cNvSpPr txBox="1"/>
            <p:nvPr/>
          </p:nvSpPr>
          <p:spPr>
            <a:xfrm>
              <a:off x="7078364" y="1680079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Customized Support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200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ISAO SO Support Products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81000" y="1983678"/>
            <a:ext cx="1940093" cy="840763"/>
            <a:chOff x="7078364" y="0"/>
            <a:chExt cx="3435027" cy="4517611"/>
          </a:xfrm>
        </p:grpSpPr>
        <p:sp>
          <p:nvSpPr>
            <p:cNvPr id="6" name="Rounded Rectangle 5"/>
            <p:cNvSpPr/>
            <p:nvPr/>
          </p:nvSpPr>
          <p:spPr>
            <a:xfrm>
              <a:off x="7078364" y="0"/>
              <a:ext cx="3435027" cy="451761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7078364" y="1390034"/>
              <a:ext cx="3435027" cy="1807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Products</a:t>
              </a:r>
            </a:p>
          </p:txBody>
        </p:sp>
      </p:grpSp>
      <p:sp>
        <p:nvSpPr>
          <p:cNvPr id="8" name="Right Arrow 7"/>
          <p:cNvSpPr/>
          <p:nvPr/>
        </p:nvSpPr>
        <p:spPr>
          <a:xfrm>
            <a:off x="2438400" y="2113026"/>
            <a:ext cx="415089" cy="582067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48000" y="1981200"/>
            <a:ext cx="2671634" cy="840763"/>
            <a:chOff x="7078364" y="0"/>
            <a:chExt cx="3435027" cy="4517611"/>
          </a:xfrm>
        </p:grpSpPr>
        <p:sp>
          <p:nvSpPr>
            <p:cNvPr id="10" name="Rounded Rectangle 9"/>
            <p:cNvSpPr/>
            <p:nvPr/>
          </p:nvSpPr>
          <p:spPr>
            <a:xfrm>
              <a:off x="7078364" y="0"/>
              <a:ext cx="3435027" cy="451761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 txBox="1"/>
            <p:nvPr/>
          </p:nvSpPr>
          <p:spPr>
            <a:xfrm>
              <a:off x="7078364" y="1390034"/>
              <a:ext cx="3435027" cy="1807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Standards &amp; Guidelines</a:t>
              </a:r>
              <a:endParaRPr lang="en-US" sz="2000" i="1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60534" y="1987866"/>
            <a:ext cx="2671634" cy="840763"/>
            <a:chOff x="7078364" y="0"/>
            <a:chExt cx="3435027" cy="4517611"/>
          </a:xfrm>
        </p:grpSpPr>
        <p:sp>
          <p:nvSpPr>
            <p:cNvPr id="13" name="Rounded Rectangle 12"/>
            <p:cNvSpPr/>
            <p:nvPr/>
          </p:nvSpPr>
          <p:spPr>
            <a:xfrm>
              <a:off x="7078364" y="0"/>
              <a:ext cx="3435027" cy="451761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 txBox="1"/>
            <p:nvPr/>
          </p:nvSpPr>
          <p:spPr>
            <a:xfrm>
              <a:off x="7078364" y="1390034"/>
              <a:ext cx="3435027" cy="1807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ISAO SO Products</a:t>
              </a:r>
              <a:endParaRPr lang="en-US" sz="2000" i="1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710922" y="1987866"/>
            <a:ext cx="2671634" cy="840763"/>
            <a:chOff x="7078364" y="0"/>
            <a:chExt cx="3435027" cy="4517611"/>
          </a:xfrm>
        </p:grpSpPr>
        <p:sp>
          <p:nvSpPr>
            <p:cNvPr id="16" name="Rounded Rectangle 15"/>
            <p:cNvSpPr/>
            <p:nvPr/>
          </p:nvSpPr>
          <p:spPr>
            <a:xfrm>
              <a:off x="7078364" y="0"/>
              <a:ext cx="3435027" cy="451761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 txBox="1"/>
            <p:nvPr/>
          </p:nvSpPr>
          <p:spPr>
            <a:xfrm>
              <a:off x="7078364" y="1390034"/>
              <a:ext cx="3435027" cy="1807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Resource Library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(Industry Created)</a:t>
              </a:r>
            </a:p>
          </p:txBody>
        </p:sp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65115"/>
              </p:ext>
            </p:extLst>
          </p:nvPr>
        </p:nvGraphicFramePr>
        <p:xfrm>
          <a:off x="3048002" y="3000582"/>
          <a:ext cx="8334554" cy="376216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90798">
                  <a:extLst>
                    <a:ext uri="{9D8B030D-6E8A-4147-A177-3AD203B41FA5}">
                      <a16:colId xmlns:a16="http://schemas.microsoft.com/office/drawing/2014/main" xmlns="" val="702948165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xmlns="" val="2781085949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89074308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xmlns="" val="3053839046"/>
                    </a:ext>
                  </a:extLst>
                </a:gridCol>
                <a:gridCol w="2619556">
                  <a:extLst>
                    <a:ext uri="{9D8B030D-6E8A-4147-A177-3AD203B41FA5}">
                      <a16:colId xmlns:a16="http://schemas.microsoft.com/office/drawing/2014/main" xmlns="" val="3068388097"/>
                    </a:ext>
                  </a:extLst>
                </a:gridCol>
              </a:tblGrid>
              <a:tr h="79579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Published Guidelines</a:t>
                      </a:r>
                      <a:endParaRPr lang="en-US" sz="1800" b="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100</a:t>
                      </a: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– 600 Series (Topic focused)</a:t>
                      </a:r>
                      <a:endParaRPr lang="en-US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FAQs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Establishing an ISAO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Operating an ISAO</a:t>
                      </a:r>
                      <a:endParaRPr lang="en-US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rowSpan="7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Alerts, Notifications,</a:t>
                      </a: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Reporting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Publications, Guidelines, Templates</a:t>
                      </a:r>
                      <a:endParaRPr lang="en-US" sz="1800" b="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Training and Training</a:t>
                      </a: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Resources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Cybersecurity Professional Organizations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Incident Response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Tools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Other Resources</a:t>
                      </a:r>
                      <a:endParaRPr lang="en-US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5006490"/>
                  </a:ext>
                </a:extLst>
              </a:tr>
              <a:tr h="15571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1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61867185"/>
                  </a:ext>
                </a:extLst>
              </a:tr>
              <a:tr h="59118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New Series (topic focused) identified not yet created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Implementation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Templates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Checklists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Best</a:t>
                      </a: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Practices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Whitepapers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Publications</a:t>
                      </a:r>
                      <a:endParaRPr lang="en-US" sz="1800" b="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7335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1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7335783"/>
                  </a:ext>
                </a:extLst>
              </a:tr>
              <a:tr h="480060">
                <a:tc rowSpan="3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New Series (topic</a:t>
                      </a:r>
                      <a:r>
                        <a:rPr lang="en-US" sz="1800" b="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focused</a:t>
                      </a: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) not yet identified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5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28708"/>
                  </a:ext>
                </a:extLst>
              </a:tr>
              <a:tr h="1998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500" b="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5644535"/>
                  </a:ext>
                </a:extLst>
              </a:tr>
              <a:tr h="6438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Reports &amp; Publications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9572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87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ISAO SO Support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81000" y="1981200"/>
            <a:ext cx="1954709" cy="840763"/>
            <a:chOff x="7078364" y="1228320"/>
            <a:chExt cx="3435027" cy="4517611"/>
          </a:xfrm>
          <a:solidFill>
            <a:schemeClr val="accent2"/>
          </a:solidFill>
        </p:grpSpPr>
        <p:sp>
          <p:nvSpPr>
            <p:cNvPr id="6" name="Rounded Rectangle 5"/>
            <p:cNvSpPr/>
            <p:nvPr/>
          </p:nvSpPr>
          <p:spPr>
            <a:xfrm>
              <a:off x="7078364" y="122832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7078364" y="1680079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Services</a:t>
              </a:r>
            </a:p>
          </p:txBody>
        </p:sp>
      </p:grpSp>
      <p:sp>
        <p:nvSpPr>
          <p:cNvPr id="8" name="Right Arrow 7"/>
          <p:cNvSpPr/>
          <p:nvPr/>
        </p:nvSpPr>
        <p:spPr>
          <a:xfrm>
            <a:off x="2438400" y="2110548"/>
            <a:ext cx="415089" cy="58206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63883" y="1982055"/>
            <a:ext cx="1889116" cy="840763"/>
            <a:chOff x="7078364" y="1228320"/>
            <a:chExt cx="3435027" cy="4517611"/>
          </a:xfrm>
          <a:solidFill>
            <a:schemeClr val="accent2"/>
          </a:solidFill>
        </p:grpSpPr>
        <p:sp>
          <p:nvSpPr>
            <p:cNvPr id="10" name="Rounded Rectangle 9"/>
            <p:cNvSpPr/>
            <p:nvPr/>
          </p:nvSpPr>
          <p:spPr>
            <a:xfrm>
              <a:off x="7078364" y="122832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 txBox="1"/>
            <p:nvPr/>
          </p:nvSpPr>
          <p:spPr>
            <a:xfrm>
              <a:off x="7078364" y="1680079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i="1" dirty="0"/>
                <a:t>Product Identification &amp; Location</a:t>
              </a:r>
              <a:endParaRPr lang="en-US" i="1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45722" y="1982825"/>
            <a:ext cx="1889117" cy="840763"/>
            <a:chOff x="6990448" y="1228320"/>
            <a:chExt cx="3435027" cy="4517611"/>
          </a:xfrm>
          <a:solidFill>
            <a:schemeClr val="accent2"/>
          </a:solidFill>
        </p:grpSpPr>
        <p:sp>
          <p:nvSpPr>
            <p:cNvPr id="13" name="Rounded Rectangle 12"/>
            <p:cNvSpPr/>
            <p:nvPr/>
          </p:nvSpPr>
          <p:spPr>
            <a:xfrm>
              <a:off x="6990448" y="122832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 txBox="1"/>
            <p:nvPr/>
          </p:nvSpPr>
          <p:spPr>
            <a:xfrm>
              <a:off x="6990448" y="1680079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Mentor Program</a:t>
              </a:r>
              <a:endParaRPr lang="en-US" sz="2000" i="1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427563" y="1991779"/>
            <a:ext cx="1855485" cy="840763"/>
            <a:chOff x="21017018" y="-18133327"/>
            <a:chExt cx="3435029" cy="4517611"/>
          </a:xfrm>
          <a:solidFill>
            <a:schemeClr val="accent2"/>
          </a:solidFill>
        </p:grpSpPr>
        <p:sp>
          <p:nvSpPr>
            <p:cNvPr id="16" name="Rounded Rectangle 15"/>
            <p:cNvSpPr/>
            <p:nvPr/>
          </p:nvSpPr>
          <p:spPr>
            <a:xfrm>
              <a:off x="21017020" y="-18133327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 txBox="1"/>
            <p:nvPr/>
          </p:nvSpPr>
          <p:spPr>
            <a:xfrm>
              <a:off x="21017018" y="-17566650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dirty="0"/>
                <a:t>Training and Exercises</a:t>
              </a:r>
              <a:endParaRPr lang="en-US" sz="2000" i="1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527073" y="1982310"/>
            <a:ext cx="1855483" cy="840763"/>
            <a:chOff x="7078364" y="1228320"/>
            <a:chExt cx="3435027" cy="4517611"/>
          </a:xfrm>
          <a:solidFill>
            <a:schemeClr val="accent2"/>
          </a:solidFill>
        </p:grpSpPr>
        <p:sp>
          <p:nvSpPr>
            <p:cNvPr id="19" name="Rounded Rectangle 18"/>
            <p:cNvSpPr/>
            <p:nvPr/>
          </p:nvSpPr>
          <p:spPr>
            <a:xfrm>
              <a:off x="7078364" y="122832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 txBox="1"/>
            <p:nvPr/>
          </p:nvSpPr>
          <p:spPr>
            <a:xfrm>
              <a:off x="7078364" y="1680079"/>
              <a:ext cx="3435027" cy="1609212"/>
            </a:xfrm>
            <a:prstGeom prst="rect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Customized Support</a:t>
              </a:r>
            </a:p>
          </p:txBody>
        </p:sp>
      </p:grpSp>
      <p:graphicFrame>
        <p:nvGraphicFramePr>
          <p:cNvPr id="22" name="Content Placeholder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647883"/>
              </p:ext>
            </p:extLst>
          </p:nvPr>
        </p:nvGraphicFramePr>
        <p:xfrm>
          <a:off x="3063884" y="3002280"/>
          <a:ext cx="8318673" cy="36271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889116">
                  <a:extLst>
                    <a:ext uri="{9D8B030D-6E8A-4147-A177-3AD203B41FA5}">
                      <a16:colId xmlns:a16="http://schemas.microsoft.com/office/drawing/2014/main" xmlns="" val="13916345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1553651834"/>
                    </a:ext>
                  </a:extLst>
                </a:gridCol>
                <a:gridCol w="1928284">
                  <a:extLst>
                    <a:ext uri="{9D8B030D-6E8A-4147-A177-3AD203B41FA5}">
                      <a16:colId xmlns:a16="http://schemas.microsoft.com/office/drawing/2014/main" xmlns="" val="4203801689"/>
                    </a:ext>
                  </a:extLst>
                </a:gridCol>
                <a:gridCol w="228899">
                  <a:extLst>
                    <a:ext uri="{9D8B030D-6E8A-4147-A177-3AD203B41FA5}">
                      <a16:colId xmlns:a16="http://schemas.microsoft.com/office/drawing/2014/main" xmlns="" val="3253669787"/>
                    </a:ext>
                  </a:extLst>
                </a:gridCol>
                <a:gridCol w="1904257">
                  <a:extLst>
                    <a:ext uri="{9D8B030D-6E8A-4147-A177-3AD203B41FA5}">
                      <a16:colId xmlns:a16="http://schemas.microsoft.com/office/drawing/2014/main" xmlns="" val="2171283379"/>
                    </a:ext>
                  </a:extLst>
                </a:gridCol>
                <a:gridCol w="226097">
                  <a:extLst>
                    <a:ext uri="{9D8B030D-6E8A-4147-A177-3AD203B41FA5}">
                      <a16:colId xmlns:a16="http://schemas.microsoft.com/office/drawing/2014/main" xmlns="" val="2960985589"/>
                    </a:ext>
                  </a:extLst>
                </a:gridCol>
                <a:gridCol w="1837220">
                  <a:extLst>
                    <a:ext uri="{9D8B030D-6E8A-4147-A177-3AD203B41FA5}">
                      <a16:colId xmlns:a16="http://schemas.microsoft.com/office/drawing/2014/main" xmlns="" val="2767834269"/>
                    </a:ext>
                  </a:extLst>
                </a:gridCol>
              </a:tblGrid>
              <a:tr h="79579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Product</a:t>
                      </a:r>
                      <a:r>
                        <a:rPr lang="en-US" sz="18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Search Assistance of ISAO SO Products</a:t>
                      </a:r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Website</a:t>
                      </a:r>
                      <a:r>
                        <a:rPr lang="en-US" sz="18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listing of</a:t>
                      </a:r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participating organizations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Webinars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Tutorial</a:t>
                      </a:r>
                      <a:r>
                        <a:rPr lang="en-US" sz="18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Topic driven</a:t>
                      </a:r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Determine</a:t>
                      </a:r>
                      <a:r>
                        <a:rPr lang="en-US" sz="18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ISAO current need / assist with plan development</a:t>
                      </a:r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0511260"/>
                  </a:ext>
                </a:extLst>
              </a:tr>
              <a:tr h="15571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500" b="0" baseline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b="0" baseline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500" b="0" baseline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b="0" baseline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 baseline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b="0" baseline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 baseline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1262992"/>
                  </a:ext>
                </a:extLst>
              </a:tr>
              <a:tr h="59118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Product Search Assistance of Resource Library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Match</a:t>
                      </a:r>
                      <a:r>
                        <a:rPr lang="en-US" sz="18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Mentors with ISAOs</a:t>
                      </a:r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Workshops</a:t>
                      </a:r>
                    </a:p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</a:t>
                      </a:r>
                    </a:p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Exercises</a:t>
                      </a:r>
                    </a:p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</a:t>
                      </a:r>
                      <a:r>
                        <a:rPr lang="en-US" sz="1800" b="0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identifying gaps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Engagements</a:t>
                      </a:r>
                      <a:r>
                        <a:rPr lang="en-US" sz="18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with ISACS &amp; ISAOs</a:t>
                      </a:r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92352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7899591"/>
                  </a:ext>
                </a:extLst>
              </a:tr>
              <a:tr h="591181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Guidance</a:t>
                      </a:r>
                      <a:r>
                        <a:rPr lang="en-US" sz="18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on upcoming products</a:t>
                      </a:r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Online</a:t>
                      </a:r>
                      <a:r>
                        <a:rPr lang="en-US" sz="18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training</a:t>
                      </a:r>
                    </a:p>
                    <a:p>
                      <a:endParaRPr 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ISAO Round Table</a:t>
                      </a:r>
                    </a:p>
                    <a:p>
                      <a:r>
                        <a:rPr lang="en-US" sz="1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</a:t>
                      </a:r>
                      <a:r>
                        <a:rPr lang="en-US" sz="1800" b="0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Online </a:t>
                      </a:r>
                      <a:r>
                        <a:rPr lang="en-US" sz="1800" b="0" i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Mtgs</a:t>
                      </a:r>
                      <a:endParaRPr lang="en-US" sz="1800" b="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7058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ISAO SO Information Sharing Group Registry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81000" y="1907563"/>
            <a:ext cx="1974546" cy="840763"/>
            <a:chOff x="7078364" y="226310"/>
            <a:chExt cx="3435027" cy="4517611"/>
          </a:xfrm>
          <a:solidFill>
            <a:srgbClr val="92D050"/>
          </a:solidFill>
        </p:grpSpPr>
        <p:sp>
          <p:nvSpPr>
            <p:cNvPr id="6" name="Rounded Rectangle 5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7078364" y="1877841"/>
              <a:ext cx="3435027" cy="1319235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Info Sharing Registry</a:t>
              </a:r>
            </a:p>
          </p:txBody>
        </p:sp>
      </p:grpSp>
      <p:sp>
        <p:nvSpPr>
          <p:cNvPr id="8" name="Right Arrow 7"/>
          <p:cNvSpPr/>
          <p:nvPr/>
        </p:nvSpPr>
        <p:spPr>
          <a:xfrm>
            <a:off x="2438400" y="2036911"/>
            <a:ext cx="415089" cy="58206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63883" y="1905000"/>
            <a:ext cx="2719078" cy="840763"/>
            <a:chOff x="7078364" y="226310"/>
            <a:chExt cx="3435027" cy="4517611"/>
          </a:xfrm>
          <a:solidFill>
            <a:srgbClr val="92D050"/>
          </a:solidFill>
        </p:grpSpPr>
        <p:sp>
          <p:nvSpPr>
            <p:cNvPr id="10" name="Rounded Rectangle 9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 txBox="1"/>
            <p:nvPr/>
          </p:nvSpPr>
          <p:spPr>
            <a:xfrm>
              <a:off x="7078364" y="1877841"/>
              <a:ext cx="3435027" cy="1319235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ISAC Listing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60534" y="1911751"/>
            <a:ext cx="2719078" cy="840763"/>
            <a:chOff x="7078364" y="226310"/>
            <a:chExt cx="3435027" cy="4517611"/>
          </a:xfrm>
          <a:solidFill>
            <a:srgbClr val="92D050"/>
          </a:solidFill>
        </p:grpSpPr>
        <p:sp>
          <p:nvSpPr>
            <p:cNvPr id="13" name="Rounded Rectangle 12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 txBox="1"/>
            <p:nvPr/>
          </p:nvSpPr>
          <p:spPr>
            <a:xfrm>
              <a:off x="7078364" y="1877841"/>
              <a:ext cx="3435027" cy="1319235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ISAO Listing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663478" y="1911751"/>
            <a:ext cx="2719078" cy="840763"/>
            <a:chOff x="7078364" y="226310"/>
            <a:chExt cx="3435027" cy="4517611"/>
          </a:xfrm>
          <a:solidFill>
            <a:srgbClr val="92D050"/>
          </a:solidFill>
        </p:grpSpPr>
        <p:sp>
          <p:nvSpPr>
            <p:cNvPr id="16" name="Rounded Rectangle 15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 txBox="1"/>
            <p:nvPr/>
          </p:nvSpPr>
          <p:spPr>
            <a:xfrm>
              <a:off x="7078364" y="1877841"/>
              <a:ext cx="3435027" cy="1319235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Other Sharing Org Listing</a:t>
              </a:r>
            </a:p>
          </p:txBody>
        </p:sp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729994"/>
              </p:ext>
            </p:extLst>
          </p:nvPr>
        </p:nvGraphicFramePr>
        <p:xfrm>
          <a:off x="3075915" y="2971800"/>
          <a:ext cx="8381999" cy="3492631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8381999">
                  <a:extLst>
                    <a:ext uri="{9D8B030D-6E8A-4147-A177-3AD203B41FA5}">
                      <a16:colId xmlns:a16="http://schemas.microsoft.com/office/drawing/2014/main" xmlns="" val="3169326604"/>
                    </a:ext>
                  </a:extLst>
                </a:gridCol>
              </a:tblGrid>
              <a:tr h="50559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Who should register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5360085"/>
                  </a:ext>
                </a:extLst>
              </a:tr>
              <a:tr h="155715">
                <a:tc>
                  <a:txBody>
                    <a:bodyPr/>
                    <a:lstStyle/>
                    <a:p>
                      <a:pPr marL="13144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New and Established ISAOs</a:t>
                      </a:r>
                    </a:p>
                    <a:p>
                      <a:pPr marL="13144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New and Established ISACs</a:t>
                      </a:r>
                    </a:p>
                    <a:p>
                      <a:pPr marL="13144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Other Information Sharing</a:t>
                      </a:r>
                      <a:r>
                        <a:rPr lang="en-US" sz="20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Organizations</a:t>
                      </a:r>
                      <a:endParaRPr lang="en-US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8951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6350475"/>
                  </a:ext>
                </a:extLst>
              </a:tr>
              <a:tr h="11924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6057660"/>
                  </a:ext>
                </a:extLst>
              </a:tr>
              <a:tr h="24116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Purpose of the registry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7653903"/>
                  </a:ext>
                </a:extLst>
              </a:tr>
              <a:tr h="591181">
                <a:tc>
                  <a:txBody>
                    <a:bodyPr/>
                    <a:lstStyle/>
                    <a:p>
                      <a:pPr marL="13144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Feature ISACS and ISAOs</a:t>
                      </a:r>
                    </a:p>
                    <a:p>
                      <a:pPr marL="13144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Attract new members</a:t>
                      </a:r>
                    </a:p>
                    <a:p>
                      <a:pPr marL="13144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Display the ecosystem of information sharing organizations</a:t>
                      </a:r>
                      <a:endParaRPr lang="en-US" sz="2100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0559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37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ISAO SO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E288-498A-D449-A48D-61053A1603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8572" y="1907563"/>
            <a:ext cx="1955632" cy="840763"/>
            <a:chOff x="7078364" y="226310"/>
            <a:chExt cx="3435027" cy="4517611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6" name="Rounded Rectangle 5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7078364" y="1520344"/>
              <a:ext cx="3435027" cy="1785814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i="1" kern="1200" dirty="0"/>
                <a:t>Feedback</a:t>
              </a:r>
            </a:p>
          </p:txBody>
        </p:sp>
      </p:grpSp>
      <p:sp>
        <p:nvSpPr>
          <p:cNvPr id="8" name="Right Arrow 7"/>
          <p:cNvSpPr/>
          <p:nvPr/>
        </p:nvSpPr>
        <p:spPr>
          <a:xfrm>
            <a:off x="2438400" y="2036911"/>
            <a:ext cx="415089" cy="582067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91455" y="1905000"/>
            <a:ext cx="2693032" cy="840763"/>
            <a:chOff x="7078364" y="226310"/>
            <a:chExt cx="3435027" cy="4517611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0" name="Rounded Rectangle 9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 txBox="1"/>
            <p:nvPr/>
          </p:nvSpPr>
          <p:spPr>
            <a:xfrm>
              <a:off x="7078364" y="649522"/>
              <a:ext cx="3435027" cy="1785814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spcBef>
                  <a:spcPct val="0"/>
                </a:spcBef>
                <a:buNone/>
              </a:pPr>
              <a:r>
                <a:rPr lang="en-US" sz="2000" i="1" kern="1200" dirty="0"/>
                <a:t>Engagement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88106" y="1911751"/>
            <a:ext cx="2693032" cy="840763"/>
            <a:chOff x="7078364" y="226310"/>
            <a:chExt cx="3435027" cy="4517611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3" name="Rounded Rectangle 12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 txBox="1"/>
            <p:nvPr/>
          </p:nvSpPr>
          <p:spPr>
            <a:xfrm>
              <a:off x="7078364" y="649522"/>
              <a:ext cx="3435027" cy="1785814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spcBef>
                  <a:spcPct val="0"/>
                </a:spcBef>
                <a:buNone/>
              </a:pPr>
              <a:r>
                <a:rPr lang="en-US" sz="2000" i="1" kern="1200" dirty="0"/>
                <a:t>Lifecycle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673524" y="1911751"/>
            <a:ext cx="2693032" cy="840763"/>
            <a:chOff x="7078364" y="226310"/>
            <a:chExt cx="3435027" cy="4517611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6" name="Rounded Rectangle 15"/>
            <p:cNvSpPr/>
            <p:nvPr/>
          </p:nvSpPr>
          <p:spPr>
            <a:xfrm>
              <a:off x="7078364" y="226310"/>
              <a:ext cx="3435027" cy="451761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 txBox="1"/>
            <p:nvPr/>
          </p:nvSpPr>
          <p:spPr>
            <a:xfrm>
              <a:off x="7078364" y="649522"/>
              <a:ext cx="3435027" cy="1785814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i="1" kern="1200" dirty="0"/>
            </a:p>
            <a:p>
              <a:pPr lvl="0" algn="ctr" defTabSz="1244600">
                <a:spcBef>
                  <a:spcPct val="0"/>
                </a:spcBef>
                <a:buNone/>
              </a:pPr>
              <a:r>
                <a:rPr lang="en-US" sz="2000" i="1" kern="1200" dirty="0"/>
                <a:t>Support</a:t>
              </a:r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28447"/>
              </p:ext>
            </p:extLst>
          </p:nvPr>
        </p:nvGraphicFramePr>
        <p:xfrm>
          <a:off x="3091456" y="2976675"/>
          <a:ext cx="8307847" cy="335280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676164">
                  <a:extLst>
                    <a:ext uri="{9D8B030D-6E8A-4147-A177-3AD203B41FA5}">
                      <a16:colId xmlns:a16="http://schemas.microsoft.com/office/drawing/2014/main" xmlns="" val="1264193921"/>
                    </a:ext>
                  </a:extLst>
                </a:gridCol>
                <a:gridCol w="209104">
                  <a:extLst>
                    <a:ext uri="{9D8B030D-6E8A-4147-A177-3AD203B41FA5}">
                      <a16:colId xmlns:a16="http://schemas.microsoft.com/office/drawing/2014/main" xmlns="" val="2667917401"/>
                    </a:ext>
                  </a:extLst>
                </a:gridCol>
                <a:gridCol w="2669981">
                  <a:extLst>
                    <a:ext uri="{9D8B030D-6E8A-4147-A177-3AD203B41FA5}">
                      <a16:colId xmlns:a16="http://schemas.microsoft.com/office/drawing/2014/main" xmlns="" val="3860558737"/>
                    </a:ext>
                  </a:extLst>
                </a:gridCol>
                <a:gridCol w="209104">
                  <a:extLst>
                    <a:ext uri="{9D8B030D-6E8A-4147-A177-3AD203B41FA5}">
                      <a16:colId xmlns:a16="http://schemas.microsoft.com/office/drawing/2014/main" xmlns="" val="3447652436"/>
                    </a:ext>
                  </a:extLst>
                </a:gridCol>
                <a:gridCol w="2543494">
                  <a:extLst>
                    <a:ext uri="{9D8B030D-6E8A-4147-A177-3AD203B41FA5}">
                      <a16:colId xmlns:a16="http://schemas.microsoft.com/office/drawing/2014/main" xmlns="" val="3934926016"/>
                    </a:ext>
                  </a:extLst>
                </a:gridCol>
              </a:tblGrid>
              <a:tr h="79579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Marketing</a:t>
                      </a:r>
                      <a:r>
                        <a:rPr lang="en-US" sz="1800" b="0" baseline="0" dirty="0">
                          <a:solidFill>
                            <a:srgbClr val="7030A0"/>
                          </a:solidFill>
                        </a:rPr>
                        <a:t> efforts</a:t>
                      </a:r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Standards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Products</a:t>
                      </a:r>
                    </a:p>
                    <a:p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   - ISAO SO Products</a:t>
                      </a:r>
                    </a:p>
                    <a:p>
                      <a:r>
                        <a:rPr lang="en-US" sz="1800" b="0" baseline="0" dirty="0">
                          <a:solidFill>
                            <a:srgbClr val="7030A0"/>
                          </a:solidFill>
                        </a:rPr>
                        <a:t>   - Resource Library</a:t>
                      </a:r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  <a:p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5522162"/>
                  </a:ext>
                </a:extLst>
              </a:tr>
              <a:tr h="15571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5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5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22030726"/>
                  </a:ext>
                </a:extLst>
              </a:tr>
              <a:tr h="59118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Public 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Identify new standards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Services</a:t>
                      </a:r>
                    </a:p>
                    <a:p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   - Mentor Program</a:t>
                      </a:r>
                    </a:p>
                    <a:p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   -</a:t>
                      </a:r>
                      <a:r>
                        <a:rPr lang="en-US" sz="1800" b="0" baseline="0" dirty="0">
                          <a:solidFill>
                            <a:srgbClr val="7030A0"/>
                          </a:solidFill>
                        </a:rPr>
                        <a:t> Training &amp; Exercises</a:t>
                      </a:r>
                    </a:p>
                    <a:p>
                      <a:r>
                        <a:rPr lang="en-US" sz="1800" b="0" baseline="0" dirty="0">
                          <a:solidFill>
                            <a:srgbClr val="7030A0"/>
                          </a:solidFill>
                        </a:rPr>
                        <a:t>   - Customized Support</a:t>
                      </a:r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1245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5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0122365"/>
                  </a:ext>
                </a:extLst>
              </a:tr>
              <a:tr h="591181">
                <a:tc>
                  <a:txBody>
                    <a:bodyPr/>
                    <a:lstStyle/>
                    <a:p>
                      <a:r>
                        <a:rPr lang="en-US" sz="1800" b="0" baseline="0" dirty="0">
                          <a:solidFill>
                            <a:srgbClr val="7030A0"/>
                          </a:solidFill>
                        </a:rPr>
                        <a:t>Community building events</a:t>
                      </a:r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7030A0"/>
                          </a:solidFill>
                        </a:rPr>
                        <a:t>Info Sharing Registry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394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96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 Template for Recording Streaming" id="{BBDB363C-8ABA-BD46-A8FD-7D50D752BDFA}" vid="{BAD752F1-D8D3-A945-8EF1-B8FBFCB78E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3262C7C2427D46B03C31E93647AAFD" ma:contentTypeVersion="0" ma:contentTypeDescription="Create a new document." ma:contentTypeScope="" ma:versionID="5e1b4d43f793c644925ef3f866b11af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584B82-1366-40A1-B284-4FA3E03976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F63E7B-BCD7-4FED-BDEC-2D0994EA6899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C0CC75-F0F8-4AAD-842C-966DF434D1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6266</TotalTime>
  <Words>705</Words>
  <Application>Microsoft Office PowerPoint</Application>
  <PresentationFormat>Widescreen</PresentationFormat>
  <Paragraphs>200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Information Sharing and Analysis Organization (ISAO)  Standards Organization (SO)</vt:lpstr>
      <vt:lpstr>Executive Order 13691</vt:lpstr>
      <vt:lpstr>Introduction to the Standards Organization</vt:lpstr>
      <vt:lpstr>Introduction to the Standards Organization</vt:lpstr>
      <vt:lpstr>ISAO SO Support</vt:lpstr>
      <vt:lpstr>ISAO SO Support Products</vt:lpstr>
      <vt:lpstr>ISAO SO Support Services</vt:lpstr>
      <vt:lpstr>ISAO SO Information Sharing Group Registry</vt:lpstr>
      <vt:lpstr>ISAO SO Feedback</vt:lpstr>
      <vt:lpstr>ISAO SO Support Products and Services</vt:lpstr>
      <vt:lpstr>ISAO SO Key Points of Contact</vt:lpstr>
    </vt:vector>
  </TitlesOfParts>
  <Company>LMI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Howard, William</dc:creator>
  <cp:lastModifiedBy>Rodriguez-Gil, Michelle</cp:lastModifiedBy>
  <cp:revision>401</cp:revision>
  <dcterms:created xsi:type="dcterms:W3CDTF">2016-01-05T13:06:10Z</dcterms:created>
  <dcterms:modified xsi:type="dcterms:W3CDTF">2016-10-05T14:57:28Z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0x0101004C3262C7C2427D46B03C31E93647AAFD</vt:lpwstr>
  </property>
  <property fmtid="{D5CDD505-2E9C-101B-9397-08002B2CF9AE}" pid="3" name="Order">
    <vt:r8>66700</vt:r8>
  </property>
  <property fmtid="{D5CDD505-2E9C-101B-9397-08002B2CF9AE}" pid="4" name="TemplateUrl">
    <vt:lpwstr/>
  </property>
  <property fmtid="{D5CDD505-2E9C-101B-9397-08002B2CF9AE}" pid="5" name="_CopySource">
    <vt:lpwstr>https://teamlmiclient.lmi.org/ISAO/Shared Documents/Events/16-05-24 SWG Leadership Meeting/160614 SO SWG Leadership Online Meeting.pptx</vt:lpwstr>
  </property>
  <property fmtid="{D5CDD505-2E9C-101B-9397-08002B2CF9AE}" pid="6" name="xd_ProgID">
    <vt:lpwstr/>
  </property>
</Properties>
</file>