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54"/>
  </p:notesMasterIdLst>
  <p:handoutMasterIdLst>
    <p:handoutMasterId r:id="rId55"/>
  </p:handoutMasterIdLst>
  <p:sldIdLst>
    <p:sldId id="345" r:id="rId5"/>
    <p:sldId id="346" r:id="rId6"/>
    <p:sldId id="342" r:id="rId7"/>
    <p:sldId id="349" r:id="rId8"/>
    <p:sldId id="347" r:id="rId9"/>
    <p:sldId id="350" r:id="rId10"/>
    <p:sldId id="351" r:id="rId11"/>
    <p:sldId id="309" r:id="rId12"/>
    <p:sldId id="331" r:id="rId13"/>
    <p:sldId id="332" r:id="rId14"/>
    <p:sldId id="333" r:id="rId15"/>
    <p:sldId id="335" r:id="rId16"/>
    <p:sldId id="336" r:id="rId17"/>
    <p:sldId id="337" r:id="rId18"/>
    <p:sldId id="339" r:id="rId19"/>
    <p:sldId id="338" r:id="rId20"/>
    <p:sldId id="288" r:id="rId21"/>
    <p:sldId id="352" r:id="rId22"/>
    <p:sldId id="374" r:id="rId23"/>
    <p:sldId id="377" r:id="rId24"/>
    <p:sldId id="379" r:id="rId25"/>
    <p:sldId id="378" r:id="rId26"/>
    <p:sldId id="386" r:id="rId27"/>
    <p:sldId id="380" r:id="rId28"/>
    <p:sldId id="382" r:id="rId29"/>
    <p:sldId id="383" r:id="rId30"/>
    <p:sldId id="375" r:id="rId31"/>
    <p:sldId id="388" r:id="rId32"/>
    <p:sldId id="387" r:id="rId33"/>
    <p:sldId id="373" r:id="rId34"/>
    <p:sldId id="363" r:id="rId35"/>
    <p:sldId id="364" r:id="rId36"/>
    <p:sldId id="365" r:id="rId37"/>
    <p:sldId id="366" r:id="rId38"/>
    <p:sldId id="367" r:id="rId39"/>
    <p:sldId id="368" r:id="rId40"/>
    <p:sldId id="369" r:id="rId41"/>
    <p:sldId id="370" r:id="rId42"/>
    <p:sldId id="371" r:id="rId43"/>
    <p:sldId id="372" r:id="rId44"/>
    <p:sldId id="355" r:id="rId45"/>
    <p:sldId id="353" r:id="rId46"/>
    <p:sldId id="356" r:id="rId47"/>
    <p:sldId id="354" r:id="rId48"/>
    <p:sldId id="357" r:id="rId49"/>
    <p:sldId id="359" r:id="rId50"/>
    <p:sldId id="358" r:id="rId51"/>
    <p:sldId id="360" r:id="rId52"/>
    <p:sldId id="361" r:id="rId5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180"/>
    <a:srgbClr val="E90F33"/>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93229" autoAdjust="0"/>
  </p:normalViewPr>
  <p:slideViewPr>
    <p:cSldViewPr>
      <p:cViewPr varScale="1">
        <p:scale>
          <a:sx n="39" d="100"/>
          <a:sy n="39" d="100"/>
        </p:scale>
        <p:origin x="54" y="55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39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12DF7-6AB8-41CF-ABFD-D1EE1CBEEB38}"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63E43F59-1DC7-4355-AE86-D4C6636AA48D}">
      <dgm:prSet phldrT="[Text]" custT="1"/>
      <dgm:spPr>
        <a:solidFill>
          <a:schemeClr val="accent1">
            <a:lumMod val="75000"/>
          </a:schemeClr>
        </a:solidFill>
      </dgm:spPr>
      <dgm:t>
        <a:bodyPr/>
        <a:lstStyle/>
        <a:p>
          <a:r>
            <a:rPr lang="en-US" sz="1000" dirty="0" smtClean="0">
              <a:solidFill>
                <a:schemeClr val="tx1"/>
              </a:solidFill>
            </a:rPr>
            <a:t>Aviation </a:t>
          </a:r>
        </a:p>
        <a:p>
          <a:r>
            <a:rPr lang="en-US" sz="1000" dirty="0" smtClean="0">
              <a:solidFill>
                <a:schemeClr val="tx1"/>
              </a:solidFill>
            </a:rPr>
            <a:t>ISAC</a:t>
          </a:r>
          <a:endParaRPr lang="en-US" sz="1000" dirty="0">
            <a:solidFill>
              <a:schemeClr val="tx1"/>
            </a:solidFill>
          </a:endParaRPr>
        </a:p>
      </dgm:t>
    </dgm:pt>
    <dgm:pt modelId="{2522F810-968F-470B-B7C3-5F90151AB5EC}" type="parTrans" cxnId="{9B2D9CC9-0A7A-451E-9996-F506B767040A}">
      <dgm:prSet/>
      <dgm:spPr/>
      <dgm:t>
        <a:bodyPr/>
        <a:lstStyle/>
        <a:p>
          <a:endParaRPr lang="en-US">
            <a:solidFill>
              <a:schemeClr val="tx1"/>
            </a:solidFill>
          </a:endParaRPr>
        </a:p>
      </dgm:t>
    </dgm:pt>
    <dgm:pt modelId="{ECFAC00C-9098-4938-89CB-AE633D9C84F3}" type="sibTrans" cxnId="{9B2D9CC9-0A7A-451E-9996-F506B767040A}">
      <dgm:prSet/>
      <dgm:spPr/>
      <dgm:t>
        <a:bodyPr/>
        <a:lstStyle/>
        <a:p>
          <a:endParaRPr lang="en-US">
            <a:solidFill>
              <a:schemeClr val="tx1"/>
            </a:solidFill>
          </a:endParaRPr>
        </a:p>
      </dgm:t>
    </dgm:pt>
    <dgm:pt modelId="{BB2C422A-9075-4808-870A-D840F05F4BDC}">
      <dgm:prSet phldrT="[Text]" custT="1"/>
      <dgm:spPr>
        <a:solidFill>
          <a:schemeClr val="accent1"/>
        </a:solidFill>
      </dgm:spPr>
      <dgm:t>
        <a:bodyPr/>
        <a:lstStyle/>
        <a:p>
          <a:endParaRPr lang="en-US" sz="800" dirty="0" smtClean="0">
            <a:solidFill>
              <a:schemeClr val="tx1"/>
            </a:solidFill>
          </a:endParaRPr>
        </a:p>
        <a:p>
          <a:r>
            <a:rPr lang="en-US" sz="800" dirty="0" smtClean="0">
              <a:solidFill>
                <a:schemeClr val="tx1"/>
              </a:solidFill>
            </a:rPr>
            <a:t>Orthopedic Doctors</a:t>
          </a:r>
        </a:p>
        <a:p>
          <a:endParaRPr lang="en-US" sz="800" dirty="0" smtClean="0">
            <a:solidFill>
              <a:schemeClr val="tx1"/>
            </a:solidFill>
          </a:endParaRPr>
        </a:p>
      </dgm:t>
    </dgm:pt>
    <dgm:pt modelId="{87A34CD1-7669-4398-8545-26E7668CB95D}" type="parTrans" cxnId="{E6B7F010-BD19-42A2-BBC0-C164158027F8}">
      <dgm:prSet/>
      <dgm:spPr/>
      <dgm:t>
        <a:bodyPr/>
        <a:lstStyle/>
        <a:p>
          <a:endParaRPr lang="en-US">
            <a:solidFill>
              <a:schemeClr val="tx1"/>
            </a:solidFill>
          </a:endParaRPr>
        </a:p>
      </dgm:t>
    </dgm:pt>
    <dgm:pt modelId="{1877FC88-A24E-4AF4-B198-9FC0CB3198A3}" type="sibTrans" cxnId="{E6B7F010-BD19-42A2-BBC0-C164158027F8}">
      <dgm:prSet/>
      <dgm:spPr/>
      <dgm:t>
        <a:bodyPr/>
        <a:lstStyle/>
        <a:p>
          <a:endParaRPr lang="en-US">
            <a:solidFill>
              <a:schemeClr val="tx1"/>
            </a:solidFill>
          </a:endParaRPr>
        </a:p>
      </dgm:t>
    </dgm:pt>
    <dgm:pt modelId="{D243AE5D-3174-4B7E-8F37-AB78E5C8B203}">
      <dgm:prSet phldrT="[Text]" custT="1"/>
      <dgm:spPr>
        <a:solidFill>
          <a:schemeClr val="accent1"/>
        </a:solidFill>
      </dgm:spPr>
      <dgm:t>
        <a:bodyPr/>
        <a:lstStyle/>
        <a:p>
          <a:r>
            <a:rPr lang="en-US" sz="900" dirty="0" smtClean="0">
              <a:solidFill>
                <a:schemeClr val="tx1"/>
              </a:solidFill>
            </a:rPr>
            <a:t>School Systems</a:t>
          </a:r>
          <a:endParaRPr lang="en-US" sz="900" dirty="0">
            <a:solidFill>
              <a:schemeClr val="tx1"/>
            </a:solidFill>
          </a:endParaRPr>
        </a:p>
      </dgm:t>
    </dgm:pt>
    <dgm:pt modelId="{568DC95C-2C47-4E5C-8627-12A85144AC45}" type="parTrans" cxnId="{34F32788-C36F-48FF-9B28-5C8D5CCD63F2}">
      <dgm:prSet/>
      <dgm:spPr/>
      <dgm:t>
        <a:bodyPr/>
        <a:lstStyle/>
        <a:p>
          <a:endParaRPr lang="en-US">
            <a:solidFill>
              <a:schemeClr val="tx1"/>
            </a:solidFill>
          </a:endParaRPr>
        </a:p>
      </dgm:t>
    </dgm:pt>
    <dgm:pt modelId="{BADBD656-EBBA-482F-88E5-1B1BEE9F600F}" type="sibTrans" cxnId="{34F32788-C36F-48FF-9B28-5C8D5CCD63F2}">
      <dgm:prSet/>
      <dgm:spPr/>
      <dgm:t>
        <a:bodyPr/>
        <a:lstStyle/>
        <a:p>
          <a:endParaRPr lang="en-US">
            <a:solidFill>
              <a:schemeClr val="tx1"/>
            </a:solidFill>
          </a:endParaRPr>
        </a:p>
      </dgm:t>
    </dgm:pt>
    <dgm:pt modelId="{E1072C54-CC66-4B5F-A422-01721AC653EC}">
      <dgm:prSet phldrT="[Text]"/>
      <dgm:spPr/>
      <dgm:t>
        <a:bodyPr/>
        <a:lstStyle/>
        <a:p>
          <a:r>
            <a:rPr lang="en-US" dirty="0" smtClean="0">
              <a:solidFill>
                <a:schemeClr val="tx1"/>
              </a:solidFill>
            </a:rPr>
            <a:t>Alabama Baptists Ministers </a:t>
          </a:r>
          <a:endParaRPr lang="en-US" dirty="0">
            <a:solidFill>
              <a:schemeClr val="tx1"/>
            </a:solidFill>
          </a:endParaRPr>
        </a:p>
      </dgm:t>
    </dgm:pt>
    <dgm:pt modelId="{6BAE3C30-2F50-4B86-9DC9-9EB423A8A373}" type="parTrans" cxnId="{150708E5-C7CE-4603-90E9-4AB66313229C}">
      <dgm:prSet/>
      <dgm:spPr/>
      <dgm:t>
        <a:bodyPr/>
        <a:lstStyle/>
        <a:p>
          <a:endParaRPr lang="en-US">
            <a:solidFill>
              <a:schemeClr val="tx1"/>
            </a:solidFill>
          </a:endParaRPr>
        </a:p>
      </dgm:t>
    </dgm:pt>
    <dgm:pt modelId="{ACEAF82A-74E9-4B6B-B248-04543FC6DF45}" type="sibTrans" cxnId="{150708E5-C7CE-4603-90E9-4AB66313229C}">
      <dgm:prSet/>
      <dgm:spPr/>
      <dgm:t>
        <a:bodyPr/>
        <a:lstStyle/>
        <a:p>
          <a:endParaRPr lang="en-US">
            <a:solidFill>
              <a:schemeClr val="tx1"/>
            </a:solidFill>
          </a:endParaRPr>
        </a:p>
      </dgm:t>
    </dgm:pt>
    <dgm:pt modelId="{02B9DFF3-BD90-403B-99CB-8BCE42DA1BA3}">
      <dgm:prSet phldrT="[Text]" custT="1"/>
      <dgm:spPr>
        <a:solidFill>
          <a:schemeClr val="accent1">
            <a:hueOff val="0"/>
            <a:satOff val="0"/>
            <a:lumOff val="0"/>
            <a:alpha val="73000"/>
          </a:schemeClr>
        </a:solidFill>
        <a:effectLst>
          <a:glow rad="127000">
            <a:schemeClr val="accent1">
              <a:lumMod val="75000"/>
            </a:schemeClr>
          </a:glow>
          <a:outerShdw blurRad="355600" dist="101600" dir="5400000" sx="130000" sy="130000" algn="ctr" rotWithShape="0">
            <a:schemeClr val="tx2">
              <a:lumMod val="40000"/>
              <a:lumOff val="60000"/>
            </a:schemeClr>
          </a:outerShdw>
        </a:effectLst>
      </dgm:spPr>
      <dgm:t>
        <a:bodyPr/>
        <a:lstStyle/>
        <a:p>
          <a:pPr>
            <a:spcAft>
              <a:spcPct val="35000"/>
            </a:spcAft>
          </a:pPr>
          <a:r>
            <a:rPr lang="en-US" sz="1600" dirty="0" smtClean="0">
              <a:solidFill>
                <a:schemeClr val="tx1"/>
              </a:solidFill>
            </a:rPr>
            <a:t>ISAO Program</a:t>
          </a:r>
        </a:p>
        <a:p>
          <a:pPr>
            <a:spcAft>
              <a:spcPts val="0"/>
            </a:spcAft>
          </a:pPr>
          <a:r>
            <a:rPr lang="en-US" sz="1200" dirty="0" smtClean="0">
              <a:solidFill>
                <a:schemeClr val="tx1"/>
              </a:solidFill>
            </a:rPr>
            <a:t>ISAO </a:t>
          </a:r>
        </a:p>
        <a:p>
          <a:pPr>
            <a:spcAft>
              <a:spcPts val="0"/>
            </a:spcAft>
          </a:pPr>
          <a:r>
            <a:rPr lang="en-US" sz="1200" dirty="0" smtClean="0">
              <a:solidFill>
                <a:schemeClr val="tx1"/>
              </a:solidFill>
            </a:rPr>
            <a:t>Standard Organization</a:t>
          </a:r>
          <a:endParaRPr lang="en-US" sz="1000" dirty="0">
            <a:solidFill>
              <a:schemeClr val="tx1"/>
            </a:solidFill>
          </a:endParaRPr>
        </a:p>
      </dgm:t>
    </dgm:pt>
    <dgm:pt modelId="{D5AF637E-B930-4104-82E4-31E9DF3BCA60}" type="parTrans" cxnId="{96298EA0-2FF2-4314-9E6F-A443D7FB0CCE}">
      <dgm:prSet/>
      <dgm:spPr/>
      <dgm:t>
        <a:bodyPr/>
        <a:lstStyle/>
        <a:p>
          <a:endParaRPr lang="en-US">
            <a:solidFill>
              <a:schemeClr val="tx1"/>
            </a:solidFill>
          </a:endParaRPr>
        </a:p>
      </dgm:t>
    </dgm:pt>
    <dgm:pt modelId="{121DCF60-7819-4AF1-BFBE-D4B65EECF459}" type="sibTrans" cxnId="{96298EA0-2FF2-4314-9E6F-A443D7FB0CCE}">
      <dgm:prSet/>
      <dgm:spPr/>
      <dgm:t>
        <a:bodyPr/>
        <a:lstStyle/>
        <a:p>
          <a:endParaRPr lang="en-US">
            <a:solidFill>
              <a:schemeClr val="tx1"/>
            </a:solidFill>
          </a:endParaRPr>
        </a:p>
      </dgm:t>
    </dgm:pt>
    <dgm:pt modelId="{3DC2F1D0-EE88-4366-AD5D-E09C7AF257A7}">
      <dgm:prSet phldrT="[Text]" custT="1"/>
      <dgm:spPr/>
      <dgm:t>
        <a:bodyPr/>
        <a:lstStyle/>
        <a:p>
          <a:r>
            <a:rPr lang="en-US" sz="900" dirty="0" smtClean="0">
              <a:solidFill>
                <a:schemeClr val="tx1"/>
              </a:solidFill>
            </a:rPr>
            <a:t>ISAO Service</a:t>
          </a:r>
          <a:br>
            <a:rPr lang="en-US" sz="900" dirty="0" smtClean="0">
              <a:solidFill>
                <a:schemeClr val="tx1"/>
              </a:solidFill>
            </a:rPr>
          </a:br>
          <a:r>
            <a:rPr lang="en-US" sz="900" dirty="0" smtClean="0">
              <a:solidFill>
                <a:schemeClr val="tx1"/>
              </a:solidFill>
            </a:rPr>
            <a:t>Providers</a:t>
          </a:r>
          <a:endParaRPr lang="en-US" sz="900" dirty="0">
            <a:solidFill>
              <a:schemeClr val="tx1"/>
            </a:solidFill>
          </a:endParaRPr>
        </a:p>
      </dgm:t>
    </dgm:pt>
    <dgm:pt modelId="{3B494F53-852B-4F64-A0D3-BF6EBA608F01}" type="parTrans" cxnId="{850966C6-46DC-4159-A5D7-F5183BB8DCF7}">
      <dgm:prSet/>
      <dgm:spPr/>
      <dgm:t>
        <a:bodyPr/>
        <a:lstStyle/>
        <a:p>
          <a:endParaRPr lang="en-US">
            <a:solidFill>
              <a:schemeClr val="tx1"/>
            </a:solidFill>
          </a:endParaRPr>
        </a:p>
      </dgm:t>
    </dgm:pt>
    <dgm:pt modelId="{94335239-B203-4810-87A5-A3E9F9FE2D75}" type="sibTrans" cxnId="{850966C6-46DC-4159-A5D7-F5183BB8DCF7}">
      <dgm:prSet/>
      <dgm:spPr/>
      <dgm:t>
        <a:bodyPr/>
        <a:lstStyle/>
        <a:p>
          <a:endParaRPr lang="en-US">
            <a:solidFill>
              <a:schemeClr val="tx1"/>
            </a:solidFill>
          </a:endParaRPr>
        </a:p>
      </dgm:t>
    </dgm:pt>
    <dgm:pt modelId="{E26C4758-BF54-4FF7-B898-50E033E5C170}">
      <dgm:prSet phldrT="[Text]"/>
      <dgm:spPr/>
      <dgm:t>
        <a:bodyPr/>
        <a:lstStyle/>
        <a:p>
          <a:r>
            <a:rPr lang="en-US" dirty="0" smtClean="0">
              <a:solidFill>
                <a:schemeClr val="tx1"/>
              </a:solidFill>
            </a:rPr>
            <a:t>National </a:t>
          </a:r>
        </a:p>
        <a:p>
          <a:r>
            <a:rPr lang="en-US" dirty="0" smtClean="0">
              <a:solidFill>
                <a:schemeClr val="tx1"/>
              </a:solidFill>
            </a:rPr>
            <a:t>Bar Association</a:t>
          </a:r>
          <a:endParaRPr lang="en-US" dirty="0">
            <a:solidFill>
              <a:schemeClr val="tx1"/>
            </a:solidFill>
          </a:endParaRPr>
        </a:p>
      </dgm:t>
    </dgm:pt>
    <dgm:pt modelId="{231D42F6-CFE1-4DD1-AA48-480C2B5078D5}" type="parTrans" cxnId="{52BCBA4D-4353-4174-A189-AB60066BAB50}">
      <dgm:prSet/>
      <dgm:spPr/>
      <dgm:t>
        <a:bodyPr/>
        <a:lstStyle/>
        <a:p>
          <a:endParaRPr lang="en-US">
            <a:solidFill>
              <a:schemeClr val="tx1"/>
            </a:solidFill>
          </a:endParaRPr>
        </a:p>
      </dgm:t>
    </dgm:pt>
    <dgm:pt modelId="{5E072D17-7891-4F05-8592-2F3CE6E77BE9}" type="sibTrans" cxnId="{52BCBA4D-4353-4174-A189-AB60066BAB50}">
      <dgm:prSet/>
      <dgm:spPr/>
      <dgm:t>
        <a:bodyPr/>
        <a:lstStyle/>
        <a:p>
          <a:endParaRPr lang="en-US">
            <a:solidFill>
              <a:schemeClr val="tx1"/>
            </a:solidFill>
          </a:endParaRPr>
        </a:p>
      </dgm:t>
    </dgm:pt>
    <dgm:pt modelId="{0E8F3D36-C46A-4D06-B8DA-633E88CD43C7}">
      <dgm:prSet phldrT="[Text]" custT="1"/>
      <dgm:spPr/>
      <dgm:t>
        <a:bodyPr/>
        <a:lstStyle/>
        <a:p>
          <a:r>
            <a:rPr lang="en-US" sz="800" dirty="0" smtClean="0">
              <a:solidFill>
                <a:schemeClr val="tx1"/>
              </a:solidFill>
            </a:rPr>
            <a:t>SW U.S. Mariachi Bands ISAO</a:t>
          </a:r>
          <a:endParaRPr lang="en-US" sz="800" dirty="0">
            <a:solidFill>
              <a:schemeClr val="tx1"/>
            </a:solidFill>
          </a:endParaRPr>
        </a:p>
      </dgm:t>
    </dgm:pt>
    <dgm:pt modelId="{90205BDB-BB96-4014-8088-BE8D15463DBE}" type="parTrans" cxnId="{05B0F82F-36E5-44E9-81F8-33C11DE09729}">
      <dgm:prSet/>
      <dgm:spPr/>
      <dgm:t>
        <a:bodyPr/>
        <a:lstStyle/>
        <a:p>
          <a:endParaRPr lang="en-US">
            <a:solidFill>
              <a:schemeClr val="tx1"/>
            </a:solidFill>
          </a:endParaRPr>
        </a:p>
      </dgm:t>
    </dgm:pt>
    <dgm:pt modelId="{20A7322C-C1D9-42B8-B726-D4D5252D0AC1}" type="sibTrans" cxnId="{05B0F82F-36E5-44E9-81F8-33C11DE09729}">
      <dgm:prSet/>
      <dgm:spPr/>
      <dgm:t>
        <a:bodyPr/>
        <a:lstStyle/>
        <a:p>
          <a:endParaRPr lang="en-US">
            <a:solidFill>
              <a:schemeClr val="tx1"/>
            </a:solidFill>
          </a:endParaRPr>
        </a:p>
      </dgm:t>
    </dgm:pt>
    <dgm:pt modelId="{0BB528EC-49CA-4B5B-89D2-065302A7F606}">
      <dgm:prSet phldrT="[Text]"/>
      <dgm:spPr/>
      <dgm:t>
        <a:bodyPr/>
        <a:lstStyle/>
        <a:p>
          <a:r>
            <a:rPr lang="en-US" dirty="0" smtClean="0">
              <a:solidFill>
                <a:schemeClr val="tx1"/>
              </a:solidFill>
            </a:rPr>
            <a:t>Association of Online Auction  Professionals</a:t>
          </a:r>
          <a:endParaRPr lang="en-US" dirty="0">
            <a:solidFill>
              <a:schemeClr val="tx1"/>
            </a:solidFill>
          </a:endParaRPr>
        </a:p>
      </dgm:t>
    </dgm:pt>
    <dgm:pt modelId="{A66B8C0F-55AE-4943-B579-4CB9C24CA07E}" type="parTrans" cxnId="{D6A7C4C0-EE9B-4D0B-BAD0-478A7C246A0F}">
      <dgm:prSet/>
      <dgm:spPr/>
      <dgm:t>
        <a:bodyPr/>
        <a:lstStyle/>
        <a:p>
          <a:endParaRPr lang="en-US">
            <a:solidFill>
              <a:schemeClr val="tx1"/>
            </a:solidFill>
          </a:endParaRPr>
        </a:p>
      </dgm:t>
    </dgm:pt>
    <dgm:pt modelId="{A98B4415-3AEA-4514-A7C0-A74AB04FE1C9}" type="sibTrans" cxnId="{D6A7C4C0-EE9B-4D0B-BAD0-478A7C246A0F}">
      <dgm:prSet/>
      <dgm:spPr/>
      <dgm:t>
        <a:bodyPr/>
        <a:lstStyle/>
        <a:p>
          <a:endParaRPr lang="en-US">
            <a:solidFill>
              <a:schemeClr val="tx1"/>
            </a:solidFill>
          </a:endParaRPr>
        </a:p>
      </dgm:t>
    </dgm:pt>
    <dgm:pt modelId="{36A47DA2-3E24-4243-B58C-6753747940BB}">
      <dgm:prSet phldrT="[Text]" custT="1"/>
      <dgm:spPr>
        <a:solidFill>
          <a:schemeClr val="accent1">
            <a:lumMod val="75000"/>
          </a:schemeClr>
        </a:solidFill>
      </dgm:spPr>
      <dgm:t>
        <a:bodyPr/>
        <a:lstStyle/>
        <a:p>
          <a:r>
            <a:rPr lang="en-US" sz="800" dirty="0" smtClean="0">
              <a:solidFill>
                <a:schemeClr val="tx1"/>
              </a:solidFill>
            </a:rPr>
            <a:t>Health </a:t>
          </a:r>
        </a:p>
        <a:p>
          <a:r>
            <a:rPr lang="en-US" sz="800" dirty="0" smtClean="0">
              <a:solidFill>
                <a:schemeClr val="tx1"/>
              </a:solidFill>
            </a:rPr>
            <a:t>ISAC</a:t>
          </a:r>
          <a:endParaRPr lang="en-US" sz="800" dirty="0">
            <a:solidFill>
              <a:schemeClr val="tx1"/>
            </a:solidFill>
          </a:endParaRPr>
        </a:p>
      </dgm:t>
    </dgm:pt>
    <dgm:pt modelId="{DF1AAE50-F20A-4DFC-9B0A-BBA09C2B79A3}" type="parTrans" cxnId="{37353FA0-69D0-4EF2-96A2-C7B49DF3A03C}">
      <dgm:prSet/>
      <dgm:spPr/>
      <dgm:t>
        <a:bodyPr/>
        <a:lstStyle/>
        <a:p>
          <a:endParaRPr lang="en-US">
            <a:solidFill>
              <a:schemeClr val="tx1"/>
            </a:solidFill>
          </a:endParaRPr>
        </a:p>
      </dgm:t>
    </dgm:pt>
    <dgm:pt modelId="{9EFA94EA-7145-47E9-9C31-3AB18BA0965D}" type="sibTrans" cxnId="{37353FA0-69D0-4EF2-96A2-C7B49DF3A03C}">
      <dgm:prSet/>
      <dgm:spPr>
        <a:solidFill>
          <a:schemeClr val="accent3">
            <a:lumMod val="75000"/>
          </a:schemeClr>
        </a:solidFill>
      </dgm:spPr>
      <dgm:t>
        <a:bodyPr/>
        <a:lstStyle/>
        <a:p>
          <a:endParaRPr lang="en-US">
            <a:solidFill>
              <a:schemeClr val="tx1"/>
            </a:solidFill>
          </a:endParaRPr>
        </a:p>
      </dgm:t>
    </dgm:pt>
    <dgm:pt modelId="{2128D5CA-C866-47E7-898E-CA743274FEE4}">
      <dgm:prSet phldrT="[Text]" custT="1"/>
      <dgm:spPr/>
      <dgm:t>
        <a:bodyPr/>
        <a:lstStyle/>
        <a:p>
          <a:r>
            <a:rPr lang="en-US" sz="800" dirty="0" smtClean="0">
              <a:solidFill>
                <a:schemeClr val="tx1"/>
              </a:solidFill>
            </a:rPr>
            <a:t>State of Texas ISAO</a:t>
          </a:r>
          <a:endParaRPr lang="en-US" sz="800" dirty="0">
            <a:solidFill>
              <a:schemeClr val="tx1"/>
            </a:solidFill>
          </a:endParaRPr>
        </a:p>
      </dgm:t>
    </dgm:pt>
    <dgm:pt modelId="{59F3AD32-B2BB-4C76-A495-8B2AFFEC526B}" type="parTrans" cxnId="{8D2ACF39-9416-4182-9A0A-3FF9C3EA1B88}">
      <dgm:prSet/>
      <dgm:spPr/>
      <dgm:t>
        <a:bodyPr/>
        <a:lstStyle/>
        <a:p>
          <a:endParaRPr lang="en-US">
            <a:solidFill>
              <a:schemeClr val="tx1"/>
            </a:solidFill>
          </a:endParaRPr>
        </a:p>
      </dgm:t>
    </dgm:pt>
    <dgm:pt modelId="{CE384D98-706A-4DD7-8E90-9B12F0F04796}" type="sibTrans" cxnId="{8D2ACF39-9416-4182-9A0A-3FF9C3EA1B88}">
      <dgm:prSet/>
      <dgm:spPr/>
      <dgm:t>
        <a:bodyPr/>
        <a:lstStyle/>
        <a:p>
          <a:endParaRPr lang="en-US">
            <a:solidFill>
              <a:schemeClr val="tx1"/>
            </a:solidFill>
          </a:endParaRPr>
        </a:p>
      </dgm:t>
    </dgm:pt>
    <dgm:pt modelId="{7D80C0A8-DF12-4BFC-A1BA-AC292D169379}">
      <dgm:prSet phldrT="[Text]" custT="1"/>
      <dgm:spPr/>
      <dgm:t>
        <a:bodyPr/>
        <a:lstStyle/>
        <a:p>
          <a:r>
            <a:rPr lang="en-US" sz="700" dirty="0" smtClean="0">
              <a:solidFill>
                <a:schemeClr val="tx1"/>
              </a:solidFill>
            </a:rPr>
            <a:t>Mariachi Bands of Texas ISAO</a:t>
          </a:r>
          <a:endParaRPr lang="en-US" sz="700" dirty="0">
            <a:solidFill>
              <a:schemeClr val="tx1"/>
            </a:solidFill>
          </a:endParaRPr>
        </a:p>
      </dgm:t>
    </dgm:pt>
    <dgm:pt modelId="{CB55FB3D-9544-4D64-BD95-975C30E83E32}" type="parTrans" cxnId="{01B3C96F-ABBB-4FC6-BB84-AECE3D82C154}">
      <dgm:prSet/>
      <dgm:spPr/>
      <dgm:t>
        <a:bodyPr/>
        <a:lstStyle/>
        <a:p>
          <a:endParaRPr lang="en-US">
            <a:solidFill>
              <a:schemeClr val="tx1"/>
            </a:solidFill>
          </a:endParaRPr>
        </a:p>
      </dgm:t>
    </dgm:pt>
    <dgm:pt modelId="{D3FE5EA5-E00A-4AC2-B37C-3585B39EACEA}" type="sibTrans" cxnId="{01B3C96F-ABBB-4FC6-BB84-AECE3D82C154}">
      <dgm:prSet/>
      <dgm:spPr/>
      <dgm:t>
        <a:bodyPr/>
        <a:lstStyle/>
        <a:p>
          <a:endParaRPr lang="en-US">
            <a:solidFill>
              <a:schemeClr val="tx1"/>
            </a:solidFill>
          </a:endParaRPr>
        </a:p>
      </dgm:t>
    </dgm:pt>
    <dgm:pt modelId="{BD8577DC-9E17-4B6F-87DF-7F509F46B1A1}">
      <dgm:prSet phldrT="[Text]" custT="1"/>
      <dgm:spPr>
        <a:solidFill>
          <a:schemeClr val="accent1">
            <a:lumMod val="75000"/>
          </a:schemeClr>
        </a:solidFill>
      </dgm:spPr>
      <dgm:t>
        <a:bodyPr/>
        <a:lstStyle/>
        <a:p>
          <a:r>
            <a:rPr lang="en-US" sz="1000" dirty="0" smtClean="0">
              <a:solidFill>
                <a:schemeClr val="tx1"/>
              </a:solidFill>
            </a:rPr>
            <a:t>Financial  Services ISAC</a:t>
          </a:r>
          <a:endParaRPr lang="en-US" sz="1000" dirty="0">
            <a:solidFill>
              <a:schemeClr val="tx1"/>
            </a:solidFill>
          </a:endParaRPr>
        </a:p>
      </dgm:t>
    </dgm:pt>
    <dgm:pt modelId="{57E83ABF-341C-4161-8A1B-5EEC8DC52AA7}" type="parTrans" cxnId="{9CA7E0E1-2F52-413A-A622-B3E79A5DAC0B}">
      <dgm:prSet/>
      <dgm:spPr/>
      <dgm:t>
        <a:bodyPr/>
        <a:lstStyle/>
        <a:p>
          <a:endParaRPr lang="en-US">
            <a:solidFill>
              <a:schemeClr val="tx1"/>
            </a:solidFill>
          </a:endParaRPr>
        </a:p>
      </dgm:t>
    </dgm:pt>
    <dgm:pt modelId="{F6ABFFE0-66D6-46C7-A27E-0149739E0F9E}" type="sibTrans" cxnId="{9CA7E0E1-2F52-413A-A622-B3E79A5DAC0B}">
      <dgm:prSet/>
      <dgm:spPr/>
      <dgm:t>
        <a:bodyPr/>
        <a:lstStyle/>
        <a:p>
          <a:endParaRPr lang="en-US">
            <a:solidFill>
              <a:schemeClr val="tx1"/>
            </a:solidFill>
          </a:endParaRPr>
        </a:p>
      </dgm:t>
    </dgm:pt>
    <dgm:pt modelId="{DD782EC6-9579-45CF-8C84-887EA0FAECD3}">
      <dgm:prSet custT="1"/>
      <dgm:spPr/>
      <dgm:t>
        <a:bodyPr/>
        <a:lstStyle/>
        <a:p>
          <a:r>
            <a:rPr lang="en-US" sz="800" dirty="0" smtClean="0">
              <a:solidFill>
                <a:schemeClr val="tx1"/>
              </a:solidFill>
            </a:rPr>
            <a:t>Automotive Manufacturers</a:t>
          </a:r>
          <a:endParaRPr lang="en-US" sz="800" dirty="0">
            <a:solidFill>
              <a:schemeClr val="tx1"/>
            </a:solidFill>
          </a:endParaRPr>
        </a:p>
      </dgm:t>
    </dgm:pt>
    <dgm:pt modelId="{CA017D75-BC40-4D5C-86DC-C9113D3E4D9E}" type="parTrans" cxnId="{7B472162-403F-4F44-8CB6-4DE67674CD07}">
      <dgm:prSet/>
      <dgm:spPr/>
      <dgm:t>
        <a:bodyPr/>
        <a:lstStyle/>
        <a:p>
          <a:endParaRPr lang="en-US">
            <a:solidFill>
              <a:schemeClr val="tx1"/>
            </a:solidFill>
          </a:endParaRPr>
        </a:p>
      </dgm:t>
    </dgm:pt>
    <dgm:pt modelId="{19ADBA21-8472-4380-BD72-F6940A9CCA04}" type="sibTrans" cxnId="{7B472162-403F-4F44-8CB6-4DE67674CD07}">
      <dgm:prSet/>
      <dgm:spPr>
        <a:solidFill>
          <a:schemeClr val="accent3">
            <a:lumMod val="75000"/>
          </a:schemeClr>
        </a:solidFill>
      </dgm:spPr>
      <dgm:t>
        <a:bodyPr/>
        <a:lstStyle/>
        <a:p>
          <a:endParaRPr lang="en-US">
            <a:solidFill>
              <a:schemeClr val="tx1"/>
            </a:solidFill>
          </a:endParaRPr>
        </a:p>
      </dgm:t>
    </dgm:pt>
    <dgm:pt modelId="{81306317-6B11-4E3E-9F3B-5BF97B0EE5E6}">
      <dgm:prSet/>
      <dgm:spPr/>
      <dgm:t>
        <a:bodyPr/>
        <a:lstStyle/>
        <a:p>
          <a:r>
            <a:rPr lang="en-US" dirty="0" smtClean="0">
              <a:solidFill>
                <a:schemeClr val="tx1"/>
              </a:solidFill>
            </a:rPr>
            <a:t>Law Enforcement</a:t>
          </a:r>
          <a:endParaRPr lang="en-US" dirty="0">
            <a:solidFill>
              <a:schemeClr val="tx1"/>
            </a:solidFill>
          </a:endParaRPr>
        </a:p>
      </dgm:t>
    </dgm:pt>
    <dgm:pt modelId="{8F792BB8-7AB9-4BC0-802E-E5E9A4143E08}" type="parTrans" cxnId="{FA292FCE-1DC2-4811-9C64-6364A8D6AE9A}">
      <dgm:prSet/>
      <dgm:spPr/>
      <dgm:t>
        <a:bodyPr/>
        <a:lstStyle/>
        <a:p>
          <a:endParaRPr lang="en-US">
            <a:solidFill>
              <a:schemeClr val="tx1"/>
            </a:solidFill>
          </a:endParaRPr>
        </a:p>
      </dgm:t>
    </dgm:pt>
    <dgm:pt modelId="{6E608574-FF3A-4C52-AC55-36D6DBF3F7FC}" type="sibTrans" cxnId="{FA292FCE-1DC2-4811-9C64-6364A8D6AE9A}">
      <dgm:prSet/>
      <dgm:spPr/>
      <dgm:t>
        <a:bodyPr/>
        <a:lstStyle/>
        <a:p>
          <a:endParaRPr lang="en-US">
            <a:solidFill>
              <a:schemeClr val="tx1"/>
            </a:solidFill>
          </a:endParaRPr>
        </a:p>
      </dgm:t>
    </dgm:pt>
    <dgm:pt modelId="{47EE49EF-FBAC-465A-B712-35A9487BE623}" type="pres">
      <dgm:prSet presAssocID="{03212DF7-6AB8-41CF-ABFD-D1EE1CBEEB38}" presName="diagram" presStyleCnt="0">
        <dgm:presLayoutVars>
          <dgm:dir/>
          <dgm:resizeHandles/>
        </dgm:presLayoutVars>
      </dgm:prSet>
      <dgm:spPr/>
      <dgm:t>
        <a:bodyPr/>
        <a:lstStyle/>
        <a:p>
          <a:endParaRPr lang="en-US"/>
        </a:p>
      </dgm:t>
    </dgm:pt>
    <dgm:pt modelId="{190B7BA8-BA97-45A1-BF86-6FEFFFAAC48B}" type="pres">
      <dgm:prSet presAssocID="{63E43F59-1DC7-4355-AE86-D4C6636AA48D}" presName="firstNode" presStyleLbl="node1" presStyleIdx="0" presStyleCnt="15" custScaleX="77273" custScaleY="70532">
        <dgm:presLayoutVars>
          <dgm:bulletEnabled val="1"/>
        </dgm:presLayoutVars>
      </dgm:prSet>
      <dgm:spPr/>
      <dgm:t>
        <a:bodyPr/>
        <a:lstStyle/>
        <a:p>
          <a:endParaRPr lang="en-US"/>
        </a:p>
      </dgm:t>
    </dgm:pt>
    <dgm:pt modelId="{EB930D1B-DC6C-49C9-A44D-A721468F8C56}" type="pres">
      <dgm:prSet presAssocID="{ECFAC00C-9098-4938-89CB-AE633D9C84F3}" presName="sibTrans" presStyleLbl="sibTrans2D1" presStyleIdx="0" presStyleCnt="14" custAng="9696066" custLinFactX="333678" custLinFactNeighborX="400000" custLinFactNeighborY="-78240"/>
      <dgm:spPr/>
      <dgm:t>
        <a:bodyPr/>
        <a:lstStyle/>
        <a:p>
          <a:endParaRPr lang="en-US"/>
        </a:p>
      </dgm:t>
    </dgm:pt>
    <dgm:pt modelId="{ECBB6EFB-7A6B-458D-93E7-97FAE5783D3F}" type="pres">
      <dgm:prSet presAssocID="{BB2C422A-9075-4808-870A-D840F05F4BDC}" presName="middleNode" presStyleCnt="0"/>
      <dgm:spPr/>
    </dgm:pt>
    <dgm:pt modelId="{6B41C9E5-D9BE-455A-B954-27BF316CFC76}" type="pres">
      <dgm:prSet presAssocID="{BB2C422A-9075-4808-870A-D840F05F4BDC}" presName="padding" presStyleLbl="node1" presStyleIdx="0" presStyleCnt="15"/>
      <dgm:spPr/>
    </dgm:pt>
    <dgm:pt modelId="{3AF9421B-BB57-4203-81B8-FC91548C27AC}" type="pres">
      <dgm:prSet presAssocID="{BB2C422A-9075-4808-870A-D840F05F4BDC}" presName="shape" presStyleLbl="node1" presStyleIdx="1" presStyleCnt="15" custScaleX="118836" custLinFactNeighborX="64478" custLinFactNeighborY="-75350">
        <dgm:presLayoutVars>
          <dgm:bulletEnabled val="1"/>
        </dgm:presLayoutVars>
      </dgm:prSet>
      <dgm:spPr/>
      <dgm:t>
        <a:bodyPr/>
        <a:lstStyle/>
        <a:p>
          <a:endParaRPr lang="en-US"/>
        </a:p>
      </dgm:t>
    </dgm:pt>
    <dgm:pt modelId="{F7B735D3-CE21-4FC7-99C4-8D4D1F98EB12}" type="pres">
      <dgm:prSet presAssocID="{1877FC88-A24E-4AF4-B198-9FC0CB3198A3}" presName="sibTrans" presStyleLbl="sibTrans2D1" presStyleIdx="1" presStyleCnt="14" custAng="2860682" custLinFactX="200000" custLinFactNeighborX="290327" custLinFactNeighborY="-12545"/>
      <dgm:spPr/>
      <dgm:t>
        <a:bodyPr/>
        <a:lstStyle/>
        <a:p>
          <a:endParaRPr lang="en-US"/>
        </a:p>
      </dgm:t>
    </dgm:pt>
    <dgm:pt modelId="{D7921143-16B9-48B3-A647-24C301BF6E92}" type="pres">
      <dgm:prSet presAssocID="{D243AE5D-3174-4B7E-8F37-AB78E5C8B203}" presName="middleNode" presStyleCnt="0"/>
      <dgm:spPr/>
    </dgm:pt>
    <dgm:pt modelId="{9107C27F-1042-413A-8543-1395BFA89BED}" type="pres">
      <dgm:prSet presAssocID="{D243AE5D-3174-4B7E-8F37-AB78E5C8B203}" presName="padding" presStyleLbl="node1" presStyleIdx="1" presStyleCnt="15"/>
      <dgm:spPr/>
    </dgm:pt>
    <dgm:pt modelId="{FB9D0ECF-FEE3-49E1-B22F-C825D677F1B6}" type="pres">
      <dgm:prSet presAssocID="{D243AE5D-3174-4B7E-8F37-AB78E5C8B203}" presName="shape" presStyleLbl="node1" presStyleIdx="2" presStyleCnt="15">
        <dgm:presLayoutVars>
          <dgm:bulletEnabled val="1"/>
        </dgm:presLayoutVars>
      </dgm:prSet>
      <dgm:spPr/>
      <dgm:t>
        <a:bodyPr/>
        <a:lstStyle/>
        <a:p>
          <a:endParaRPr lang="en-US"/>
        </a:p>
      </dgm:t>
    </dgm:pt>
    <dgm:pt modelId="{BD200703-8847-4F0F-8D27-70CE0686D1E4}" type="pres">
      <dgm:prSet presAssocID="{BADBD656-EBBA-482F-88E5-1B1BEE9F600F}" presName="sibTrans" presStyleLbl="sibTrans2D1" presStyleIdx="2" presStyleCnt="14" custAng="1346376" custLinFactX="440248" custLinFactY="-100000" custLinFactNeighborX="500000" custLinFactNeighborY="-168449"/>
      <dgm:spPr/>
      <dgm:t>
        <a:bodyPr/>
        <a:lstStyle/>
        <a:p>
          <a:endParaRPr lang="en-US"/>
        </a:p>
      </dgm:t>
    </dgm:pt>
    <dgm:pt modelId="{CB117EF6-7DAC-4D97-838C-FC1769FDBDCF}" type="pres">
      <dgm:prSet presAssocID="{E1072C54-CC66-4B5F-A422-01721AC653EC}" presName="middleNode" presStyleCnt="0"/>
      <dgm:spPr/>
    </dgm:pt>
    <dgm:pt modelId="{E763E428-D6FD-489B-9DEE-10B829D473C5}" type="pres">
      <dgm:prSet presAssocID="{E1072C54-CC66-4B5F-A422-01721AC653EC}" presName="padding" presStyleLbl="node1" presStyleIdx="2" presStyleCnt="15"/>
      <dgm:spPr/>
    </dgm:pt>
    <dgm:pt modelId="{A357DFE3-04C5-42C4-88FE-70CD5777ED6B}" type="pres">
      <dgm:prSet presAssocID="{E1072C54-CC66-4B5F-A422-01721AC653EC}" presName="shape" presStyleLbl="node1" presStyleIdx="3" presStyleCnt="15">
        <dgm:presLayoutVars>
          <dgm:bulletEnabled val="1"/>
        </dgm:presLayoutVars>
      </dgm:prSet>
      <dgm:spPr/>
      <dgm:t>
        <a:bodyPr/>
        <a:lstStyle/>
        <a:p>
          <a:endParaRPr lang="en-US"/>
        </a:p>
      </dgm:t>
    </dgm:pt>
    <dgm:pt modelId="{625A3C20-3A43-4CE1-A1E8-C48E3AD8402D}" type="pres">
      <dgm:prSet presAssocID="{ACEAF82A-74E9-4B6B-B248-04543FC6DF45}" presName="sibTrans" presStyleLbl="sibTrans2D1" presStyleIdx="3" presStyleCnt="14" custAng="10625770"/>
      <dgm:spPr/>
      <dgm:t>
        <a:bodyPr/>
        <a:lstStyle/>
        <a:p>
          <a:endParaRPr lang="en-US"/>
        </a:p>
      </dgm:t>
    </dgm:pt>
    <dgm:pt modelId="{65E3A3A5-6DC9-42D0-8940-9751469DC966}" type="pres">
      <dgm:prSet presAssocID="{02B9DFF3-BD90-403B-99CB-8BCE42DA1BA3}" presName="middleNode" presStyleCnt="0"/>
      <dgm:spPr/>
    </dgm:pt>
    <dgm:pt modelId="{103318AB-B667-4CE0-A5C8-8A0A60988384}" type="pres">
      <dgm:prSet presAssocID="{02B9DFF3-BD90-403B-99CB-8BCE42DA1BA3}" presName="padding" presStyleLbl="node1" presStyleIdx="3" presStyleCnt="15"/>
      <dgm:spPr/>
    </dgm:pt>
    <dgm:pt modelId="{0E77514E-1873-492C-A33F-9CD089B7DCF9}" type="pres">
      <dgm:prSet presAssocID="{02B9DFF3-BD90-403B-99CB-8BCE42DA1BA3}" presName="shape" presStyleLbl="node1" presStyleIdx="4" presStyleCnt="15" custScaleX="241218" custScaleY="190403" custLinFactNeighborX="10023" custLinFactNeighborY="25037">
        <dgm:presLayoutVars>
          <dgm:bulletEnabled val="1"/>
        </dgm:presLayoutVars>
      </dgm:prSet>
      <dgm:spPr>
        <a:prstGeom prst="flowChartMagneticDisk">
          <a:avLst/>
        </a:prstGeom>
      </dgm:spPr>
      <dgm:t>
        <a:bodyPr/>
        <a:lstStyle/>
        <a:p>
          <a:endParaRPr lang="en-US"/>
        </a:p>
      </dgm:t>
    </dgm:pt>
    <dgm:pt modelId="{0030A43E-93BF-4652-B00A-B6F25E4D8655}" type="pres">
      <dgm:prSet presAssocID="{121DCF60-7819-4AF1-BFBE-D4B65EECF459}" presName="sibTrans" presStyleLbl="sibTrans2D1" presStyleIdx="4" presStyleCnt="14" custAng="21563799"/>
      <dgm:spPr/>
      <dgm:t>
        <a:bodyPr/>
        <a:lstStyle/>
        <a:p>
          <a:endParaRPr lang="en-US"/>
        </a:p>
      </dgm:t>
    </dgm:pt>
    <dgm:pt modelId="{A8AE00A6-0EF1-4C51-916B-9AF248539A28}" type="pres">
      <dgm:prSet presAssocID="{3DC2F1D0-EE88-4366-AD5D-E09C7AF257A7}" presName="middleNode" presStyleCnt="0"/>
      <dgm:spPr/>
    </dgm:pt>
    <dgm:pt modelId="{D83B2E78-D9B1-4188-8B81-32E2B2B640E1}" type="pres">
      <dgm:prSet presAssocID="{3DC2F1D0-EE88-4366-AD5D-E09C7AF257A7}" presName="padding" presStyleLbl="node1" presStyleIdx="4" presStyleCnt="15"/>
      <dgm:spPr/>
    </dgm:pt>
    <dgm:pt modelId="{C3FC005F-F0BF-455C-8B56-A01814BAC2DC}" type="pres">
      <dgm:prSet presAssocID="{3DC2F1D0-EE88-4366-AD5D-E09C7AF257A7}" presName="shape" presStyleLbl="node1" presStyleIdx="5" presStyleCnt="15" custScaleX="128451" custScaleY="123429">
        <dgm:presLayoutVars>
          <dgm:bulletEnabled val="1"/>
        </dgm:presLayoutVars>
      </dgm:prSet>
      <dgm:spPr/>
      <dgm:t>
        <a:bodyPr/>
        <a:lstStyle/>
        <a:p>
          <a:endParaRPr lang="en-US"/>
        </a:p>
      </dgm:t>
    </dgm:pt>
    <dgm:pt modelId="{7E6C023A-9471-4F6E-9012-9DF1AC4908BB}" type="pres">
      <dgm:prSet presAssocID="{94335239-B203-4810-87A5-A3E9F9FE2D75}" presName="sibTrans" presStyleLbl="sibTrans2D1" presStyleIdx="5" presStyleCnt="14" custAng="19091071" custLinFactY="118999" custLinFactNeighborX="16328" custLinFactNeighborY="200000"/>
      <dgm:spPr/>
      <dgm:t>
        <a:bodyPr/>
        <a:lstStyle/>
        <a:p>
          <a:endParaRPr lang="en-US"/>
        </a:p>
      </dgm:t>
    </dgm:pt>
    <dgm:pt modelId="{4870BBDA-2ECC-4E67-A1F1-70B4044CE414}" type="pres">
      <dgm:prSet presAssocID="{E26C4758-BF54-4FF7-B898-50E033E5C170}" presName="middleNode" presStyleCnt="0"/>
      <dgm:spPr/>
    </dgm:pt>
    <dgm:pt modelId="{FA8A92A9-B8D3-4C85-80C8-ED5FA9DE979F}" type="pres">
      <dgm:prSet presAssocID="{E26C4758-BF54-4FF7-B898-50E033E5C170}" presName="padding" presStyleLbl="node1" presStyleIdx="5" presStyleCnt="15"/>
      <dgm:spPr/>
    </dgm:pt>
    <dgm:pt modelId="{842D48E6-7FFF-4854-82BB-49B567C0DAC9}" type="pres">
      <dgm:prSet presAssocID="{E26C4758-BF54-4FF7-B898-50E033E5C170}" presName="shape" presStyleLbl="node1" presStyleIdx="6" presStyleCnt="15" custLinFactNeighborX="73875" custLinFactNeighborY="-31105">
        <dgm:presLayoutVars>
          <dgm:bulletEnabled val="1"/>
        </dgm:presLayoutVars>
      </dgm:prSet>
      <dgm:spPr/>
      <dgm:t>
        <a:bodyPr/>
        <a:lstStyle/>
        <a:p>
          <a:endParaRPr lang="en-US"/>
        </a:p>
      </dgm:t>
    </dgm:pt>
    <dgm:pt modelId="{FFE59A29-0630-4291-880B-B995953915FA}" type="pres">
      <dgm:prSet presAssocID="{5E072D17-7891-4F05-8592-2F3CE6E77BE9}" presName="sibTrans" presStyleLbl="sibTrans2D1" presStyleIdx="6" presStyleCnt="14" custAng="15044636" custFlipVert="0" custFlipHor="1" custScaleX="41167" custScaleY="12314" custLinFactX="296250" custLinFactY="200000" custLinFactNeighborX="300000" custLinFactNeighborY="252406"/>
      <dgm:spPr/>
      <dgm:t>
        <a:bodyPr/>
        <a:lstStyle/>
        <a:p>
          <a:endParaRPr lang="en-US"/>
        </a:p>
      </dgm:t>
    </dgm:pt>
    <dgm:pt modelId="{3E09A86E-A5F7-49A2-9955-A0A5D4FEF316}" type="pres">
      <dgm:prSet presAssocID="{0E8F3D36-C46A-4D06-B8DA-633E88CD43C7}" presName="middleNode" presStyleCnt="0"/>
      <dgm:spPr/>
    </dgm:pt>
    <dgm:pt modelId="{CFC4C7D9-0863-4489-92A1-38394AA1C117}" type="pres">
      <dgm:prSet presAssocID="{0E8F3D36-C46A-4D06-B8DA-633E88CD43C7}" presName="padding" presStyleLbl="node1" presStyleIdx="6" presStyleCnt="15"/>
      <dgm:spPr/>
    </dgm:pt>
    <dgm:pt modelId="{E377F7EF-5EE3-42D4-B6A2-2FF00E8F1BBB}" type="pres">
      <dgm:prSet presAssocID="{0E8F3D36-C46A-4D06-B8DA-633E88CD43C7}" presName="shape" presStyleLbl="node1" presStyleIdx="7" presStyleCnt="15" custScaleX="110465" custScaleY="107501">
        <dgm:presLayoutVars>
          <dgm:bulletEnabled val="1"/>
        </dgm:presLayoutVars>
      </dgm:prSet>
      <dgm:spPr/>
      <dgm:t>
        <a:bodyPr/>
        <a:lstStyle/>
        <a:p>
          <a:endParaRPr lang="en-US"/>
        </a:p>
      </dgm:t>
    </dgm:pt>
    <dgm:pt modelId="{79D06E00-6C8B-4005-A4BF-96506A34B713}" type="pres">
      <dgm:prSet presAssocID="{20A7322C-C1D9-42B8-B726-D4D5252D0AC1}" presName="sibTrans" presStyleLbl="sibTrans2D1" presStyleIdx="7" presStyleCnt="14" custAng="16200000"/>
      <dgm:spPr/>
      <dgm:t>
        <a:bodyPr/>
        <a:lstStyle/>
        <a:p>
          <a:endParaRPr lang="en-US"/>
        </a:p>
      </dgm:t>
    </dgm:pt>
    <dgm:pt modelId="{1F0F89EF-BF9F-4D0A-ACA2-988DE335DE2B}" type="pres">
      <dgm:prSet presAssocID="{0BB528EC-49CA-4B5B-89D2-065302A7F606}" presName="middleNode" presStyleCnt="0"/>
      <dgm:spPr/>
    </dgm:pt>
    <dgm:pt modelId="{B9CD8B6B-C681-45A0-8513-05C50801B7A0}" type="pres">
      <dgm:prSet presAssocID="{0BB528EC-49CA-4B5B-89D2-065302A7F606}" presName="padding" presStyleLbl="node1" presStyleIdx="7" presStyleCnt="15"/>
      <dgm:spPr/>
    </dgm:pt>
    <dgm:pt modelId="{55BD2488-0614-4B5A-8904-D1B3715BF0D3}" type="pres">
      <dgm:prSet presAssocID="{0BB528EC-49CA-4B5B-89D2-065302A7F606}" presName="shape" presStyleLbl="node1" presStyleIdx="8" presStyleCnt="15" custLinFactY="36946" custLinFactNeighborX="58648" custLinFactNeighborY="100000">
        <dgm:presLayoutVars>
          <dgm:bulletEnabled val="1"/>
        </dgm:presLayoutVars>
      </dgm:prSet>
      <dgm:spPr/>
      <dgm:t>
        <a:bodyPr/>
        <a:lstStyle/>
        <a:p>
          <a:endParaRPr lang="en-US"/>
        </a:p>
      </dgm:t>
    </dgm:pt>
    <dgm:pt modelId="{48D46B07-D984-4D72-A64B-59EC1168A640}" type="pres">
      <dgm:prSet presAssocID="{A98B4415-3AEA-4514-A7C0-A74AB04FE1C9}" presName="sibTrans" presStyleLbl="sibTrans2D1" presStyleIdx="8" presStyleCnt="14" custAng="9861099" custLinFactNeighborX="-57198" custLinFactNeighborY="3118"/>
      <dgm:spPr/>
      <dgm:t>
        <a:bodyPr/>
        <a:lstStyle/>
        <a:p>
          <a:endParaRPr lang="en-US"/>
        </a:p>
      </dgm:t>
    </dgm:pt>
    <dgm:pt modelId="{A6955018-6C19-43FD-A747-264F9F3A2922}" type="pres">
      <dgm:prSet presAssocID="{36A47DA2-3E24-4243-B58C-6753747940BB}" presName="middleNode" presStyleCnt="0"/>
      <dgm:spPr/>
    </dgm:pt>
    <dgm:pt modelId="{AB7EE70B-483E-465D-A05C-00FE45F55FAE}" type="pres">
      <dgm:prSet presAssocID="{36A47DA2-3E24-4243-B58C-6753747940BB}" presName="padding" presStyleLbl="node1" presStyleIdx="8" presStyleCnt="15"/>
      <dgm:spPr/>
    </dgm:pt>
    <dgm:pt modelId="{7C7EB197-E50B-4901-8161-31C4D110C2F7}" type="pres">
      <dgm:prSet presAssocID="{36A47DA2-3E24-4243-B58C-6753747940BB}" presName="shape" presStyleLbl="node1" presStyleIdx="9" presStyleCnt="15" custLinFactX="-106237" custLinFactNeighborX="-200000" custLinFactNeighborY="-13820">
        <dgm:presLayoutVars>
          <dgm:bulletEnabled val="1"/>
        </dgm:presLayoutVars>
      </dgm:prSet>
      <dgm:spPr/>
      <dgm:t>
        <a:bodyPr/>
        <a:lstStyle/>
        <a:p>
          <a:endParaRPr lang="en-US"/>
        </a:p>
      </dgm:t>
    </dgm:pt>
    <dgm:pt modelId="{2BF22271-8F26-4D5A-8A34-09953A234C7D}" type="pres">
      <dgm:prSet presAssocID="{9EFA94EA-7145-47E9-9C31-3AB18BA0965D}" presName="sibTrans" presStyleLbl="sibTrans2D1" presStyleIdx="9" presStyleCnt="14" custAng="3755533" custLinFactX="-3183186" custLinFactNeighborX="-3200000" custLinFactNeighborY="-92968"/>
      <dgm:spPr/>
      <dgm:t>
        <a:bodyPr/>
        <a:lstStyle/>
        <a:p>
          <a:endParaRPr lang="en-US"/>
        </a:p>
      </dgm:t>
    </dgm:pt>
    <dgm:pt modelId="{186CC818-B05B-42B4-8F21-DEE1830F3FC9}" type="pres">
      <dgm:prSet presAssocID="{BD8577DC-9E17-4B6F-87DF-7F509F46B1A1}" presName="middleNode" presStyleCnt="0"/>
      <dgm:spPr/>
    </dgm:pt>
    <dgm:pt modelId="{6A499F73-AB44-41B6-A23B-F0E49B857C93}" type="pres">
      <dgm:prSet presAssocID="{BD8577DC-9E17-4B6F-87DF-7F509F46B1A1}" presName="padding" presStyleLbl="node1" presStyleIdx="9" presStyleCnt="15"/>
      <dgm:spPr/>
    </dgm:pt>
    <dgm:pt modelId="{0B3B9A36-7EE7-4AA7-91CB-E5E439DDDE9F}" type="pres">
      <dgm:prSet presAssocID="{BD8577DC-9E17-4B6F-87DF-7F509F46B1A1}" presName="shape" presStyleLbl="node1" presStyleIdx="10" presStyleCnt="15" custScaleX="155441" custScaleY="169235" custLinFactX="-8774" custLinFactNeighborX="-100000" custLinFactNeighborY="-89101">
        <dgm:presLayoutVars>
          <dgm:bulletEnabled val="1"/>
        </dgm:presLayoutVars>
      </dgm:prSet>
      <dgm:spPr/>
      <dgm:t>
        <a:bodyPr/>
        <a:lstStyle/>
        <a:p>
          <a:endParaRPr lang="en-US"/>
        </a:p>
      </dgm:t>
    </dgm:pt>
    <dgm:pt modelId="{204879EA-6A9A-4D30-BE2A-18B5E4E76954}" type="pres">
      <dgm:prSet presAssocID="{F6ABFFE0-66D6-46C7-A27E-0149739E0F9E}" presName="sibTrans" presStyleLbl="sibTrans2D1" presStyleIdx="10" presStyleCnt="14" custAng="14164073" custLinFactX="-3979279" custLinFactY="103404" custLinFactNeighborX="-4000000" custLinFactNeighborY="200000"/>
      <dgm:spPr/>
      <dgm:t>
        <a:bodyPr/>
        <a:lstStyle/>
        <a:p>
          <a:endParaRPr lang="en-US"/>
        </a:p>
      </dgm:t>
    </dgm:pt>
    <dgm:pt modelId="{029795F7-B4FA-4D47-B747-C7BC29DF2989}" type="pres">
      <dgm:prSet presAssocID="{2128D5CA-C866-47E7-898E-CA743274FEE4}" presName="middleNode" presStyleCnt="0"/>
      <dgm:spPr/>
    </dgm:pt>
    <dgm:pt modelId="{AF694D04-398C-40F7-8B36-7EB34AC46272}" type="pres">
      <dgm:prSet presAssocID="{2128D5CA-C866-47E7-898E-CA743274FEE4}" presName="padding" presStyleLbl="node1" presStyleIdx="10" presStyleCnt="15"/>
      <dgm:spPr/>
    </dgm:pt>
    <dgm:pt modelId="{1C249B91-8E1E-4CC0-8BEB-D4B77F1089DE}" type="pres">
      <dgm:prSet presAssocID="{2128D5CA-C866-47E7-898E-CA743274FEE4}" presName="shape" presStyleLbl="node1" presStyleIdx="11" presStyleCnt="15" custLinFactNeighborX="-36522" custLinFactNeighborY="-42359">
        <dgm:presLayoutVars>
          <dgm:bulletEnabled val="1"/>
        </dgm:presLayoutVars>
      </dgm:prSet>
      <dgm:spPr/>
      <dgm:t>
        <a:bodyPr/>
        <a:lstStyle/>
        <a:p>
          <a:endParaRPr lang="en-US"/>
        </a:p>
      </dgm:t>
    </dgm:pt>
    <dgm:pt modelId="{5CF26D72-FF7E-41C8-A494-288812827D0E}" type="pres">
      <dgm:prSet presAssocID="{CE384D98-706A-4DD7-8E90-9B12F0F04796}" presName="sibTrans" presStyleLbl="sibTrans2D1" presStyleIdx="11" presStyleCnt="14" custAng="4983602" custLinFactX="-3200000" custLinFactY="500000" custLinFactNeighborX="-3282130" custLinFactNeighborY="527042"/>
      <dgm:spPr/>
      <dgm:t>
        <a:bodyPr/>
        <a:lstStyle/>
        <a:p>
          <a:endParaRPr lang="en-US"/>
        </a:p>
      </dgm:t>
    </dgm:pt>
    <dgm:pt modelId="{48D97FB4-ACAE-4E28-9B54-76A121F7E50E}" type="pres">
      <dgm:prSet presAssocID="{7D80C0A8-DF12-4BFC-A1BA-AC292D169379}" presName="middleNode" presStyleCnt="0"/>
      <dgm:spPr/>
    </dgm:pt>
    <dgm:pt modelId="{3B3DF22F-0F19-4F63-9EFE-123091474769}" type="pres">
      <dgm:prSet presAssocID="{7D80C0A8-DF12-4BFC-A1BA-AC292D169379}" presName="padding" presStyleLbl="node1" presStyleIdx="11" presStyleCnt="15"/>
      <dgm:spPr/>
    </dgm:pt>
    <dgm:pt modelId="{7C6B0F36-0713-4D0E-BCBC-412D4C64DE82}" type="pres">
      <dgm:prSet presAssocID="{7D80C0A8-DF12-4BFC-A1BA-AC292D169379}" presName="shape" presStyleLbl="node1" presStyleIdx="12" presStyleCnt="15" custLinFactX="-100000" custLinFactY="157189" custLinFactNeighborX="-192835" custLinFactNeighborY="200000">
        <dgm:presLayoutVars>
          <dgm:bulletEnabled val="1"/>
        </dgm:presLayoutVars>
      </dgm:prSet>
      <dgm:spPr/>
      <dgm:t>
        <a:bodyPr/>
        <a:lstStyle/>
        <a:p>
          <a:endParaRPr lang="en-US"/>
        </a:p>
      </dgm:t>
    </dgm:pt>
    <dgm:pt modelId="{9877F6DB-1A24-461F-B94C-10D793A40FBB}" type="pres">
      <dgm:prSet presAssocID="{D3FE5EA5-E00A-4AC2-B37C-3585B39EACEA}" presName="sibTrans" presStyleLbl="sibTrans2D1" presStyleIdx="12" presStyleCnt="14" custAng="8327586" custLinFactX="568799" custLinFactY="-218588" custLinFactNeighborX="600000" custLinFactNeighborY="-300000"/>
      <dgm:spPr/>
      <dgm:t>
        <a:bodyPr/>
        <a:lstStyle/>
        <a:p>
          <a:endParaRPr lang="en-US"/>
        </a:p>
      </dgm:t>
    </dgm:pt>
    <dgm:pt modelId="{BDF8F10A-777D-4F8D-A257-9A8AA10D4AC1}" type="pres">
      <dgm:prSet presAssocID="{DD782EC6-9579-45CF-8C84-887EA0FAECD3}" presName="middleNode" presStyleCnt="0"/>
      <dgm:spPr/>
    </dgm:pt>
    <dgm:pt modelId="{AAB553C1-167B-4D57-8705-0C42E13EA716}" type="pres">
      <dgm:prSet presAssocID="{DD782EC6-9579-45CF-8C84-887EA0FAECD3}" presName="padding" presStyleLbl="node1" presStyleIdx="12" presStyleCnt="15"/>
      <dgm:spPr/>
    </dgm:pt>
    <dgm:pt modelId="{BC453397-EA0A-45FF-B2E6-10B140402B96}" type="pres">
      <dgm:prSet presAssocID="{DD782EC6-9579-45CF-8C84-887EA0FAECD3}" presName="shape" presStyleLbl="node1" presStyleIdx="13" presStyleCnt="15" custScaleX="140724" custScaleY="133775" custLinFactX="-500000" custLinFactY="18833" custLinFactNeighborX="-598458" custLinFactNeighborY="100000">
        <dgm:presLayoutVars>
          <dgm:bulletEnabled val="1"/>
        </dgm:presLayoutVars>
      </dgm:prSet>
      <dgm:spPr/>
      <dgm:t>
        <a:bodyPr/>
        <a:lstStyle/>
        <a:p>
          <a:endParaRPr lang="en-US"/>
        </a:p>
      </dgm:t>
    </dgm:pt>
    <dgm:pt modelId="{A00417A2-9EC3-4AD5-8D62-561F945EF99B}" type="pres">
      <dgm:prSet presAssocID="{19ADBA21-8472-4380-BD72-F6940A9CCA04}" presName="sibTrans" presStyleLbl="sibTrans2D1" presStyleIdx="13" presStyleCnt="14" custAng="15947800" custLinFactX="286277" custLinFactNeighborX="300000" custLinFactNeighborY="-18349"/>
      <dgm:spPr/>
      <dgm:t>
        <a:bodyPr/>
        <a:lstStyle/>
        <a:p>
          <a:endParaRPr lang="en-US"/>
        </a:p>
      </dgm:t>
    </dgm:pt>
    <dgm:pt modelId="{D6467204-5E92-48E2-83E2-560567EC63F7}" type="pres">
      <dgm:prSet presAssocID="{81306317-6B11-4E3E-9F3B-5BF97B0EE5E6}" presName="lastNode" presStyleLbl="node1" presStyleIdx="14" presStyleCnt="15" custScaleX="73635" custScaleY="70061" custLinFactX="-251304" custLinFactNeighborX="-300000" custLinFactNeighborY="90600">
        <dgm:presLayoutVars>
          <dgm:bulletEnabled val="1"/>
        </dgm:presLayoutVars>
      </dgm:prSet>
      <dgm:spPr/>
      <dgm:t>
        <a:bodyPr/>
        <a:lstStyle/>
        <a:p>
          <a:endParaRPr lang="en-US"/>
        </a:p>
      </dgm:t>
    </dgm:pt>
  </dgm:ptLst>
  <dgm:cxnLst>
    <dgm:cxn modelId="{8ED75A11-9DE8-4D0C-8066-A3BD57B07002}" type="presOf" srcId="{7D80C0A8-DF12-4BFC-A1BA-AC292D169379}" destId="{7C6B0F36-0713-4D0E-BCBC-412D4C64DE82}" srcOrd="0" destOrd="0" presId="urn:microsoft.com/office/officeart/2005/8/layout/bProcess2"/>
    <dgm:cxn modelId="{5CF25281-9309-45B6-9AFC-8B79E9889660}" type="presOf" srcId="{9EFA94EA-7145-47E9-9C31-3AB18BA0965D}" destId="{2BF22271-8F26-4D5A-8A34-09953A234C7D}" srcOrd="0" destOrd="0" presId="urn:microsoft.com/office/officeart/2005/8/layout/bProcess2"/>
    <dgm:cxn modelId="{554DA7FE-B1F8-497D-9C45-8C7ACB21BF56}" type="presOf" srcId="{E1072C54-CC66-4B5F-A422-01721AC653EC}" destId="{A357DFE3-04C5-42C4-88FE-70CD5777ED6B}" srcOrd="0" destOrd="0" presId="urn:microsoft.com/office/officeart/2005/8/layout/bProcess2"/>
    <dgm:cxn modelId="{05B0F82F-36E5-44E9-81F8-33C11DE09729}" srcId="{03212DF7-6AB8-41CF-ABFD-D1EE1CBEEB38}" destId="{0E8F3D36-C46A-4D06-B8DA-633E88CD43C7}" srcOrd="7" destOrd="0" parTransId="{90205BDB-BB96-4014-8088-BE8D15463DBE}" sibTransId="{20A7322C-C1D9-42B8-B726-D4D5252D0AC1}"/>
    <dgm:cxn modelId="{37353FA0-69D0-4EF2-96A2-C7B49DF3A03C}" srcId="{03212DF7-6AB8-41CF-ABFD-D1EE1CBEEB38}" destId="{36A47DA2-3E24-4243-B58C-6753747940BB}" srcOrd="9" destOrd="0" parTransId="{DF1AAE50-F20A-4DFC-9B0A-BBA09C2B79A3}" sibTransId="{9EFA94EA-7145-47E9-9C31-3AB18BA0965D}"/>
    <dgm:cxn modelId="{DA09BADD-2384-4697-B1B1-A727E4A89BDA}" type="presOf" srcId="{CE384D98-706A-4DD7-8E90-9B12F0F04796}" destId="{5CF26D72-FF7E-41C8-A494-288812827D0E}" srcOrd="0" destOrd="0" presId="urn:microsoft.com/office/officeart/2005/8/layout/bProcess2"/>
    <dgm:cxn modelId="{7F5B01EF-FDA2-4AAC-810F-C6F6EF002E53}" type="presOf" srcId="{36A47DA2-3E24-4243-B58C-6753747940BB}" destId="{7C7EB197-E50B-4901-8161-31C4D110C2F7}" srcOrd="0" destOrd="0" presId="urn:microsoft.com/office/officeart/2005/8/layout/bProcess2"/>
    <dgm:cxn modelId="{F1FD3AC5-0AE2-4F37-9E86-52C349CE54E4}" type="presOf" srcId="{19ADBA21-8472-4380-BD72-F6940A9CCA04}" destId="{A00417A2-9EC3-4AD5-8D62-561F945EF99B}" srcOrd="0" destOrd="0" presId="urn:microsoft.com/office/officeart/2005/8/layout/bProcess2"/>
    <dgm:cxn modelId="{97E27D26-A4AC-46FA-9B30-A8BB9B230D53}" type="presOf" srcId="{94335239-B203-4810-87A5-A3E9F9FE2D75}" destId="{7E6C023A-9471-4F6E-9012-9DF1AC4908BB}" srcOrd="0" destOrd="0" presId="urn:microsoft.com/office/officeart/2005/8/layout/bProcess2"/>
    <dgm:cxn modelId="{B481EA42-FAF2-4410-9F08-F0F599E3520D}" type="presOf" srcId="{63E43F59-1DC7-4355-AE86-D4C6636AA48D}" destId="{190B7BA8-BA97-45A1-BF86-6FEFFFAAC48B}" srcOrd="0" destOrd="0" presId="urn:microsoft.com/office/officeart/2005/8/layout/bProcess2"/>
    <dgm:cxn modelId="{0DED7C71-9143-4C12-99D2-70463FAD7FF8}" type="presOf" srcId="{D243AE5D-3174-4B7E-8F37-AB78E5C8B203}" destId="{FB9D0ECF-FEE3-49E1-B22F-C825D677F1B6}" srcOrd="0" destOrd="0" presId="urn:microsoft.com/office/officeart/2005/8/layout/bProcess2"/>
    <dgm:cxn modelId="{51785DC3-9D30-44B9-B681-4E7BB4EE9965}" type="presOf" srcId="{81306317-6B11-4E3E-9F3B-5BF97B0EE5E6}" destId="{D6467204-5E92-48E2-83E2-560567EC63F7}" srcOrd="0" destOrd="0" presId="urn:microsoft.com/office/officeart/2005/8/layout/bProcess2"/>
    <dgm:cxn modelId="{E18E230E-9594-47C3-9BFA-DEEC1784FA06}" type="presOf" srcId="{BB2C422A-9075-4808-870A-D840F05F4BDC}" destId="{3AF9421B-BB57-4203-81B8-FC91548C27AC}" srcOrd="0" destOrd="0" presId="urn:microsoft.com/office/officeart/2005/8/layout/bProcess2"/>
    <dgm:cxn modelId="{96F24C57-B5C2-463C-B714-13D2526575CC}" type="presOf" srcId="{E26C4758-BF54-4FF7-B898-50E033E5C170}" destId="{842D48E6-7FFF-4854-82BB-49B567C0DAC9}" srcOrd="0" destOrd="0" presId="urn:microsoft.com/office/officeart/2005/8/layout/bProcess2"/>
    <dgm:cxn modelId="{AAC1C10B-1FC4-4ACB-AA61-94EF2469AA37}" type="presOf" srcId="{20A7322C-C1D9-42B8-B726-D4D5252D0AC1}" destId="{79D06E00-6C8B-4005-A4BF-96506A34B713}" srcOrd="0" destOrd="0" presId="urn:microsoft.com/office/officeart/2005/8/layout/bProcess2"/>
    <dgm:cxn modelId="{01B3C96F-ABBB-4FC6-BB84-AECE3D82C154}" srcId="{03212DF7-6AB8-41CF-ABFD-D1EE1CBEEB38}" destId="{7D80C0A8-DF12-4BFC-A1BA-AC292D169379}" srcOrd="12" destOrd="0" parTransId="{CB55FB3D-9544-4D64-BD95-975C30E83E32}" sibTransId="{D3FE5EA5-E00A-4AC2-B37C-3585B39EACEA}"/>
    <dgm:cxn modelId="{FA292FCE-1DC2-4811-9C64-6364A8D6AE9A}" srcId="{03212DF7-6AB8-41CF-ABFD-D1EE1CBEEB38}" destId="{81306317-6B11-4E3E-9F3B-5BF97B0EE5E6}" srcOrd="14" destOrd="0" parTransId="{8F792BB8-7AB9-4BC0-802E-E5E9A4143E08}" sibTransId="{6E608574-FF3A-4C52-AC55-36D6DBF3F7FC}"/>
    <dgm:cxn modelId="{E6B7F010-BD19-42A2-BBC0-C164158027F8}" srcId="{03212DF7-6AB8-41CF-ABFD-D1EE1CBEEB38}" destId="{BB2C422A-9075-4808-870A-D840F05F4BDC}" srcOrd="1" destOrd="0" parTransId="{87A34CD1-7669-4398-8545-26E7668CB95D}" sibTransId="{1877FC88-A24E-4AF4-B198-9FC0CB3198A3}"/>
    <dgm:cxn modelId="{850966C6-46DC-4159-A5D7-F5183BB8DCF7}" srcId="{03212DF7-6AB8-41CF-ABFD-D1EE1CBEEB38}" destId="{3DC2F1D0-EE88-4366-AD5D-E09C7AF257A7}" srcOrd="5" destOrd="0" parTransId="{3B494F53-852B-4F64-A0D3-BF6EBA608F01}" sibTransId="{94335239-B203-4810-87A5-A3E9F9FE2D75}"/>
    <dgm:cxn modelId="{11ECDA97-AE28-40DF-B041-84DCFAD56983}" type="presOf" srcId="{5E072D17-7891-4F05-8592-2F3CE6E77BE9}" destId="{FFE59A29-0630-4291-880B-B995953915FA}" srcOrd="0" destOrd="0" presId="urn:microsoft.com/office/officeart/2005/8/layout/bProcess2"/>
    <dgm:cxn modelId="{150708E5-C7CE-4603-90E9-4AB66313229C}" srcId="{03212DF7-6AB8-41CF-ABFD-D1EE1CBEEB38}" destId="{E1072C54-CC66-4B5F-A422-01721AC653EC}" srcOrd="3" destOrd="0" parTransId="{6BAE3C30-2F50-4B86-9DC9-9EB423A8A373}" sibTransId="{ACEAF82A-74E9-4B6B-B248-04543FC6DF45}"/>
    <dgm:cxn modelId="{52BCBA4D-4353-4174-A189-AB60066BAB50}" srcId="{03212DF7-6AB8-41CF-ABFD-D1EE1CBEEB38}" destId="{E26C4758-BF54-4FF7-B898-50E033E5C170}" srcOrd="6" destOrd="0" parTransId="{231D42F6-CFE1-4DD1-AA48-480C2B5078D5}" sibTransId="{5E072D17-7891-4F05-8592-2F3CE6E77BE9}"/>
    <dgm:cxn modelId="{D6A7C4C0-EE9B-4D0B-BAD0-478A7C246A0F}" srcId="{03212DF7-6AB8-41CF-ABFD-D1EE1CBEEB38}" destId="{0BB528EC-49CA-4B5B-89D2-065302A7F606}" srcOrd="8" destOrd="0" parTransId="{A66B8C0F-55AE-4943-B579-4CB9C24CA07E}" sibTransId="{A98B4415-3AEA-4514-A7C0-A74AB04FE1C9}"/>
    <dgm:cxn modelId="{566087F9-7D41-4992-9478-918F9B308597}" type="presOf" srcId="{DD782EC6-9579-45CF-8C84-887EA0FAECD3}" destId="{BC453397-EA0A-45FF-B2E6-10B140402B96}" srcOrd="0" destOrd="0" presId="urn:microsoft.com/office/officeart/2005/8/layout/bProcess2"/>
    <dgm:cxn modelId="{9CA7E0E1-2F52-413A-A622-B3E79A5DAC0B}" srcId="{03212DF7-6AB8-41CF-ABFD-D1EE1CBEEB38}" destId="{BD8577DC-9E17-4B6F-87DF-7F509F46B1A1}" srcOrd="10" destOrd="0" parTransId="{57E83ABF-341C-4161-8A1B-5EEC8DC52AA7}" sibTransId="{F6ABFFE0-66D6-46C7-A27E-0149739E0F9E}"/>
    <dgm:cxn modelId="{28CDCD53-245C-49B6-B3BD-05E81AC34C6F}" type="presOf" srcId="{A98B4415-3AEA-4514-A7C0-A74AB04FE1C9}" destId="{48D46B07-D984-4D72-A64B-59EC1168A640}" srcOrd="0" destOrd="0" presId="urn:microsoft.com/office/officeart/2005/8/layout/bProcess2"/>
    <dgm:cxn modelId="{65210346-2F31-472D-A05A-6E646C6BE03F}" type="presOf" srcId="{2128D5CA-C866-47E7-898E-CA743274FEE4}" destId="{1C249B91-8E1E-4CC0-8BEB-D4B77F1089DE}" srcOrd="0" destOrd="0" presId="urn:microsoft.com/office/officeart/2005/8/layout/bProcess2"/>
    <dgm:cxn modelId="{CCCC9122-EC91-48C7-905C-10591CC85C88}" type="presOf" srcId="{D3FE5EA5-E00A-4AC2-B37C-3585B39EACEA}" destId="{9877F6DB-1A24-461F-B94C-10D793A40FBB}" srcOrd="0" destOrd="0" presId="urn:microsoft.com/office/officeart/2005/8/layout/bProcess2"/>
    <dgm:cxn modelId="{BE56EB69-8F71-45D8-9745-0BB411A83A15}" type="presOf" srcId="{02B9DFF3-BD90-403B-99CB-8BCE42DA1BA3}" destId="{0E77514E-1873-492C-A33F-9CD089B7DCF9}" srcOrd="0" destOrd="0" presId="urn:microsoft.com/office/officeart/2005/8/layout/bProcess2"/>
    <dgm:cxn modelId="{B3759E14-BD6D-40AB-8112-3ECB4B00C081}" type="presOf" srcId="{1877FC88-A24E-4AF4-B198-9FC0CB3198A3}" destId="{F7B735D3-CE21-4FC7-99C4-8D4D1F98EB12}" srcOrd="0" destOrd="0" presId="urn:microsoft.com/office/officeart/2005/8/layout/bProcess2"/>
    <dgm:cxn modelId="{2BCDADFF-E5E0-4123-98B0-E13049978D04}" type="presOf" srcId="{ACEAF82A-74E9-4B6B-B248-04543FC6DF45}" destId="{625A3C20-3A43-4CE1-A1E8-C48E3AD8402D}" srcOrd="0" destOrd="0" presId="urn:microsoft.com/office/officeart/2005/8/layout/bProcess2"/>
    <dgm:cxn modelId="{318C1C08-E0D6-4BB1-BE15-F9509A9C4D47}" type="presOf" srcId="{BADBD656-EBBA-482F-88E5-1B1BEE9F600F}" destId="{BD200703-8847-4F0F-8D27-70CE0686D1E4}" srcOrd="0" destOrd="0" presId="urn:microsoft.com/office/officeart/2005/8/layout/bProcess2"/>
    <dgm:cxn modelId="{5462BAA5-195E-4210-905F-A9D5298A7A3D}" type="presOf" srcId="{03212DF7-6AB8-41CF-ABFD-D1EE1CBEEB38}" destId="{47EE49EF-FBAC-465A-B712-35A9487BE623}" srcOrd="0" destOrd="0" presId="urn:microsoft.com/office/officeart/2005/8/layout/bProcess2"/>
    <dgm:cxn modelId="{34F32788-C36F-48FF-9B28-5C8D5CCD63F2}" srcId="{03212DF7-6AB8-41CF-ABFD-D1EE1CBEEB38}" destId="{D243AE5D-3174-4B7E-8F37-AB78E5C8B203}" srcOrd="2" destOrd="0" parTransId="{568DC95C-2C47-4E5C-8627-12A85144AC45}" sibTransId="{BADBD656-EBBA-482F-88E5-1B1BEE9F600F}"/>
    <dgm:cxn modelId="{933014EF-85F1-4B92-9D0C-158D2672FB00}" type="presOf" srcId="{3DC2F1D0-EE88-4366-AD5D-E09C7AF257A7}" destId="{C3FC005F-F0BF-455C-8B56-A01814BAC2DC}" srcOrd="0" destOrd="0" presId="urn:microsoft.com/office/officeart/2005/8/layout/bProcess2"/>
    <dgm:cxn modelId="{7B472162-403F-4F44-8CB6-4DE67674CD07}" srcId="{03212DF7-6AB8-41CF-ABFD-D1EE1CBEEB38}" destId="{DD782EC6-9579-45CF-8C84-887EA0FAECD3}" srcOrd="13" destOrd="0" parTransId="{CA017D75-BC40-4D5C-86DC-C9113D3E4D9E}" sibTransId="{19ADBA21-8472-4380-BD72-F6940A9CCA04}"/>
    <dgm:cxn modelId="{FCEF6C88-D5D7-4F66-86BC-AFB81D2F81E7}" type="presOf" srcId="{ECFAC00C-9098-4938-89CB-AE633D9C84F3}" destId="{EB930D1B-DC6C-49C9-A44D-A721468F8C56}" srcOrd="0" destOrd="0" presId="urn:microsoft.com/office/officeart/2005/8/layout/bProcess2"/>
    <dgm:cxn modelId="{84B49F1D-9EE5-4A89-A7EE-6E47FD96E0D3}" type="presOf" srcId="{0E8F3D36-C46A-4D06-B8DA-633E88CD43C7}" destId="{E377F7EF-5EE3-42D4-B6A2-2FF00E8F1BBB}" srcOrd="0" destOrd="0" presId="urn:microsoft.com/office/officeart/2005/8/layout/bProcess2"/>
    <dgm:cxn modelId="{5C557CDB-05F4-49B0-8882-A76892CE86FC}" type="presOf" srcId="{BD8577DC-9E17-4B6F-87DF-7F509F46B1A1}" destId="{0B3B9A36-7EE7-4AA7-91CB-E5E439DDDE9F}" srcOrd="0" destOrd="0" presId="urn:microsoft.com/office/officeart/2005/8/layout/bProcess2"/>
    <dgm:cxn modelId="{BC4B7AF3-C2A4-4045-BE7C-578CB5604BB4}" type="presOf" srcId="{0BB528EC-49CA-4B5B-89D2-065302A7F606}" destId="{55BD2488-0614-4B5A-8904-D1B3715BF0D3}" srcOrd="0" destOrd="0" presId="urn:microsoft.com/office/officeart/2005/8/layout/bProcess2"/>
    <dgm:cxn modelId="{ADD2A0C6-1688-4D1C-A988-80E786DFDBFE}" type="presOf" srcId="{121DCF60-7819-4AF1-BFBE-D4B65EECF459}" destId="{0030A43E-93BF-4652-B00A-B6F25E4D8655}" srcOrd="0" destOrd="0" presId="urn:microsoft.com/office/officeart/2005/8/layout/bProcess2"/>
    <dgm:cxn modelId="{4165900D-FDDF-4545-8E3E-8150433AC972}" type="presOf" srcId="{F6ABFFE0-66D6-46C7-A27E-0149739E0F9E}" destId="{204879EA-6A9A-4D30-BE2A-18B5E4E76954}" srcOrd="0" destOrd="0" presId="urn:microsoft.com/office/officeart/2005/8/layout/bProcess2"/>
    <dgm:cxn modelId="{96298EA0-2FF2-4314-9E6F-A443D7FB0CCE}" srcId="{03212DF7-6AB8-41CF-ABFD-D1EE1CBEEB38}" destId="{02B9DFF3-BD90-403B-99CB-8BCE42DA1BA3}" srcOrd="4" destOrd="0" parTransId="{D5AF637E-B930-4104-82E4-31E9DF3BCA60}" sibTransId="{121DCF60-7819-4AF1-BFBE-D4B65EECF459}"/>
    <dgm:cxn modelId="{8D2ACF39-9416-4182-9A0A-3FF9C3EA1B88}" srcId="{03212DF7-6AB8-41CF-ABFD-D1EE1CBEEB38}" destId="{2128D5CA-C866-47E7-898E-CA743274FEE4}" srcOrd="11" destOrd="0" parTransId="{59F3AD32-B2BB-4C76-A495-8B2AFFEC526B}" sibTransId="{CE384D98-706A-4DD7-8E90-9B12F0F04796}"/>
    <dgm:cxn modelId="{9B2D9CC9-0A7A-451E-9996-F506B767040A}" srcId="{03212DF7-6AB8-41CF-ABFD-D1EE1CBEEB38}" destId="{63E43F59-1DC7-4355-AE86-D4C6636AA48D}" srcOrd="0" destOrd="0" parTransId="{2522F810-968F-470B-B7C3-5F90151AB5EC}" sibTransId="{ECFAC00C-9098-4938-89CB-AE633D9C84F3}"/>
    <dgm:cxn modelId="{6028CC87-38C0-499E-972F-049EBABD2F9D}" type="presParOf" srcId="{47EE49EF-FBAC-465A-B712-35A9487BE623}" destId="{190B7BA8-BA97-45A1-BF86-6FEFFFAAC48B}" srcOrd="0" destOrd="0" presId="urn:microsoft.com/office/officeart/2005/8/layout/bProcess2"/>
    <dgm:cxn modelId="{025CFE07-DD99-4996-B26A-7E26F855BAB4}" type="presParOf" srcId="{47EE49EF-FBAC-465A-B712-35A9487BE623}" destId="{EB930D1B-DC6C-49C9-A44D-A721468F8C56}" srcOrd="1" destOrd="0" presId="urn:microsoft.com/office/officeart/2005/8/layout/bProcess2"/>
    <dgm:cxn modelId="{FFE992D3-5F81-434C-AD4E-85E88410900F}" type="presParOf" srcId="{47EE49EF-FBAC-465A-B712-35A9487BE623}" destId="{ECBB6EFB-7A6B-458D-93E7-97FAE5783D3F}" srcOrd="2" destOrd="0" presId="urn:microsoft.com/office/officeart/2005/8/layout/bProcess2"/>
    <dgm:cxn modelId="{A197FB4C-1A6B-4E0A-9F11-DBD1F8C0E118}" type="presParOf" srcId="{ECBB6EFB-7A6B-458D-93E7-97FAE5783D3F}" destId="{6B41C9E5-D9BE-455A-B954-27BF316CFC76}" srcOrd="0" destOrd="0" presId="urn:microsoft.com/office/officeart/2005/8/layout/bProcess2"/>
    <dgm:cxn modelId="{B59A6C5A-D0A7-4A72-AE52-B2AADCA0A349}" type="presParOf" srcId="{ECBB6EFB-7A6B-458D-93E7-97FAE5783D3F}" destId="{3AF9421B-BB57-4203-81B8-FC91548C27AC}" srcOrd="1" destOrd="0" presId="urn:microsoft.com/office/officeart/2005/8/layout/bProcess2"/>
    <dgm:cxn modelId="{F9165742-7F98-4ED9-ABF4-323CF9B696EB}" type="presParOf" srcId="{47EE49EF-FBAC-465A-B712-35A9487BE623}" destId="{F7B735D3-CE21-4FC7-99C4-8D4D1F98EB12}" srcOrd="3" destOrd="0" presId="urn:microsoft.com/office/officeart/2005/8/layout/bProcess2"/>
    <dgm:cxn modelId="{01FA8F20-5992-4C27-B45E-98409E1E736B}" type="presParOf" srcId="{47EE49EF-FBAC-465A-B712-35A9487BE623}" destId="{D7921143-16B9-48B3-A647-24C301BF6E92}" srcOrd="4" destOrd="0" presId="urn:microsoft.com/office/officeart/2005/8/layout/bProcess2"/>
    <dgm:cxn modelId="{C3F16BDB-F8B3-49A2-AA60-5F8861E336EC}" type="presParOf" srcId="{D7921143-16B9-48B3-A647-24C301BF6E92}" destId="{9107C27F-1042-413A-8543-1395BFA89BED}" srcOrd="0" destOrd="0" presId="urn:microsoft.com/office/officeart/2005/8/layout/bProcess2"/>
    <dgm:cxn modelId="{08B88436-895E-45F7-90D2-48DC7533033C}" type="presParOf" srcId="{D7921143-16B9-48B3-A647-24C301BF6E92}" destId="{FB9D0ECF-FEE3-49E1-B22F-C825D677F1B6}" srcOrd="1" destOrd="0" presId="urn:microsoft.com/office/officeart/2005/8/layout/bProcess2"/>
    <dgm:cxn modelId="{2F2BA19A-5A25-494D-A531-19C754A10BC5}" type="presParOf" srcId="{47EE49EF-FBAC-465A-B712-35A9487BE623}" destId="{BD200703-8847-4F0F-8D27-70CE0686D1E4}" srcOrd="5" destOrd="0" presId="urn:microsoft.com/office/officeart/2005/8/layout/bProcess2"/>
    <dgm:cxn modelId="{B4FF02EF-3B24-4BFA-8378-48CB51170FE6}" type="presParOf" srcId="{47EE49EF-FBAC-465A-B712-35A9487BE623}" destId="{CB117EF6-7DAC-4D97-838C-FC1769FDBDCF}" srcOrd="6" destOrd="0" presId="urn:microsoft.com/office/officeart/2005/8/layout/bProcess2"/>
    <dgm:cxn modelId="{E7EF1D2E-F062-499A-BEEE-A9B7A84E9BB1}" type="presParOf" srcId="{CB117EF6-7DAC-4D97-838C-FC1769FDBDCF}" destId="{E763E428-D6FD-489B-9DEE-10B829D473C5}" srcOrd="0" destOrd="0" presId="urn:microsoft.com/office/officeart/2005/8/layout/bProcess2"/>
    <dgm:cxn modelId="{2675B9A7-2E4F-45EE-9A37-D35B656D5151}" type="presParOf" srcId="{CB117EF6-7DAC-4D97-838C-FC1769FDBDCF}" destId="{A357DFE3-04C5-42C4-88FE-70CD5777ED6B}" srcOrd="1" destOrd="0" presId="urn:microsoft.com/office/officeart/2005/8/layout/bProcess2"/>
    <dgm:cxn modelId="{2F386819-7A10-4A4D-B533-2627CC64C81E}" type="presParOf" srcId="{47EE49EF-FBAC-465A-B712-35A9487BE623}" destId="{625A3C20-3A43-4CE1-A1E8-C48E3AD8402D}" srcOrd="7" destOrd="0" presId="urn:microsoft.com/office/officeart/2005/8/layout/bProcess2"/>
    <dgm:cxn modelId="{1896D99D-C00C-46AC-9B28-BA55814E09C5}" type="presParOf" srcId="{47EE49EF-FBAC-465A-B712-35A9487BE623}" destId="{65E3A3A5-6DC9-42D0-8940-9751469DC966}" srcOrd="8" destOrd="0" presId="urn:microsoft.com/office/officeart/2005/8/layout/bProcess2"/>
    <dgm:cxn modelId="{EC233EC3-BBC1-44E9-9B5F-B6C7C120082B}" type="presParOf" srcId="{65E3A3A5-6DC9-42D0-8940-9751469DC966}" destId="{103318AB-B667-4CE0-A5C8-8A0A60988384}" srcOrd="0" destOrd="0" presId="urn:microsoft.com/office/officeart/2005/8/layout/bProcess2"/>
    <dgm:cxn modelId="{3EA53214-5A88-4A63-B752-E282B83372AA}" type="presParOf" srcId="{65E3A3A5-6DC9-42D0-8940-9751469DC966}" destId="{0E77514E-1873-492C-A33F-9CD089B7DCF9}" srcOrd="1" destOrd="0" presId="urn:microsoft.com/office/officeart/2005/8/layout/bProcess2"/>
    <dgm:cxn modelId="{B149D739-E6E6-4E96-B532-8CA49766A365}" type="presParOf" srcId="{47EE49EF-FBAC-465A-B712-35A9487BE623}" destId="{0030A43E-93BF-4652-B00A-B6F25E4D8655}" srcOrd="9" destOrd="0" presId="urn:microsoft.com/office/officeart/2005/8/layout/bProcess2"/>
    <dgm:cxn modelId="{FC978840-D4F8-45E7-A231-E8E0A30CEEA9}" type="presParOf" srcId="{47EE49EF-FBAC-465A-B712-35A9487BE623}" destId="{A8AE00A6-0EF1-4C51-916B-9AF248539A28}" srcOrd="10" destOrd="0" presId="urn:microsoft.com/office/officeart/2005/8/layout/bProcess2"/>
    <dgm:cxn modelId="{3DEABB75-4B2C-4803-8BC8-6B6786992D63}" type="presParOf" srcId="{A8AE00A6-0EF1-4C51-916B-9AF248539A28}" destId="{D83B2E78-D9B1-4188-8B81-32E2B2B640E1}" srcOrd="0" destOrd="0" presId="urn:microsoft.com/office/officeart/2005/8/layout/bProcess2"/>
    <dgm:cxn modelId="{6FFC2AC0-4637-43E9-8D2A-882DCB17B908}" type="presParOf" srcId="{A8AE00A6-0EF1-4C51-916B-9AF248539A28}" destId="{C3FC005F-F0BF-455C-8B56-A01814BAC2DC}" srcOrd="1" destOrd="0" presId="urn:microsoft.com/office/officeart/2005/8/layout/bProcess2"/>
    <dgm:cxn modelId="{2C7E6542-7DC3-4603-995F-07D2A7851B7C}" type="presParOf" srcId="{47EE49EF-FBAC-465A-B712-35A9487BE623}" destId="{7E6C023A-9471-4F6E-9012-9DF1AC4908BB}" srcOrd="11" destOrd="0" presId="urn:microsoft.com/office/officeart/2005/8/layout/bProcess2"/>
    <dgm:cxn modelId="{7DE7D643-DF4C-40B9-B322-5CEA0E16061C}" type="presParOf" srcId="{47EE49EF-FBAC-465A-B712-35A9487BE623}" destId="{4870BBDA-2ECC-4E67-A1F1-70B4044CE414}" srcOrd="12" destOrd="0" presId="urn:microsoft.com/office/officeart/2005/8/layout/bProcess2"/>
    <dgm:cxn modelId="{2CF82EBC-CBF3-460D-8EC1-1E69FD965135}" type="presParOf" srcId="{4870BBDA-2ECC-4E67-A1F1-70B4044CE414}" destId="{FA8A92A9-B8D3-4C85-80C8-ED5FA9DE979F}" srcOrd="0" destOrd="0" presId="urn:microsoft.com/office/officeart/2005/8/layout/bProcess2"/>
    <dgm:cxn modelId="{9E9749AD-1684-4F73-8739-00D8C6EA61BA}" type="presParOf" srcId="{4870BBDA-2ECC-4E67-A1F1-70B4044CE414}" destId="{842D48E6-7FFF-4854-82BB-49B567C0DAC9}" srcOrd="1" destOrd="0" presId="urn:microsoft.com/office/officeart/2005/8/layout/bProcess2"/>
    <dgm:cxn modelId="{FA791642-D510-42E7-9977-EBBD740E6C36}" type="presParOf" srcId="{47EE49EF-FBAC-465A-B712-35A9487BE623}" destId="{FFE59A29-0630-4291-880B-B995953915FA}" srcOrd="13" destOrd="0" presId="urn:microsoft.com/office/officeart/2005/8/layout/bProcess2"/>
    <dgm:cxn modelId="{E86CAADA-E1A7-48BE-BC71-8856A96FCADD}" type="presParOf" srcId="{47EE49EF-FBAC-465A-B712-35A9487BE623}" destId="{3E09A86E-A5F7-49A2-9955-A0A5D4FEF316}" srcOrd="14" destOrd="0" presId="urn:microsoft.com/office/officeart/2005/8/layout/bProcess2"/>
    <dgm:cxn modelId="{D4322649-4540-45D4-B653-03C972AEC91B}" type="presParOf" srcId="{3E09A86E-A5F7-49A2-9955-A0A5D4FEF316}" destId="{CFC4C7D9-0863-4489-92A1-38394AA1C117}" srcOrd="0" destOrd="0" presId="urn:microsoft.com/office/officeart/2005/8/layout/bProcess2"/>
    <dgm:cxn modelId="{73709DEF-18F1-42A6-9589-38451C5FCFBA}" type="presParOf" srcId="{3E09A86E-A5F7-49A2-9955-A0A5D4FEF316}" destId="{E377F7EF-5EE3-42D4-B6A2-2FF00E8F1BBB}" srcOrd="1" destOrd="0" presId="urn:microsoft.com/office/officeart/2005/8/layout/bProcess2"/>
    <dgm:cxn modelId="{B5319806-17D5-46FA-98A5-5766A4E60607}" type="presParOf" srcId="{47EE49EF-FBAC-465A-B712-35A9487BE623}" destId="{79D06E00-6C8B-4005-A4BF-96506A34B713}" srcOrd="15" destOrd="0" presId="urn:microsoft.com/office/officeart/2005/8/layout/bProcess2"/>
    <dgm:cxn modelId="{967B6DE8-906C-4D2E-90F7-E3FC4894FEB4}" type="presParOf" srcId="{47EE49EF-FBAC-465A-B712-35A9487BE623}" destId="{1F0F89EF-BF9F-4D0A-ACA2-988DE335DE2B}" srcOrd="16" destOrd="0" presId="urn:microsoft.com/office/officeart/2005/8/layout/bProcess2"/>
    <dgm:cxn modelId="{3E469CB3-B10A-4734-A989-649A2AA6052A}" type="presParOf" srcId="{1F0F89EF-BF9F-4D0A-ACA2-988DE335DE2B}" destId="{B9CD8B6B-C681-45A0-8513-05C50801B7A0}" srcOrd="0" destOrd="0" presId="urn:microsoft.com/office/officeart/2005/8/layout/bProcess2"/>
    <dgm:cxn modelId="{2C6CEA9D-678F-46D3-A5E4-6000254D651D}" type="presParOf" srcId="{1F0F89EF-BF9F-4D0A-ACA2-988DE335DE2B}" destId="{55BD2488-0614-4B5A-8904-D1B3715BF0D3}" srcOrd="1" destOrd="0" presId="urn:microsoft.com/office/officeart/2005/8/layout/bProcess2"/>
    <dgm:cxn modelId="{A9D8BD9D-ED3E-445D-B1E7-900970182718}" type="presParOf" srcId="{47EE49EF-FBAC-465A-B712-35A9487BE623}" destId="{48D46B07-D984-4D72-A64B-59EC1168A640}" srcOrd="17" destOrd="0" presId="urn:microsoft.com/office/officeart/2005/8/layout/bProcess2"/>
    <dgm:cxn modelId="{A2B93424-B0E9-4974-837B-A5FC1DCAF84E}" type="presParOf" srcId="{47EE49EF-FBAC-465A-B712-35A9487BE623}" destId="{A6955018-6C19-43FD-A747-264F9F3A2922}" srcOrd="18" destOrd="0" presId="urn:microsoft.com/office/officeart/2005/8/layout/bProcess2"/>
    <dgm:cxn modelId="{8967039A-7FDC-4C19-977B-DA746E769CFE}" type="presParOf" srcId="{A6955018-6C19-43FD-A747-264F9F3A2922}" destId="{AB7EE70B-483E-465D-A05C-00FE45F55FAE}" srcOrd="0" destOrd="0" presId="urn:microsoft.com/office/officeart/2005/8/layout/bProcess2"/>
    <dgm:cxn modelId="{3BC33690-00BA-4F42-9371-E554B3F6AC58}" type="presParOf" srcId="{A6955018-6C19-43FD-A747-264F9F3A2922}" destId="{7C7EB197-E50B-4901-8161-31C4D110C2F7}" srcOrd="1" destOrd="0" presId="urn:microsoft.com/office/officeart/2005/8/layout/bProcess2"/>
    <dgm:cxn modelId="{52B543C6-0A37-4EA2-8596-16294AAA1669}" type="presParOf" srcId="{47EE49EF-FBAC-465A-B712-35A9487BE623}" destId="{2BF22271-8F26-4D5A-8A34-09953A234C7D}" srcOrd="19" destOrd="0" presId="urn:microsoft.com/office/officeart/2005/8/layout/bProcess2"/>
    <dgm:cxn modelId="{BF9C643E-C4C8-4D2B-B092-9DA4F9EF3875}" type="presParOf" srcId="{47EE49EF-FBAC-465A-B712-35A9487BE623}" destId="{186CC818-B05B-42B4-8F21-DEE1830F3FC9}" srcOrd="20" destOrd="0" presId="urn:microsoft.com/office/officeart/2005/8/layout/bProcess2"/>
    <dgm:cxn modelId="{4EA59F53-CB71-4E53-A7DB-14298A35D8A1}" type="presParOf" srcId="{186CC818-B05B-42B4-8F21-DEE1830F3FC9}" destId="{6A499F73-AB44-41B6-A23B-F0E49B857C93}" srcOrd="0" destOrd="0" presId="urn:microsoft.com/office/officeart/2005/8/layout/bProcess2"/>
    <dgm:cxn modelId="{6D6A76C7-4CE4-4157-BD64-5618415E95DB}" type="presParOf" srcId="{186CC818-B05B-42B4-8F21-DEE1830F3FC9}" destId="{0B3B9A36-7EE7-4AA7-91CB-E5E439DDDE9F}" srcOrd="1" destOrd="0" presId="urn:microsoft.com/office/officeart/2005/8/layout/bProcess2"/>
    <dgm:cxn modelId="{9B3909E5-60B2-4EBC-A8F8-E967EA267FE7}" type="presParOf" srcId="{47EE49EF-FBAC-465A-B712-35A9487BE623}" destId="{204879EA-6A9A-4D30-BE2A-18B5E4E76954}" srcOrd="21" destOrd="0" presId="urn:microsoft.com/office/officeart/2005/8/layout/bProcess2"/>
    <dgm:cxn modelId="{1D830514-D52C-498A-AED4-ECE90A21B8B0}" type="presParOf" srcId="{47EE49EF-FBAC-465A-B712-35A9487BE623}" destId="{029795F7-B4FA-4D47-B747-C7BC29DF2989}" srcOrd="22" destOrd="0" presId="urn:microsoft.com/office/officeart/2005/8/layout/bProcess2"/>
    <dgm:cxn modelId="{8119D3A5-1D79-4848-B09B-BDECAD84FC2B}" type="presParOf" srcId="{029795F7-B4FA-4D47-B747-C7BC29DF2989}" destId="{AF694D04-398C-40F7-8B36-7EB34AC46272}" srcOrd="0" destOrd="0" presId="urn:microsoft.com/office/officeart/2005/8/layout/bProcess2"/>
    <dgm:cxn modelId="{AB194893-980D-43F7-81F9-1B9356F89E97}" type="presParOf" srcId="{029795F7-B4FA-4D47-B747-C7BC29DF2989}" destId="{1C249B91-8E1E-4CC0-8BEB-D4B77F1089DE}" srcOrd="1" destOrd="0" presId="urn:microsoft.com/office/officeart/2005/8/layout/bProcess2"/>
    <dgm:cxn modelId="{906B2007-AFEB-44F2-BD8B-6E4B05A002E3}" type="presParOf" srcId="{47EE49EF-FBAC-465A-B712-35A9487BE623}" destId="{5CF26D72-FF7E-41C8-A494-288812827D0E}" srcOrd="23" destOrd="0" presId="urn:microsoft.com/office/officeart/2005/8/layout/bProcess2"/>
    <dgm:cxn modelId="{F5026CF6-2EED-46E7-960D-6A0FDA60D3E7}" type="presParOf" srcId="{47EE49EF-FBAC-465A-B712-35A9487BE623}" destId="{48D97FB4-ACAE-4E28-9B54-76A121F7E50E}" srcOrd="24" destOrd="0" presId="urn:microsoft.com/office/officeart/2005/8/layout/bProcess2"/>
    <dgm:cxn modelId="{D74C825E-E316-4291-9AB4-6617BAD55487}" type="presParOf" srcId="{48D97FB4-ACAE-4E28-9B54-76A121F7E50E}" destId="{3B3DF22F-0F19-4F63-9EFE-123091474769}" srcOrd="0" destOrd="0" presId="urn:microsoft.com/office/officeart/2005/8/layout/bProcess2"/>
    <dgm:cxn modelId="{775F7596-F8EC-4244-95D2-740BEDC04736}" type="presParOf" srcId="{48D97FB4-ACAE-4E28-9B54-76A121F7E50E}" destId="{7C6B0F36-0713-4D0E-BCBC-412D4C64DE82}" srcOrd="1" destOrd="0" presId="urn:microsoft.com/office/officeart/2005/8/layout/bProcess2"/>
    <dgm:cxn modelId="{CB0DB2F7-498A-463B-AE9C-C6B2B2EACA74}" type="presParOf" srcId="{47EE49EF-FBAC-465A-B712-35A9487BE623}" destId="{9877F6DB-1A24-461F-B94C-10D793A40FBB}" srcOrd="25" destOrd="0" presId="urn:microsoft.com/office/officeart/2005/8/layout/bProcess2"/>
    <dgm:cxn modelId="{EA8AF8F9-6459-4536-B1F8-E60A3744E682}" type="presParOf" srcId="{47EE49EF-FBAC-465A-B712-35A9487BE623}" destId="{BDF8F10A-777D-4F8D-A257-9A8AA10D4AC1}" srcOrd="26" destOrd="0" presId="urn:microsoft.com/office/officeart/2005/8/layout/bProcess2"/>
    <dgm:cxn modelId="{F905A8CA-D75E-46B4-A005-1B11570EF714}" type="presParOf" srcId="{BDF8F10A-777D-4F8D-A257-9A8AA10D4AC1}" destId="{AAB553C1-167B-4D57-8705-0C42E13EA716}" srcOrd="0" destOrd="0" presId="urn:microsoft.com/office/officeart/2005/8/layout/bProcess2"/>
    <dgm:cxn modelId="{6CA59892-00B2-4599-91CC-AF1DDB65B73F}" type="presParOf" srcId="{BDF8F10A-777D-4F8D-A257-9A8AA10D4AC1}" destId="{BC453397-EA0A-45FF-B2E6-10B140402B96}" srcOrd="1" destOrd="0" presId="urn:microsoft.com/office/officeart/2005/8/layout/bProcess2"/>
    <dgm:cxn modelId="{C0B99CDA-D6DD-4394-81C7-C24D4378762B}" type="presParOf" srcId="{47EE49EF-FBAC-465A-B712-35A9487BE623}" destId="{A00417A2-9EC3-4AD5-8D62-561F945EF99B}" srcOrd="27" destOrd="0" presId="urn:microsoft.com/office/officeart/2005/8/layout/bProcess2"/>
    <dgm:cxn modelId="{B0022C24-FCE8-4444-BBA0-D2F18B4D17C9}" type="presParOf" srcId="{47EE49EF-FBAC-465A-B712-35A9487BE623}" destId="{D6467204-5E92-48E2-83E2-560567EC63F7}" srcOrd="2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E9639-64C8-4BD4-91F9-65EA93DF6248}" type="doc">
      <dgm:prSet loTypeId="urn:microsoft.com/office/officeart/2005/8/layout/hList7" loCatId="list" qsTypeId="urn:microsoft.com/office/officeart/2005/8/quickstyle/simple1" qsCatId="simple" csTypeId="urn:microsoft.com/office/officeart/2005/8/colors/accent1_2" csCatId="accent1" phldr="1"/>
      <dgm:spPr/>
    </dgm:pt>
    <dgm:pt modelId="{AF8F676B-E3CB-4497-A340-D5C603C7CBF0}">
      <dgm:prSet phldrT="[Text]" custT="1"/>
      <dgm:spPr/>
      <dgm:t>
        <a:bodyPr/>
        <a:lstStyle/>
        <a:p>
          <a:pPr algn="ctr">
            <a:lnSpc>
              <a:spcPct val="90000"/>
            </a:lnSpc>
            <a:spcAft>
              <a:spcPct val="35000"/>
            </a:spcAft>
          </a:pPr>
          <a:r>
            <a:rPr lang="en-US" sz="2800" dirty="0"/>
            <a:t>Engagement</a:t>
          </a:r>
        </a:p>
        <a:p>
          <a:pPr algn="ctr">
            <a:lnSpc>
              <a:spcPct val="90000"/>
            </a:lnSpc>
            <a:spcAft>
              <a:spcPct val="35000"/>
            </a:spcAft>
          </a:pPr>
          <a:r>
            <a:rPr lang="en-US" sz="2400" i="1" dirty="0"/>
            <a:t>Building the community</a:t>
          </a:r>
        </a:p>
        <a:p>
          <a:pPr algn="l">
            <a:lnSpc>
              <a:spcPct val="100000"/>
            </a:lnSpc>
            <a:spcAft>
              <a:spcPts val="0"/>
            </a:spcAft>
          </a:pPr>
          <a:r>
            <a:rPr lang="en-US" sz="2000" i="1" dirty="0"/>
            <a:t>     - Constituent Strategies</a:t>
          </a:r>
        </a:p>
        <a:p>
          <a:pPr marL="285750" indent="-285750" algn="l">
            <a:lnSpc>
              <a:spcPct val="100000"/>
            </a:lnSpc>
            <a:spcAft>
              <a:spcPts val="0"/>
            </a:spcAft>
            <a:buFont typeface="Arial" panose="020B0604020202020204" pitchFamily="34" charset="0"/>
            <a:buChar char="•"/>
          </a:pPr>
          <a:r>
            <a:rPr lang="en-US" sz="2000" i="1" dirty="0"/>
            <a:t>     - Public Messaging</a:t>
          </a:r>
        </a:p>
        <a:p>
          <a:pPr marL="285750" indent="-285750" algn="l">
            <a:lnSpc>
              <a:spcPct val="100000"/>
            </a:lnSpc>
            <a:spcAft>
              <a:spcPts val="0"/>
            </a:spcAft>
            <a:buFont typeface="Arial" panose="020B0604020202020204" pitchFamily="34" charset="0"/>
            <a:buChar char="•"/>
          </a:pPr>
          <a:r>
            <a:rPr lang="en-US" sz="2000" i="1" dirty="0"/>
            <a:t>     - Event Management</a:t>
          </a:r>
        </a:p>
      </dgm:t>
    </dgm:pt>
    <dgm:pt modelId="{0F177265-C901-47D2-BA7E-BDC46CEF7341}" type="parTrans" cxnId="{7E7D1BAF-AE1B-4CA3-BA3C-76540E579CB1}">
      <dgm:prSet/>
      <dgm:spPr/>
      <dgm:t>
        <a:bodyPr/>
        <a:lstStyle/>
        <a:p>
          <a:endParaRPr lang="en-US"/>
        </a:p>
      </dgm:t>
    </dgm:pt>
    <dgm:pt modelId="{DE701D1A-1444-4419-B75B-6FE02C35E3E1}" type="sibTrans" cxnId="{7E7D1BAF-AE1B-4CA3-BA3C-76540E579CB1}">
      <dgm:prSet/>
      <dgm:spPr/>
      <dgm:t>
        <a:bodyPr/>
        <a:lstStyle/>
        <a:p>
          <a:endParaRPr lang="en-US"/>
        </a:p>
      </dgm:t>
    </dgm:pt>
    <dgm:pt modelId="{15E01E5C-7687-4660-AB9E-C23920A45546}">
      <dgm:prSet phldrT="[Text]" custT="1"/>
      <dgm:spPr/>
      <dgm:t>
        <a:bodyPr/>
        <a:lstStyle/>
        <a:p>
          <a:pPr algn="ctr">
            <a:spcAft>
              <a:spcPct val="35000"/>
            </a:spcAft>
          </a:pPr>
          <a:r>
            <a:rPr lang="en-US" sz="2800" dirty="0"/>
            <a:t>Lifecycle</a:t>
          </a:r>
        </a:p>
        <a:p>
          <a:pPr algn="ctr">
            <a:spcAft>
              <a:spcPct val="35000"/>
            </a:spcAft>
          </a:pPr>
          <a:r>
            <a:rPr lang="en-US" sz="2400" i="1" dirty="0"/>
            <a:t>Creating the guidelines</a:t>
          </a:r>
        </a:p>
        <a:p>
          <a:pPr algn="l">
            <a:spcAft>
              <a:spcPts val="0"/>
            </a:spcAft>
          </a:pPr>
          <a:r>
            <a:rPr lang="en-US" sz="2000" i="1" dirty="0"/>
            <a:t>     - Standards Process</a:t>
          </a:r>
        </a:p>
        <a:p>
          <a:pPr marL="285750" indent="-285750" algn="l">
            <a:spcAft>
              <a:spcPts val="0"/>
            </a:spcAft>
            <a:buFont typeface="Arial" panose="020B0604020202020204" pitchFamily="34" charset="0"/>
            <a:buChar char="•"/>
          </a:pPr>
          <a:r>
            <a:rPr lang="en-US" sz="2000" i="1" dirty="0"/>
            <a:t>     - Standards Framework</a:t>
          </a:r>
        </a:p>
        <a:p>
          <a:pPr marL="285750" indent="-285750" algn="l">
            <a:spcAft>
              <a:spcPts val="0"/>
            </a:spcAft>
            <a:buFont typeface="Arial" panose="020B0604020202020204" pitchFamily="34" charset="0"/>
            <a:buChar char="•"/>
          </a:pPr>
          <a:r>
            <a:rPr lang="en-US" sz="2000" i="1" dirty="0"/>
            <a:t>     - Work Group Oversight</a:t>
          </a:r>
        </a:p>
      </dgm:t>
    </dgm:pt>
    <dgm:pt modelId="{485F36DB-D798-41BC-862B-81AF78617F4A}" type="parTrans" cxnId="{FBCD490A-BEC1-440A-8615-2A4F32F16CE2}">
      <dgm:prSet/>
      <dgm:spPr/>
      <dgm:t>
        <a:bodyPr/>
        <a:lstStyle/>
        <a:p>
          <a:endParaRPr lang="en-US"/>
        </a:p>
      </dgm:t>
    </dgm:pt>
    <dgm:pt modelId="{853FA578-99ED-4F1F-839E-39D77BA93D3B}" type="sibTrans" cxnId="{FBCD490A-BEC1-440A-8615-2A4F32F16CE2}">
      <dgm:prSet/>
      <dgm:spPr/>
      <dgm:t>
        <a:bodyPr/>
        <a:lstStyle/>
        <a:p>
          <a:endParaRPr lang="en-US"/>
        </a:p>
      </dgm:t>
    </dgm:pt>
    <dgm:pt modelId="{7874A677-6B7E-4E32-B33B-18B4D7F1D254}">
      <dgm:prSet phldrT="[Text]" custT="1"/>
      <dgm:spPr/>
      <dgm:t>
        <a:bodyPr/>
        <a:lstStyle/>
        <a:p>
          <a:pPr algn="ctr">
            <a:spcAft>
              <a:spcPct val="35000"/>
            </a:spcAft>
          </a:pPr>
          <a:r>
            <a:rPr lang="en-US" sz="2800" dirty="0"/>
            <a:t>Support</a:t>
          </a:r>
        </a:p>
        <a:p>
          <a:pPr algn="ctr">
            <a:spcAft>
              <a:spcPct val="35000"/>
            </a:spcAft>
          </a:pPr>
          <a:r>
            <a:rPr lang="en-US" sz="2400" i="1" dirty="0"/>
            <a:t>Implementing/Feedback</a:t>
          </a:r>
        </a:p>
        <a:p>
          <a:pPr algn="l">
            <a:spcAft>
              <a:spcPts val="0"/>
            </a:spcAft>
          </a:pPr>
          <a:r>
            <a:rPr lang="en-US" sz="2000" i="1" dirty="0"/>
            <a:t>     - Resource Mgmt.</a:t>
          </a:r>
        </a:p>
        <a:p>
          <a:pPr marL="285750" indent="-285750" algn="l">
            <a:spcAft>
              <a:spcPts val="0"/>
            </a:spcAft>
            <a:buFont typeface="Arial" panose="020B0604020202020204" pitchFamily="34" charset="0"/>
            <a:buChar char="•"/>
          </a:pPr>
          <a:r>
            <a:rPr lang="en-US" sz="2000" i="1" dirty="0"/>
            <a:t>     - Support Services</a:t>
          </a:r>
        </a:p>
        <a:p>
          <a:pPr marL="285750" indent="-285750" algn="l">
            <a:spcAft>
              <a:spcPts val="0"/>
            </a:spcAft>
            <a:buFont typeface="Arial" panose="020B0604020202020204" pitchFamily="34" charset="0"/>
            <a:buChar char="•"/>
          </a:pPr>
          <a:r>
            <a:rPr lang="en-US" sz="2000" i="1" dirty="0"/>
            <a:t>     - Feedback</a:t>
          </a:r>
        </a:p>
      </dgm:t>
    </dgm:pt>
    <dgm:pt modelId="{4108D11D-F3F6-4443-9CD6-DB97BD1ECB68}" type="parTrans" cxnId="{1C649B49-43CD-42F1-8C60-7D513F729551}">
      <dgm:prSet/>
      <dgm:spPr/>
      <dgm:t>
        <a:bodyPr/>
        <a:lstStyle/>
        <a:p>
          <a:endParaRPr lang="en-US"/>
        </a:p>
      </dgm:t>
    </dgm:pt>
    <dgm:pt modelId="{D13A1E0E-D12A-4612-9492-1AD1A42B39ED}" type="sibTrans" cxnId="{1C649B49-43CD-42F1-8C60-7D513F729551}">
      <dgm:prSet/>
      <dgm:spPr/>
      <dgm:t>
        <a:bodyPr/>
        <a:lstStyle/>
        <a:p>
          <a:endParaRPr lang="en-US"/>
        </a:p>
      </dgm:t>
    </dgm:pt>
    <dgm:pt modelId="{814A6B11-6566-4878-836A-E9E91FA4C39D}" type="pres">
      <dgm:prSet presAssocID="{329E9639-64C8-4BD4-91F9-65EA93DF6248}" presName="Name0" presStyleCnt="0">
        <dgm:presLayoutVars>
          <dgm:dir/>
          <dgm:resizeHandles val="exact"/>
        </dgm:presLayoutVars>
      </dgm:prSet>
      <dgm:spPr/>
    </dgm:pt>
    <dgm:pt modelId="{2B23DE2E-8DBD-4952-9018-0FF0FD95BDC6}" type="pres">
      <dgm:prSet presAssocID="{329E9639-64C8-4BD4-91F9-65EA93DF6248}" presName="fgShape" presStyleLbl="fgShp" presStyleIdx="0" presStyleCnt="1" custLinFactNeighborY="11048"/>
      <dgm:spPr/>
    </dgm:pt>
    <dgm:pt modelId="{D9E234D7-834C-4AF8-AEA6-29726241B1A5}" type="pres">
      <dgm:prSet presAssocID="{329E9639-64C8-4BD4-91F9-65EA93DF6248}" presName="linComp" presStyleCnt="0"/>
      <dgm:spPr/>
    </dgm:pt>
    <dgm:pt modelId="{63F2871F-1EA5-477A-8038-B632242CEB2B}" type="pres">
      <dgm:prSet presAssocID="{AF8F676B-E3CB-4497-A340-D5C603C7CBF0}" presName="compNode" presStyleCnt="0"/>
      <dgm:spPr/>
    </dgm:pt>
    <dgm:pt modelId="{2162002C-D215-49EA-88E1-D522F913DFD2}" type="pres">
      <dgm:prSet presAssocID="{AF8F676B-E3CB-4497-A340-D5C603C7CBF0}" presName="bkgdShape" presStyleLbl="node1" presStyleIdx="0" presStyleCnt="3"/>
      <dgm:spPr/>
      <dgm:t>
        <a:bodyPr/>
        <a:lstStyle/>
        <a:p>
          <a:endParaRPr lang="en-US"/>
        </a:p>
      </dgm:t>
    </dgm:pt>
    <dgm:pt modelId="{7CF56D06-FD49-4CBD-8209-B3389DF6EC7C}" type="pres">
      <dgm:prSet presAssocID="{AF8F676B-E3CB-4497-A340-D5C603C7CBF0}" presName="nodeTx" presStyleLbl="node1" presStyleIdx="0" presStyleCnt="3">
        <dgm:presLayoutVars>
          <dgm:bulletEnabled val="1"/>
        </dgm:presLayoutVars>
      </dgm:prSet>
      <dgm:spPr/>
      <dgm:t>
        <a:bodyPr/>
        <a:lstStyle/>
        <a:p>
          <a:endParaRPr lang="en-US"/>
        </a:p>
      </dgm:t>
    </dgm:pt>
    <dgm:pt modelId="{51055980-96D1-4BFF-8BDD-570AC7DB39E4}" type="pres">
      <dgm:prSet presAssocID="{AF8F676B-E3CB-4497-A340-D5C603C7CBF0}" presName="invisiNode" presStyleLbl="node1" presStyleIdx="0" presStyleCnt="3"/>
      <dgm:spPr/>
    </dgm:pt>
    <dgm:pt modelId="{5231D121-3263-443C-8373-1B8DF0A88B63}" type="pres">
      <dgm:prSet presAssocID="{AF8F676B-E3CB-4497-A340-D5C603C7CBF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1882891-CD2C-4B74-A239-9DDB6A2502C1}" type="pres">
      <dgm:prSet presAssocID="{DE701D1A-1444-4419-B75B-6FE02C35E3E1}" presName="sibTrans" presStyleLbl="sibTrans2D1" presStyleIdx="0" presStyleCnt="0"/>
      <dgm:spPr/>
      <dgm:t>
        <a:bodyPr/>
        <a:lstStyle/>
        <a:p>
          <a:endParaRPr lang="en-US"/>
        </a:p>
      </dgm:t>
    </dgm:pt>
    <dgm:pt modelId="{22D0C8AF-3342-4DD7-BDB6-F70FCF6A1A1F}" type="pres">
      <dgm:prSet presAssocID="{15E01E5C-7687-4660-AB9E-C23920A45546}" presName="compNode" presStyleCnt="0"/>
      <dgm:spPr/>
    </dgm:pt>
    <dgm:pt modelId="{B32D5A2D-0999-47E2-B1C1-D70A9FF6F11A}" type="pres">
      <dgm:prSet presAssocID="{15E01E5C-7687-4660-AB9E-C23920A45546}" presName="bkgdShape" presStyleLbl="node1" presStyleIdx="1" presStyleCnt="3"/>
      <dgm:spPr/>
      <dgm:t>
        <a:bodyPr/>
        <a:lstStyle/>
        <a:p>
          <a:endParaRPr lang="en-US"/>
        </a:p>
      </dgm:t>
    </dgm:pt>
    <dgm:pt modelId="{3361B457-4734-42F9-B25D-EA65DCF7F7D3}" type="pres">
      <dgm:prSet presAssocID="{15E01E5C-7687-4660-AB9E-C23920A45546}" presName="nodeTx" presStyleLbl="node1" presStyleIdx="1" presStyleCnt="3">
        <dgm:presLayoutVars>
          <dgm:bulletEnabled val="1"/>
        </dgm:presLayoutVars>
      </dgm:prSet>
      <dgm:spPr/>
      <dgm:t>
        <a:bodyPr/>
        <a:lstStyle/>
        <a:p>
          <a:endParaRPr lang="en-US"/>
        </a:p>
      </dgm:t>
    </dgm:pt>
    <dgm:pt modelId="{8C73EE9E-A350-4F9D-9DDE-D39024572649}" type="pres">
      <dgm:prSet presAssocID="{15E01E5C-7687-4660-AB9E-C23920A45546}" presName="invisiNode" presStyleLbl="node1" presStyleIdx="1" presStyleCnt="3"/>
      <dgm:spPr/>
    </dgm:pt>
    <dgm:pt modelId="{08EDCBAD-4D2A-40A3-9040-DE3DFDE2CBCD}" type="pres">
      <dgm:prSet presAssocID="{15E01E5C-7687-4660-AB9E-C23920A4554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73436B17-0B4F-4176-A63E-3C951FAC8FD9}" type="pres">
      <dgm:prSet presAssocID="{853FA578-99ED-4F1F-839E-39D77BA93D3B}" presName="sibTrans" presStyleLbl="sibTrans2D1" presStyleIdx="0" presStyleCnt="0"/>
      <dgm:spPr/>
      <dgm:t>
        <a:bodyPr/>
        <a:lstStyle/>
        <a:p>
          <a:endParaRPr lang="en-US"/>
        </a:p>
      </dgm:t>
    </dgm:pt>
    <dgm:pt modelId="{14042511-40D5-4326-A3B7-AEF88AB2A7BF}" type="pres">
      <dgm:prSet presAssocID="{7874A677-6B7E-4E32-B33B-18B4D7F1D254}" presName="compNode" presStyleCnt="0"/>
      <dgm:spPr/>
    </dgm:pt>
    <dgm:pt modelId="{3ED8303F-C48F-47DF-BB9F-8B5B66F72AF1}" type="pres">
      <dgm:prSet presAssocID="{7874A677-6B7E-4E32-B33B-18B4D7F1D254}" presName="bkgdShape" presStyleLbl="node1" presStyleIdx="2" presStyleCnt="3"/>
      <dgm:spPr/>
      <dgm:t>
        <a:bodyPr/>
        <a:lstStyle/>
        <a:p>
          <a:endParaRPr lang="en-US"/>
        </a:p>
      </dgm:t>
    </dgm:pt>
    <dgm:pt modelId="{83D42837-13A0-4A74-802B-969795869DEF}" type="pres">
      <dgm:prSet presAssocID="{7874A677-6B7E-4E32-B33B-18B4D7F1D254}" presName="nodeTx" presStyleLbl="node1" presStyleIdx="2" presStyleCnt="3">
        <dgm:presLayoutVars>
          <dgm:bulletEnabled val="1"/>
        </dgm:presLayoutVars>
      </dgm:prSet>
      <dgm:spPr/>
      <dgm:t>
        <a:bodyPr/>
        <a:lstStyle/>
        <a:p>
          <a:endParaRPr lang="en-US"/>
        </a:p>
      </dgm:t>
    </dgm:pt>
    <dgm:pt modelId="{63A1B69B-37E5-48F6-960E-53A888C95BB4}" type="pres">
      <dgm:prSet presAssocID="{7874A677-6B7E-4E32-B33B-18B4D7F1D254}" presName="invisiNode" presStyleLbl="node1" presStyleIdx="2" presStyleCnt="3"/>
      <dgm:spPr/>
    </dgm:pt>
    <dgm:pt modelId="{2D174735-EBA4-4849-9A47-28C24892E320}" type="pres">
      <dgm:prSet presAssocID="{7874A677-6B7E-4E32-B33B-18B4D7F1D254}"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7E7D1BAF-AE1B-4CA3-BA3C-76540E579CB1}" srcId="{329E9639-64C8-4BD4-91F9-65EA93DF6248}" destId="{AF8F676B-E3CB-4497-A340-D5C603C7CBF0}" srcOrd="0" destOrd="0" parTransId="{0F177265-C901-47D2-BA7E-BDC46CEF7341}" sibTransId="{DE701D1A-1444-4419-B75B-6FE02C35E3E1}"/>
    <dgm:cxn modelId="{FBCD490A-BEC1-440A-8615-2A4F32F16CE2}" srcId="{329E9639-64C8-4BD4-91F9-65EA93DF6248}" destId="{15E01E5C-7687-4660-AB9E-C23920A45546}" srcOrd="1" destOrd="0" parTransId="{485F36DB-D798-41BC-862B-81AF78617F4A}" sibTransId="{853FA578-99ED-4F1F-839E-39D77BA93D3B}"/>
    <dgm:cxn modelId="{4EA8FE80-AD0F-4D51-9B9B-66125A156A49}" type="presOf" srcId="{AF8F676B-E3CB-4497-A340-D5C603C7CBF0}" destId="{7CF56D06-FD49-4CBD-8209-B3389DF6EC7C}" srcOrd="1" destOrd="0" presId="urn:microsoft.com/office/officeart/2005/8/layout/hList7"/>
    <dgm:cxn modelId="{06623DB8-C3F9-44DC-BD70-3869E92260F6}" type="presOf" srcId="{853FA578-99ED-4F1F-839E-39D77BA93D3B}" destId="{73436B17-0B4F-4176-A63E-3C951FAC8FD9}" srcOrd="0" destOrd="0" presId="urn:microsoft.com/office/officeart/2005/8/layout/hList7"/>
    <dgm:cxn modelId="{16543259-F29E-46C2-9E7D-7488822C6748}" type="presOf" srcId="{15E01E5C-7687-4660-AB9E-C23920A45546}" destId="{B32D5A2D-0999-47E2-B1C1-D70A9FF6F11A}" srcOrd="0" destOrd="0" presId="urn:microsoft.com/office/officeart/2005/8/layout/hList7"/>
    <dgm:cxn modelId="{1C649B49-43CD-42F1-8C60-7D513F729551}" srcId="{329E9639-64C8-4BD4-91F9-65EA93DF6248}" destId="{7874A677-6B7E-4E32-B33B-18B4D7F1D254}" srcOrd="2" destOrd="0" parTransId="{4108D11D-F3F6-4443-9CD6-DB97BD1ECB68}" sibTransId="{D13A1E0E-D12A-4612-9492-1AD1A42B39ED}"/>
    <dgm:cxn modelId="{501C60E6-4010-4B6A-8DA9-329398701CAA}" type="presOf" srcId="{7874A677-6B7E-4E32-B33B-18B4D7F1D254}" destId="{83D42837-13A0-4A74-802B-969795869DEF}" srcOrd="1" destOrd="0" presId="urn:microsoft.com/office/officeart/2005/8/layout/hList7"/>
    <dgm:cxn modelId="{342A8269-B881-45D8-A51B-E113C02BDFF7}" type="presOf" srcId="{15E01E5C-7687-4660-AB9E-C23920A45546}" destId="{3361B457-4734-42F9-B25D-EA65DCF7F7D3}" srcOrd="1" destOrd="0" presId="urn:microsoft.com/office/officeart/2005/8/layout/hList7"/>
    <dgm:cxn modelId="{0BA07662-B7F8-4DB7-97F8-150C2CF94C43}" type="presOf" srcId="{329E9639-64C8-4BD4-91F9-65EA93DF6248}" destId="{814A6B11-6566-4878-836A-E9E91FA4C39D}" srcOrd="0" destOrd="0" presId="urn:microsoft.com/office/officeart/2005/8/layout/hList7"/>
    <dgm:cxn modelId="{70819EA6-4F4A-40FB-9DE0-A96DDECB11DF}" type="presOf" srcId="{7874A677-6B7E-4E32-B33B-18B4D7F1D254}" destId="{3ED8303F-C48F-47DF-BB9F-8B5B66F72AF1}" srcOrd="0" destOrd="0" presId="urn:microsoft.com/office/officeart/2005/8/layout/hList7"/>
    <dgm:cxn modelId="{C6B84B31-D7C6-4524-9DAC-99340AB55083}" type="presOf" srcId="{DE701D1A-1444-4419-B75B-6FE02C35E3E1}" destId="{21882891-CD2C-4B74-A239-9DDB6A2502C1}" srcOrd="0" destOrd="0" presId="urn:microsoft.com/office/officeart/2005/8/layout/hList7"/>
    <dgm:cxn modelId="{6605586E-F2B9-4727-BFB8-9F840AF96182}" type="presOf" srcId="{AF8F676B-E3CB-4497-A340-D5C603C7CBF0}" destId="{2162002C-D215-49EA-88E1-D522F913DFD2}" srcOrd="0" destOrd="0" presId="urn:microsoft.com/office/officeart/2005/8/layout/hList7"/>
    <dgm:cxn modelId="{96803939-F14E-4D96-8A00-8DAC8752DF3B}" type="presParOf" srcId="{814A6B11-6566-4878-836A-E9E91FA4C39D}" destId="{2B23DE2E-8DBD-4952-9018-0FF0FD95BDC6}" srcOrd="0" destOrd="0" presId="urn:microsoft.com/office/officeart/2005/8/layout/hList7"/>
    <dgm:cxn modelId="{D1DB272D-6D19-4202-85D9-4C23CF2C6A4A}" type="presParOf" srcId="{814A6B11-6566-4878-836A-E9E91FA4C39D}" destId="{D9E234D7-834C-4AF8-AEA6-29726241B1A5}" srcOrd="1" destOrd="0" presId="urn:microsoft.com/office/officeart/2005/8/layout/hList7"/>
    <dgm:cxn modelId="{F73036EF-8CDD-496A-8021-592FD1C2CF76}" type="presParOf" srcId="{D9E234D7-834C-4AF8-AEA6-29726241B1A5}" destId="{63F2871F-1EA5-477A-8038-B632242CEB2B}" srcOrd="0" destOrd="0" presId="urn:microsoft.com/office/officeart/2005/8/layout/hList7"/>
    <dgm:cxn modelId="{CB0F37DB-1871-4739-B135-D09637EFA759}" type="presParOf" srcId="{63F2871F-1EA5-477A-8038-B632242CEB2B}" destId="{2162002C-D215-49EA-88E1-D522F913DFD2}" srcOrd="0" destOrd="0" presId="urn:microsoft.com/office/officeart/2005/8/layout/hList7"/>
    <dgm:cxn modelId="{258C0A1E-523B-4364-B305-9BBD71E199BF}" type="presParOf" srcId="{63F2871F-1EA5-477A-8038-B632242CEB2B}" destId="{7CF56D06-FD49-4CBD-8209-B3389DF6EC7C}" srcOrd="1" destOrd="0" presId="urn:microsoft.com/office/officeart/2005/8/layout/hList7"/>
    <dgm:cxn modelId="{2295D9C9-56ED-48DB-9752-07AFBC9A9597}" type="presParOf" srcId="{63F2871F-1EA5-477A-8038-B632242CEB2B}" destId="{51055980-96D1-4BFF-8BDD-570AC7DB39E4}" srcOrd="2" destOrd="0" presId="urn:microsoft.com/office/officeart/2005/8/layout/hList7"/>
    <dgm:cxn modelId="{6DB8CAE2-E321-40D0-8556-D1383396F4CB}" type="presParOf" srcId="{63F2871F-1EA5-477A-8038-B632242CEB2B}" destId="{5231D121-3263-443C-8373-1B8DF0A88B63}" srcOrd="3" destOrd="0" presId="urn:microsoft.com/office/officeart/2005/8/layout/hList7"/>
    <dgm:cxn modelId="{2C99424E-B381-48A8-A84E-1574FBDD8C15}" type="presParOf" srcId="{D9E234D7-834C-4AF8-AEA6-29726241B1A5}" destId="{21882891-CD2C-4B74-A239-9DDB6A2502C1}" srcOrd="1" destOrd="0" presId="urn:microsoft.com/office/officeart/2005/8/layout/hList7"/>
    <dgm:cxn modelId="{2301D909-1D6D-4459-B72F-0BC7BC6F881C}" type="presParOf" srcId="{D9E234D7-834C-4AF8-AEA6-29726241B1A5}" destId="{22D0C8AF-3342-4DD7-BDB6-F70FCF6A1A1F}" srcOrd="2" destOrd="0" presId="urn:microsoft.com/office/officeart/2005/8/layout/hList7"/>
    <dgm:cxn modelId="{3863CB7E-2BA7-4A3B-937F-3B00619EC21C}" type="presParOf" srcId="{22D0C8AF-3342-4DD7-BDB6-F70FCF6A1A1F}" destId="{B32D5A2D-0999-47E2-B1C1-D70A9FF6F11A}" srcOrd="0" destOrd="0" presId="urn:microsoft.com/office/officeart/2005/8/layout/hList7"/>
    <dgm:cxn modelId="{698EA6ED-8737-4F44-813C-27AEC9DC680B}" type="presParOf" srcId="{22D0C8AF-3342-4DD7-BDB6-F70FCF6A1A1F}" destId="{3361B457-4734-42F9-B25D-EA65DCF7F7D3}" srcOrd="1" destOrd="0" presId="urn:microsoft.com/office/officeart/2005/8/layout/hList7"/>
    <dgm:cxn modelId="{CD8DB3F7-816C-4F6F-921B-0256724AE98B}" type="presParOf" srcId="{22D0C8AF-3342-4DD7-BDB6-F70FCF6A1A1F}" destId="{8C73EE9E-A350-4F9D-9DDE-D39024572649}" srcOrd="2" destOrd="0" presId="urn:microsoft.com/office/officeart/2005/8/layout/hList7"/>
    <dgm:cxn modelId="{DF7F9AFD-BD98-4391-85FD-458313BC4F0B}" type="presParOf" srcId="{22D0C8AF-3342-4DD7-BDB6-F70FCF6A1A1F}" destId="{08EDCBAD-4D2A-40A3-9040-DE3DFDE2CBCD}" srcOrd="3" destOrd="0" presId="urn:microsoft.com/office/officeart/2005/8/layout/hList7"/>
    <dgm:cxn modelId="{AAEDDF4A-14BC-4A57-A321-257598ACC8D8}" type="presParOf" srcId="{D9E234D7-834C-4AF8-AEA6-29726241B1A5}" destId="{73436B17-0B4F-4176-A63E-3C951FAC8FD9}" srcOrd="3" destOrd="0" presId="urn:microsoft.com/office/officeart/2005/8/layout/hList7"/>
    <dgm:cxn modelId="{11BF3DA2-28DE-45D5-B6FA-C65B6152F06E}" type="presParOf" srcId="{D9E234D7-834C-4AF8-AEA6-29726241B1A5}" destId="{14042511-40D5-4326-A3B7-AEF88AB2A7BF}" srcOrd="4" destOrd="0" presId="urn:microsoft.com/office/officeart/2005/8/layout/hList7"/>
    <dgm:cxn modelId="{C10E7D96-829F-46A6-BD10-BF36BAB180D5}" type="presParOf" srcId="{14042511-40D5-4326-A3B7-AEF88AB2A7BF}" destId="{3ED8303F-C48F-47DF-BB9F-8B5B66F72AF1}" srcOrd="0" destOrd="0" presId="urn:microsoft.com/office/officeart/2005/8/layout/hList7"/>
    <dgm:cxn modelId="{3B77CE28-A6A9-4B2D-B858-DC5278F3C763}" type="presParOf" srcId="{14042511-40D5-4326-A3B7-AEF88AB2A7BF}" destId="{83D42837-13A0-4A74-802B-969795869DEF}" srcOrd="1" destOrd="0" presId="urn:microsoft.com/office/officeart/2005/8/layout/hList7"/>
    <dgm:cxn modelId="{78CD92DE-CE0D-42FB-8153-6BD363CD1AEE}" type="presParOf" srcId="{14042511-40D5-4326-A3B7-AEF88AB2A7BF}" destId="{63A1B69B-37E5-48F6-960E-53A888C95BB4}" srcOrd="2" destOrd="0" presId="urn:microsoft.com/office/officeart/2005/8/layout/hList7"/>
    <dgm:cxn modelId="{0E8E3AE3-A1F4-4500-9BFD-75A4BCB0E4DC}" type="presParOf" srcId="{14042511-40D5-4326-A3B7-AEF88AB2A7BF}" destId="{2D174735-EBA4-4849-9A47-28C24892E32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085B6FE-CBEC-412B-8657-2EEF11C76A06}" type="datetimeFigureOut">
              <a:rPr lang="en-US" smtClean="0"/>
              <a:t>10/5/2016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BFE57F6-0810-4DB3-B0A3-763848595160}" type="slidenum">
              <a:rPr lang="en-US" smtClean="0"/>
              <a:t>‹#›</a:t>
            </a:fld>
            <a:endParaRPr lang="en-US"/>
          </a:p>
        </p:txBody>
      </p:sp>
    </p:spTree>
    <p:extLst>
      <p:ext uri="{BB962C8B-B14F-4D97-AF65-F5344CB8AC3E}">
        <p14:creationId xmlns:p14="http://schemas.microsoft.com/office/powerpoint/2010/main" val="2336067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84AA1D4-6AEA-417E-9031-1A7623920F83}" type="datetimeFigureOut">
              <a:rPr lang="en-US" smtClean="0"/>
              <a:t>10/5/2016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CB4528F-F20D-4CFE-AE8C-00AC5FAD7B33}" type="slidenum">
              <a:rPr lang="en-US" smtClean="0"/>
              <a:t>‹#›</a:t>
            </a:fld>
            <a:endParaRPr lang="en-US"/>
          </a:p>
        </p:txBody>
      </p:sp>
    </p:spTree>
    <p:extLst>
      <p:ext uri="{BB962C8B-B14F-4D97-AF65-F5344CB8AC3E}">
        <p14:creationId xmlns:p14="http://schemas.microsoft.com/office/powerpoint/2010/main" val="2042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B19F2-C95C-410E-A905-1C47102433B2}" type="slidenum">
              <a:rPr lang="en-US" smtClean="0"/>
              <a:t>1</a:t>
            </a:fld>
            <a:endParaRPr lang="en-US"/>
          </a:p>
        </p:txBody>
      </p:sp>
    </p:spTree>
    <p:extLst>
      <p:ext uri="{BB962C8B-B14F-4D97-AF65-F5344CB8AC3E}">
        <p14:creationId xmlns:p14="http://schemas.microsoft.com/office/powerpoint/2010/main" val="347764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supporting the Executive</a:t>
            </a:r>
            <a:r>
              <a:rPr lang="en-US" baseline="0" dirty="0"/>
              <a:t> Order – ISAO SO Support will </a:t>
            </a:r>
            <a:r>
              <a:rPr lang="en-US" dirty="0"/>
              <a:t>assist with</a:t>
            </a:r>
            <a:r>
              <a:rPr lang="en-US" baseline="0" dirty="0"/>
              <a:t> the formation by providing resources and services </a:t>
            </a:r>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31</a:t>
            </a:fld>
            <a:endParaRPr lang="en-US"/>
          </a:p>
        </p:txBody>
      </p:sp>
    </p:spTree>
    <p:extLst>
      <p:ext uri="{BB962C8B-B14F-4D97-AF65-F5344CB8AC3E}">
        <p14:creationId xmlns:p14="http://schemas.microsoft.com/office/powerpoint/2010/main" val="40272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area of the </a:t>
            </a:r>
            <a:r>
              <a:rPr lang="en-US" dirty="0"/>
              <a:t>Standards Organization works together.  </a:t>
            </a:r>
          </a:p>
        </p:txBody>
      </p:sp>
      <p:sp>
        <p:nvSpPr>
          <p:cNvPr id="4" name="Slide Number Placeholder 3"/>
          <p:cNvSpPr>
            <a:spLocks noGrp="1"/>
          </p:cNvSpPr>
          <p:nvPr>
            <p:ph type="sldNum" sz="quarter" idx="10"/>
          </p:nvPr>
        </p:nvSpPr>
        <p:spPr/>
        <p:txBody>
          <a:bodyPr/>
          <a:lstStyle/>
          <a:p>
            <a:fld id="{6CB4528F-F20D-4CFE-AE8C-00AC5FAD7B33}" type="slidenum">
              <a:rPr lang="en-US" smtClean="0"/>
              <a:t>32</a:t>
            </a:fld>
            <a:endParaRPr lang="en-US"/>
          </a:p>
        </p:txBody>
      </p:sp>
    </p:spTree>
    <p:extLst>
      <p:ext uri="{BB962C8B-B14F-4D97-AF65-F5344CB8AC3E}">
        <p14:creationId xmlns:p14="http://schemas.microsoft.com/office/powerpoint/2010/main" val="195180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are interconnected.  Engagement works to promote awareness of the SO efforts;  Lifecycle works with the working groups to establish guidelines; Support assists with the Implementation of the guidelines.  </a:t>
            </a:r>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33</a:t>
            </a:fld>
            <a:endParaRPr lang="en-US"/>
          </a:p>
        </p:txBody>
      </p:sp>
    </p:spTree>
    <p:extLst>
      <p:ext uri="{BB962C8B-B14F-4D97-AF65-F5344CB8AC3E}">
        <p14:creationId xmlns:p14="http://schemas.microsoft.com/office/powerpoint/2010/main" val="321465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dirty="0"/>
              <a:t>Greg White</a:t>
            </a:r>
          </a:p>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40</a:t>
            </a:fld>
            <a:endParaRPr lang="en-US"/>
          </a:p>
        </p:txBody>
      </p:sp>
    </p:spTree>
    <p:extLst>
      <p:ext uri="{BB962C8B-B14F-4D97-AF65-F5344CB8AC3E}">
        <p14:creationId xmlns:p14="http://schemas.microsoft.com/office/powerpoint/2010/main" val="93528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42</a:t>
            </a:fld>
            <a:endParaRPr lang="en-US"/>
          </a:p>
        </p:txBody>
      </p:sp>
    </p:spTree>
    <p:extLst>
      <p:ext uri="{BB962C8B-B14F-4D97-AF65-F5344CB8AC3E}">
        <p14:creationId xmlns:p14="http://schemas.microsoft.com/office/powerpoint/2010/main" val="162505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44</a:t>
            </a:fld>
            <a:endParaRPr lang="en-US"/>
          </a:p>
        </p:txBody>
      </p:sp>
    </p:spTree>
    <p:extLst>
      <p:ext uri="{BB962C8B-B14F-4D97-AF65-F5344CB8AC3E}">
        <p14:creationId xmlns:p14="http://schemas.microsoft.com/office/powerpoint/2010/main" val="98294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46</a:t>
            </a:fld>
            <a:endParaRPr lang="en-US"/>
          </a:p>
        </p:txBody>
      </p:sp>
    </p:spTree>
    <p:extLst>
      <p:ext uri="{BB962C8B-B14F-4D97-AF65-F5344CB8AC3E}">
        <p14:creationId xmlns:p14="http://schemas.microsoft.com/office/powerpoint/2010/main" val="258338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48</a:t>
            </a:fld>
            <a:endParaRPr lang="en-US"/>
          </a:p>
        </p:txBody>
      </p:sp>
    </p:spTree>
    <p:extLst>
      <p:ext uri="{BB962C8B-B14F-4D97-AF65-F5344CB8AC3E}">
        <p14:creationId xmlns:p14="http://schemas.microsoft.com/office/powerpoint/2010/main" val="404666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49</a:t>
            </a:fld>
            <a:endParaRPr lang="en-US"/>
          </a:p>
        </p:txBody>
      </p:sp>
    </p:spTree>
    <p:extLst>
      <p:ext uri="{BB962C8B-B14F-4D97-AF65-F5344CB8AC3E}">
        <p14:creationId xmlns:p14="http://schemas.microsoft.com/office/powerpoint/2010/main" val="260097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7</a:t>
            </a:fld>
            <a:endParaRPr lang="en-US"/>
          </a:p>
        </p:txBody>
      </p:sp>
    </p:spTree>
    <p:extLst>
      <p:ext uri="{BB962C8B-B14F-4D97-AF65-F5344CB8AC3E}">
        <p14:creationId xmlns:p14="http://schemas.microsoft.com/office/powerpoint/2010/main" val="390065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8</a:t>
            </a:fld>
            <a:endParaRPr lang="en-US"/>
          </a:p>
        </p:txBody>
      </p:sp>
    </p:spTree>
    <p:extLst>
      <p:ext uri="{BB962C8B-B14F-4D97-AF65-F5344CB8AC3E}">
        <p14:creationId xmlns:p14="http://schemas.microsoft.com/office/powerpoint/2010/main" val="4304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78A967-1F6B-412C-8334-CB887F268053}" type="slidenum">
              <a:rPr lang="en-US" altLang="en-US" smtClean="0"/>
              <a:pPr>
                <a:defRPr/>
              </a:pPr>
              <a:t>10</a:t>
            </a:fld>
            <a:endParaRPr lang="en-US" altLang="en-US"/>
          </a:p>
        </p:txBody>
      </p:sp>
    </p:spTree>
    <p:extLst>
      <p:ext uri="{BB962C8B-B14F-4D97-AF65-F5344CB8AC3E}">
        <p14:creationId xmlns:p14="http://schemas.microsoft.com/office/powerpoint/2010/main" val="224586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pPr defTabSz="924916">
              <a:defRPr/>
            </a:pPr>
            <a:r>
              <a:rPr lang="en-US" dirty="0"/>
              <a:t>Greg White</a:t>
            </a:r>
          </a:p>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17</a:t>
            </a:fld>
            <a:endParaRPr lang="en-US"/>
          </a:p>
        </p:txBody>
      </p:sp>
    </p:spTree>
    <p:extLst>
      <p:ext uri="{BB962C8B-B14F-4D97-AF65-F5344CB8AC3E}">
        <p14:creationId xmlns:p14="http://schemas.microsoft.com/office/powerpoint/2010/main" val="169774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19</a:t>
            </a:fld>
            <a:endParaRPr lang="en-US"/>
          </a:p>
        </p:txBody>
      </p:sp>
    </p:spTree>
    <p:extLst>
      <p:ext uri="{BB962C8B-B14F-4D97-AF65-F5344CB8AC3E}">
        <p14:creationId xmlns:p14="http://schemas.microsoft.com/office/powerpoint/2010/main" val="331519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 </a:t>
            </a:r>
            <a:r>
              <a:rPr lang="en-US" dirty="0" err="1" smtClean="0"/>
              <a:t>Lipsey</a:t>
            </a:r>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20</a:t>
            </a:fld>
            <a:endParaRPr lang="en-US"/>
          </a:p>
        </p:txBody>
      </p:sp>
    </p:spTree>
    <p:extLst>
      <p:ext uri="{BB962C8B-B14F-4D97-AF65-F5344CB8AC3E}">
        <p14:creationId xmlns:p14="http://schemas.microsoft.com/office/powerpoint/2010/main" val="13753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endParaRPr lang="en-US" baseline="0" dirty="0"/>
          </a:p>
          <a:p>
            <a:pPr marL="173422" indent="-173422">
              <a:buFont typeface="Arial" panose="020B0604020202020204" pitchFamily="34" charset="0"/>
              <a:buChar char="•"/>
            </a:pPr>
            <a:endParaRPr lang="en-US" baseline="0" dirty="0"/>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9B19F2-C95C-410E-A905-1C47102433B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8339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Howard</a:t>
            </a:r>
          </a:p>
        </p:txBody>
      </p:sp>
      <p:sp>
        <p:nvSpPr>
          <p:cNvPr id="4" name="Slide Number Placeholder 3"/>
          <p:cNvSpPr>
            <a:spLocks noGrp="1"/>
          </p:cNvSpPr>
          <p:nvPr>
            <p:ph type="sldNum" sz="quarter" idx="10"/>
          </p:nvPr>
        </p:nvSpPr>
        <p:spPr/>
        <p:txBody>
          <a:bodyPr/>
          <a:lstStyle/>
          <a:p>
            <a:fld id="{029B19F2-C95C-410E-A905-1C47102433B2}" type="slidenum">
              <a:rPr lang="en-US" smtClean="0"/>
              <a:t>30</a:t>
            </a:fld>
            <a:endParaRPr lang="en-US"/>
          </a:p>
        </p:txBody>
      </p:sp>
    </p:spTree>
    <p:extLst>
      <p:ext uri="{BB962C8B-B14F-4D97-AF65-F5344CB8AC3E}">
        <p14:creationId xmlns:p14="http://schemas.microsoft.com/office/powerpoint/2010/main" val="1290928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06168"/>
            <a:ext cx="12192000" cy="23585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0" y="3203807"/>
            <a:ext cx="12192000" cy="1090631"/>
          </a:xfrm>
        </p:spPr>
        <p:txBody>
          <a:bodyPr anchor="b">
            <a:normAutofit/>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0" y="4314313"/>
            <a:ext cx="12192000" cy="685800"/>
          </a:xfrm>
        </p:spPr>
        <p:txBody>
          <a:bodyPr>
            <a:normAutofit/>
          </a:bodyPr>
          <a:lstStyle>
            <a:lvl1pPr marL="0" indent="0" algn="ctr">
              <a:buNone/>
              <a:defRPr sz="1800">
                <a:solidFill>
                  <a:srgbClr val="677B9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809B7939-9EA8-47E7-822B-CEF8BD70322D}"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235"/>
          <a:stretch/>
        </p:blipFill>
        <p:spPr>
          <a:xfrm>
            <a:off x="2085340" y="506168"/>
            <a:ext cx="8021320" cy="2358578"/>
          </a:xfrm>
          <a:prstGeom prst="rect">
            <a:avLst/>
          </a:prstGeom>
          <a:ln w="127000">
            <a:solidFill>
              <a:schemeClr val="bg1"/>
            </a:solidFill>
          </a:ln>
        </p:spPr>
      </p:pic>
      <p:cxnSp>
        <p:nvCxnSpPr>
          <p:cNvPr id="84" name="Straight Connector 83"/>
          <p:cNvCxnSpPr/>
          <p:nvPr userDrawn="1"/>
        </p:nvCxnSpPr>
        <p:spPr>
          <a:xfrm>
            <a:off x="0" y="302580"/>
            <a:ext cx="12192000" cy="0"/>
          </a:xfrm>
          <a:prstGeom prst="line">
            <a:avLst/>
          </a:prstGeom>
          <a:ln w="57150">
            <a:solidFill>
              <a:srgbClr val="20386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269" y="5950724"/>
            <a:ext cx="1885071" cy="688051"/>
          </a:xfrm>
          <a:prstGeom prst="rect">
            <a:avLst/>
          </a:prstGeom>
        </p:spPr>
      </p:pic>
    </p:spTree>
    <p:extLst>
      <p:ext uri="{BB962C8B-B14F-4D97-AF65-F5344CB8AC3E}">
        <p14:creationId xmlns:p14="http://schemas.microsoft.com/office/powerpoint/2010/main" val="5294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C3380-E667-4906-8F6C-5790948D82A1}"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0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55FA0-8413-45FB-96D4-D0DFB102E416}"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09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BAC61-336E-4F1A-887E-2E71E6127E2F}"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914400"/>
            <a:ext cx="1837688" cy="669735"/>
          </a:xfrm>
          <a:prstGeom prst="rect">
            <a:avLst/>
          </a:prstGeom>
        </p:spPr>
      </p:pic>
    </p:spTree>
    <p:extLst>
      <p:ext uri="{BB962C8B-B14F-4D97-AF65-F5344CB8AC3E}">
        <p14:creationId xmlns:p14="http://schemas.microsoft.com/office/powerpoint/2010/main" val="143783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4E8CE-472B-4234-A7B1-F3FF4290C329}"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7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C85D9-3960-4318-8B34-495FF4476345}" type="datetime1">
              <a:rPr lang="en-US" smtClean="0">
                <a:solidFill>
                  <a:prstClr val="black">
                    <a:tint val="75000"/>
                  </a:prstClr>
                </a:solidFill>
              </a:rPr>
              <a:t>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914400"/>
            <a:ext cx="1837688" cy="669735"/>
          </a:xfrm>
          <a:prstGeom prst="rect">
            <a:avLst/>
          </a:prstGeom>
        </p:spPr>
      </p:pic>
    </p:spTree>
    <p:extLst>
      <p:ext uri="{BB962C8B-B14F-4D97-AF65-F5344CB8AC3E}">
        <p14:creationId xmlns:p14="http://schemas.microsoft.com/office/powerpoint/2010/main" val="245624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466D0-61A7-4A76-86CB-D2F30190BC85}" type="datetime1">
              <a:rPr lang="en-US" smtClean="0">
                <a:solidFill>
                  <a:prstClr val="black">
                    <a:tint val="75000"/>
                  </a:prstClr>
                </a:solidFill>
              </a:rPr>
              <a:t>10/5/2016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86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3E603-C515-48AD-AC82-EF115A84A427}" type="datetime1">
              <a:rPr lang="en-US" smtClean="0">
                <a:solidFill>
                  <a:prstClr val="black">
                    <a:tint val="75000"/>
                  </a:prstClr>
                </a:solidFill>
              </a:rPr>
              <a:t>10/5/2016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1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8B144-9D72-44C9-A2CB-B687FD790901}" type="datetime1">
              <a:rPr lang="en-US" smtClean="0">
                <a:solidFill>
                  <a:prstClr val="black">
                    <a:tint val="75000"/>
                  </a:prstClr>
                </a:solidFill>
              </a:rPr>
              <a:t>10/5/2016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78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690EDC-1627-4940-9F95-89CAF53138EF}" type="datetime1">
              <a:rPr lang="en-US" smtClean="0">
                <a:solidFill>
                  <a:prstClr val="black">
                    <a:tint val="75000"/>
                  </a:prstClr>
                </a:solidFill>
              </a:rPr>
              <a:t>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8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97CBED-4BE5-4A1B-8297-7CD2680DE71F}" type="datetime1">
              <a:rPr lang="en-US" smtClean="0">
                <a:solidFill>
                  <a:prstClr val="black">
                    <a:tint val="75000"/>
                  </a:prstClr>
                </a:solidFill>
              </a:rPr>
              <a:t>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0" y="809566"/>
            <a:ext cx="12192000" cy="8855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838200" y="-2619"/>
            <a:ext cx="10515600" cy="6678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58008"/>
            <a:ext cx="10515600" cy="45176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7562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8DDB4D-0559-42F1-A84D-28F1EFFEBBB3}" type="datetime1">
              <a:rPr lang="en-US" smtClean="0">
                <a:solidFill>
                  <a:prstClr val="black">
                    <a:tint val="75000"/>
                  </a:prstClr>
                </a:solidFill>
              </a:rPr>
              <a:t>10/5/2016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47562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47562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16447" b="45345"/>
          <a:stretch/>
        </p:blipFill>
        <p:spPr>
          <a:xfrm>
            <a:off x="5867262" y="809565"/>
            <a:ext cx="5893079" cy="885530"/>
          </a:xfrm>
          <a:prstGeom prst="rect">
            <a:avLst/>
          </a:prstGeom>
          <a:ln w="95250">
            <a:solidFill>
              <a:schemeClr val="bg1"/>
            </a:solidFill>
          </a:ln>
        </p:spPr>
      </p:pic>
      <p:cxnSp>
        <p:nvCxnSpPr>
          <p:cNvPr id="70" name="Straight Connector 69"/>
          <p:cNvCxnSpPr/>
          <p:nvPr userDrawn="1"/>
        </p:nvCxnSpPr>
        <p:spPr>
          <a:xfrm>
            <a:off x="914400" y="546652"/>
            <a:ext cx="11277600" cy="0"/>
          </a:xfrm>
          <a:prstGeom prst="line">
            <a:avLst/>
          </a:prstGeom>
          <a:ln w="47625">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38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ISAO@lmi.org" TargetMode="External"/><Relationship Id="rId3" Type="http://schemas.openxmlformats.org/officeDocument/2006/relationships/hyperlink" Target="mailto:Greg.White@utsa.edu" TargetMode="External"/><Relationship Id="rId7" Type="http://schemas.openxmlformats.org/officeDocument/2006/relationships/hyperlink" Target="mailto:Natalie.Sjelin@utsa.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Larry.Sjelin@utsa.edu" TargetMode="External"/><Relationship Id="rId5" Type="http://schemas.openxmlformats.org/officeDocument/2006/relationships/hyperlink" Target="mailto:Brian.Engle@R-CISC.org" TargetMode="External"/><Relationship Id="rId4" Type="http://schemas.openxmlformats.org/officeDocument/2006/relationships/hyperlink" Target="mailto:RLipsey@lmi.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ISAO@lmi.org" TargetMode="External"/><Relationship Id="rId3" Type="http://schemas.openxmlformats.org/officeDocument/2006/relationships/hyperlink" Target="mailto:Greg.White@utsa.edu" TargetMode="External"/><Relationship Id="rId7" Type="http://schemas.openxmlformats.org/officeDocument/2006/relationships/hyperlink" Target="mailto:Natalie.Sjelin@utsa.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Larry.Sjelin@utsa.edu" TargetMode="External"/><Relationship Id="rId5" Type="http://schemas.openxmlformats.org/officeDocument/2006/relationships/hyperlink" Target="mailto:Brian.Engle@R-CISC.org" TargetMode="External"/><Relationship Id="rId4" Type="http://schemas.openxmlformats.org/officeDocument/2006/relationships/hyperlink" Target="mailto:RLipsey@lmi.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2971800"/>
            <a:ext cx="9829800" cy="1873046"/>
          </a:xfrm>
        </p:spPr>
        <p:txBody>
          <a:bodyPr>
            <a:noAutofit/>
          </a:bodyPr>
          <a:lstStyle/>
          <a:p>
            <a:r>
              <a:rPr lang="en-US" sz="3200" b="1" dirty="0"/>
              <a:t>Welcome to the </a:t>
            </a:r>
            <a:br>
              <a:rPr lang="en-US" sz="3200" b="1" dirty="0"/>
            </a:br>
            <a:r>
              <a:rPr lang="en-US" sz="3200" b="1" dirty="0" smtClean="0"/>
              <a:t>Fourth Public </a:t>
            </a:r>
            <a:r>
              <a:rPr lang="en-US" sz="3200" b="1" dirty="0"/>
              <a:t>Meeting of the </a:t>
            </a:r>
            <a:br>
              <a:rPr lang="en-US" sz="3200" b="1" dirty="0"/>
            </a:br>
            <a:r>
              <a:rPr lang="en-US" sz="3200" b="1" dirty="0"/>
              <a:t>Information Sharing and Analysis </a:t>
            </a:r>
            <a:r>
              <a:rPr lang="en-US" sz="3200" b="1" dirty="0" smtClean="0"/>
              <a:t>Organization (ISAO) </a:t>
            </a:r>
            <a:r>
              <a:rPr lang="en-US" sz="3200" b="1" dirty="0"/>
              <a:t/>
            </a:r>
            <a:br>
              <a:rPr lang="en-US" sz="3200" b="1" dirty="0"/>
            </a:br>
            <a:r>
              <a:rPr lang="en-US" sz="3200" b="1" dirty="0"/>
              <a:t>Standards Organization</a:t>
            </a:r>
          </a:p>
        </p:txBody>
      </p:sp>
      <p:sp>
        <p:nvSpPr>
          <p:cNvPr id="4" name="Subtitle 3"/>
          <p:cNvSpPr>
            <a:spLocks noGrp="1"/>
          </p:cNvSpPr>
          <p:nvPr>
            <p:ph type="subTitle" idx="1"/>
          </p:nvPr>
        </p:nvSpPr>
        <p:spPr>
          <a:xfrm>
            <a:off x="1524000" y="5843243"/>
            <a:ext cx="9144001" cy="423809"/>
          </a:xfrm>
        </p:spPr>
        <p:txBody>
          <a:bodyPr>
            <a:normAutofit/>
          </a:bodyPr>
          <a:lstStyle/>
          <a:p>
            <a:r>
              <a:rPr lang="en-US" sz="2400" b="1" dirty="0" smtClean="0">
                <a:solidFill>
                  <a:schemeClr val="tx1"/>
                </a:solidFill>
                <a:latin typeface="+mj-lt"/>
              </a:rPr>
              <a:t>September 1, </a:t>
            </a:r>
            <a:r>
              <a:rPr lang="en-US" sz="2400" b="1" dirty="0">
                <a:solidFill>
                  <a:schemeClr val="tx1"/>
                </a:solidFill>
                <a:latin typeface="+mj-lt"/>
              </a:rPr>
              <a:t>2016</a:t>
            </a:r>
          </a:p>
        </p:txBody>
      </p:sp>
      <p:sp>
        <p:nvSpPr>
          <p:cNvPr id="6" name="Rectangle 5"/>
          <p:cNvSpPr/>
          <p:nvPr/>
        </p:nvSpPr>
        <p:spPr>
          <a:xfrm>
            <a:off x="2152650" y="5159378"/>
            <a:ext cx="7886700" cy="369332"/>
          </a:xfrm>
          <a:prstGeom prst="rect">
            <a:avLst/>
          </a:prstGeom>
        </p:spPr>
        <p:txBody>
          <a:bodyPr wrap="square">
            <a:spAutoFit/>
          </a:bodyPr>
          <a:lstStyle/>
          <a:p>
            <a:pPr algn="ctr">
              <a:lnSpc>
                <a:spcPct val="90000"/>
              </a:lnSpc>
              <a:spcBef>
                <a:spcPts val="1000"/>
              </a:spcBef>
            </a:pPr>
            <a:r>
              <a:rPr lang="en-US" sz="2000" i="1" kern="0" dirty="0">
                <a:solidFill>
                  <a:srgbClr val="ED7D31"/>
                </a:solidFill>
                <a:latin typeface="Arial"/>
              </a:rPr>
              <a:t>A secure and resilient </a:t>
            </a:r>
            <a:r>
              <a:rPr lang="en-US" sz="2000" i="1" kern="0" dirty="0" smtClean="0">
                <a:solidFill>
                  <a:srgbClr val="ED7D31"/>
                </a:solidFill>
                <a:latin typeface="Arial"/>
              </a:rPr>
              <a:t>Nation: </a:t>
            </a:r>
            <a:r>
              <a:rPr lang="en-US" sz="2000" i="1" kern="0" dirty="0">
                <a:solidFill>
                  <a:srgbClr val="ED7D31"/>
                </a:solidFill>
                <a:latin typeface="Arial"/>
              </a:rPr>
              <a:t>connected, informed and empowered.</a:t>
            </a:r>
            <a:endParaRPr lang="en-US" sz="2000" i="1" dirty="0">
              <a:solidFill>
                <a:srgbClr val="ED7D31"/>
              </a:solidFill>
            </a:endParaRPr>
          </a:p>
        </p:txBody>
      </p:sp>
    </p:spTree>
    <p:extLst>
      <p:ext uri="{BB962C8B-B14F-4D97-AF65-F5344CB8AC3E}">
        <p14:creationId xmlns:p14="http://schemas.microsoft.com/office/powerpoint/2010/main" val="26251407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Mission and Vision of the ISAO Standards Organization</a:t>
            </a:r>
            <a:endParaRPr lang="en-US" sz="2100" dirty="0">
              <a:solidFill>
                <a:schemeClr val="tx2">
                  <a:lumMod val="75000"/>
                </a:schemeClr>
              </a:solidFill>
            </a:endParaRPr>
          </a:p>
        </p:txBody>
      </p:sp>
      <p:sp>
        <p:nvSpPr>
          <p:cNvPr id="3" name="TextBox 2"/>
          <p:cNvSpPr txBox="1"/>
          <p:nvPr/>
        </p:nvSpPr>
        <p:spPr>
          <a:xfrm>
            <a:off x="2045772" y="3403304"/>
            <a:ext cx="7860229" cy="1015663"/>
          </a:xfrm>
          <a:prstGeom prst="rect">
            <a:avLst/>
          </a:prstGeom>
        </p:spPr>
        <p:txBody>
          <a:bodyPr wrap="square" rtlCol="0">
            <a:spAutoFit/>
          </a:bodyPr>
          <a:lstStyle/>
          <a:p>
            <a:pPr>
              <a:lnSpc>
                <a:spcPts val="2419"/>
              </a:lnSpc>
            </a:pPr>
            <a:r>
              <a:rPr lang="en-US" sz="2000" u="sng" kern="0" dirty="0">
                <a:solidFill>
                  <a:srgbClr val="002072"/>
                </a:solidFill>
                <a:latin typeface="+mj-lt"/>
                <a:ea typeface="+mj-ea"/>
                <a:cs typeface="+mj-cs"/>
              </a:rPr>
              <a:t>Mission</a:t>
            </a:r>
            <a:r>
              <a:rPr lang="en-US" sz="2000" kern="0" dirty="0">
                <a:solidFill>
                  <a:srgbClr val="002072"/>
                </a:solidFill>
                <a:latin typeface="+mj-lt"/>
                <a:ea typeface="+mj-ea"/>
                <a:cs typeface="+mj-cs"/>
              </a:rPr>
              <a:t>:  Improve the Nation’s cybersecurity posture by identifying standards and guidelines for robust and effective information sharing related to cybersecurity risks/incidents and cybersecurity best practices. </a:t>
            </a:r>
          </a:p>
        </p:txBody>
      </p:sp>
      <p:sp>
        <p:nvSpPr>
          <p:cNvPr id="4" name="TextBox 3"/>
          <p:cNvSpPr txBox="1"/>
          <p:nvPr/>
        </p:nvSpPr>
        <p:spPr>
          <a:xfrm>
            <a:off x="3195345" y="1981200"/>
            <a:ext cx="5801309" cy="1015663"/>
          </a:xfrm>
          <a:prstGeom prst="rect">
            <a:avLst/>
          </a:prstGeom>
          <a:solidFill>
            <a:srgbClr val="002060"/>
          </a:solidFill>
        </p:spPr>
        <p:txBody>
          <a:bodyPr wrap="square" rtlCol="0">
            <a:spAutoFit/>
          </a:bodyPr>
          <a:lstStyle/>
          <a:p>
            <a:pPr algn="ctr" eaLnBrk="0" fontAlgn="base" hangingPunct="0">
              <a:spcBef>
                <a:spcPct val="0"/>
              </a:spcBef>
              <a:spcAft>
                <a:spcPct val="0"/>
              </a:spcAft>
            </a:pPr>
            <a:r>
              <a:rPr lang="en-US" sz="1500" kern="0" dirty="0">
                <a:solidFill>
                  <a:schemeClr val="bg1"/>
                </a:solidFill>
                <a:latin typeface="+mj-lt"/>
                <a:ea typeface="+mj-ea"/>
                <a:cs typeface="+mj-cs"/>
              </a:rPr>
              <a:t>“The cyber threat is one of the most serious economic and national security challenges we face as a Nation.”</a:t>
            </a:r>
          </a:p>
          <a:p>
            <a:pPr algn="ctr" eaLnBrk="0" fontAlgn="base" hangingPunct="0">
              <a:spcBef>
                <a:spcPct val="0"/>
              </a:spcBef>
              <a:spcAft>
                <a:spcPct val="0"/>
              </a:spcAft>
            </a:pPr>
            <a:endParaRPr lang="en-US" sz="1500" kern="0" dirty="0">
              <a:solidFill>
                <a:schemeClr val="bg1"/>
              </a:solidFill>
              <a:latin typeface="+mj-lt"/>
              <a:ea typeface="+mj-ea"/>
              <a:cs typeface="+mj-cs"/>
            </a:endParaRPr>
          </a:p>
          <a:p>
            <a:pPr algn="ctr" eaLnBrk="0" fontAlgn="base" hangingPunct="0">
              <a:spcBef>
                <a:spcPct val="0"/>
              </a:spcBef>
              <a:spcAft>
                <a:spcPct val="0"/>
              </a:spcAft>
            </a:pPr>
            <a:r>
              <a:rPr lang="en-US" sz="1500" kern="0" dirty="0">
                <a:solidFill>
                  <a:schemeClr val="bg1"/>
                </a:solidFill>
                <a:latin typeface="+mj-lt"/>
                <a:ea typeface="+mj-ea"/>
                <a:cs typeface="+mj-cs"/>
              </a:rPr>
              <a:t>President Barack Obama, March 2010</a:t>
            </a:r>
          </a:p>
        </p:txBody>
      </p:sp>
      <p:sp>
        <p:nvSpPr>
          <p:cNvPr id="23" name="TextBox 22"/>
          <p:cNvSpPr txBox="1"/>
          <p:nvPr/>
        </p:nvSpPr>
        <p:spPr>
          <a:xfrm>
            <a:off x="2045772" y="4648200"/>
            <a:ext cx="7860229" cy="1938992"/>
          </a:xfrm>
          <a:prstGeom prst="rect">
            <a:avLst/>
          </a:prstGeom>
        </p:spPr>
        <p:txBody>
          <a:bodyPr wrap="square" rtlCol="0">
            <a:spAutoFit/>
          </a:bodyPr>
          <a:lstStyle/>
          <a:p>
            <a:pPr>
              <a:lnSpc>
                <a:spcPts val="2419"/>
              </a:lnSpc>
            </a:pPr>
            <a:r>
              <a:rPr lang="en-US" sz="2000" u="sng" kern="0" dirty="0">
                <a:solidFill>
                  <a:srgbClr val="002072"/>
                </a:solidFill>
                <a:latin typeface="+mj-lt"/>
                <a:ea typeface="+mj-ea"/>
                <a:cs typeface="+mj-cs"/>
              </a:rPr>
              <a:t>Vision</a:t>
            </a:r>
            <a:r>
              <a:rPr lang="en-US" sz="2000" kern="0" dirty="0">
                <a:solidFill>
                  <a:srgbClr val="002072"/>
                </a:solidFill>
                <a:latin typeface="+mj-lt"/>
                <a:ea typeface="+mj-ea"/>
                <a:cs typeface="+mj-cs"/>
              </a:rPr>
              <a:t>:  </a:t>
            </a:r>
            <a:r>
              <a:rPr lang="en-US" sz="2000" kern="0" dirty="0">
                <a:solidFill>
                  <a:srgbClr val="FF0000"/>
                </a:solidFill>
                <a:latin typeface="+mj-lt"/>
                <a:ea typeface="+mj-ea"/>
                <a:cs typeface="+mj-cs"/>
              </a:rPr>
              <a:t>A more secure and resilient Nation that is connected, informed and empowered</a:t>
            </a:r>
            <a:r>
              <a:rPr lang="en-US" sz="2000" kern="0" dirty="0" smtClean="0">
                <a:solidFill>
                  <a:srgbClr val="FF0000"/>
                </a:solidFill>
                <a:latin typeface="+mj-lt"/>
                <a:ea typeface="+mj-ea"/>
                <a:cs typeface="+mj-cs"/>
              </a:rPr>
              <a:t>.</a:t>
            </a:r>
          </a:p>
          <a:p>
            <a:pPr>
              <a:lnSpc>
                <a:spcPts val="2419"/>
              </a:lnSpc>
            </a:pPr>
            <a:endParaRPr lang="en-US" sz="2000" kern="0" dirty="0">
              <a:solidFill>
                <a:srgbClr val="FF0000"/>
              </a:solidFill>
              <a:latin typeface="+mj-lt"/>
              <a:ea typeface="+mj-ea"/>
              <a:cs typeface="+mj-cs"/>
            </a:endParaRPr>
          </a:p>
          <a:p>
            <a:pPr>
              <a:lnSpc>
                <a:spcPts val="2419"/>
              </a:lnSpc>
            </a:pPr>
            <a:r>
              <a:rPr lang="en-US" sz="2000" kern="0" dirty="0" smtClean="0">
                <a:solidFill>
                  <a:srgbClr val="FF0000"/>
                </a:solidFill>
                <a:latin typeface="+mj-lt"/>
                <a:ea typeface="+mj-ea"/>
                <a:cs typeface="+mj-cs"/>
              </a:rPr>
              <a:t>	</a:t>
            </a:r>
            <a:r>
              <a:rPr lang="en-US" sz="2000" kern="0" dirty="0" smtClean="0">
                <a:solidFill>
                  <a:srgbClr val="D72180"/>
                </a:solidFill>
                <a:latin typeface="+mj-lt"/>
                <a:ea typeface="+mj-ea"/>
                <a:cs typeface="+mj-cs"/>
              </a:rPr>
              <a:t>(This means we need more than just the critical infrastructures</a:t>
            </a:r>
            <a:br>
              <a:rPr lang="en-US" sz="2000" kern="0" dirty="0" smtClean="0">
                <a:solidFill>
                  <a:srgbClr val="D72180"/>
                </a:solidFill>
                <a:latin typeface="+mj-lt"/>
                <a:ea typeface="+mj-ea"/>
                <a:cs typeface="+mj-cs"/>
              </a:rPr>
            </a:br>
            <a:r>
              <a:rPr lang="en-US" sz="2000" kern="0" dirty="0" smtClean="0">
                <a:solidFill>
                  <a:srgbClr val="D72180"/>
                </a:solidFill>
                <a:latin typeface="+mj-lt"/>
                <a:ea typeface="+mj-ea"/>
                <a:cs typeface="+mj-cs"/>
              </a:rPr>
              <a:t>	  to be part of the information sharing program, we need</a:t>
            </a:r>
            <a:br>
              <a:rPr lang="en-US" sz="2000" kern="0" dirty="0" smtClean="0">
                <a:solidFill>
                  <a:srgbClr val="D72180"/>
                </a:solidFill>
                <a:latin typeface="+mj-lt"/>
                <a:ea typeface="+mj-ea"/>
                <a:cs typeface="+mj-cs"/>
              </a:rPr>
            </a:br>
            <a:r>
              <a:rPr lang="en-US" sz="2000" kern="0" dirty="0" smtClean="0">
                <a:solidFill>
                  <a:srgbClr val="D72180"/>
                </a:solidFill>
                <a:latin typeface="+mj-lt"/>
                <a:ea typeface="+mj-ea"/>
                <a:cs typeface="+mj-cs"/>
              </a:rPr>
              <a:t>  	  every sector/industry/agency/individual.)</a:t>
            </a:r>
            <a:endParaRPr lang="en-US" sz="2000" kern="0" dirty="0">
              <a:solidFill>
                <a:srgbClr val="D72180"/>
              </a:solidFill>
              <a:latin typeface="+mj-lt"/>
              <a:ea typeface="+mj-ea"/>
              <a:cs typeface="+mj-cs"/>
            </a:endParaRPr>
          </a:p>
        </p:txBody>
      </p:sp>
    </p:spTree>
    <p:extLst>
      <p:ext uri="{BB962C8B-B14F-4D97-AF65-F5344CB8AC3E}">
        <p14:creationId xmlns:p14="http://schemas.microsoft.com/office/powerpoint/2010/main" val="16513440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Creation of an Information Sharing Ecosystem</a:t>
            </a:r>
            <a:endParaRPr lang="en-US" dirty="0">
              <a:solidFill>
                <a:schemeClr val="tx2">
                  <a:lumMod val="75000"/>
                </a:schemeClr>
              </a:solidFill>
            </a:endParaRPr>
          </a:p>
        </p:txBody>
      </p:sp>
      <p:sp>
        <p:nvSpPr>
          <p:cNvPr id="3" name="Content Placeholder 2"/>
          <p:cNvSpPr>
            <a:spLocks noGrp="1"/>
          </p:cNvSpPr>
          <p:nvPr>
            <p:ph idx="1"/>
          </p:nvPr>
        </p:nvSpPr>
        <p:spPr>
          <a:xfrm>
            <a:off x="635757" y="2057400"/>
            <a:ext cx="10946643" cy="4800600"/>
          </a:xfrm>
        </p:spPr>
        <p:txBody>
          <a:bodyPr>
            <a:normAutofit/>
          </a:bodyPr>
          <a:lstStyle/>
          <a:p>
            <a:r>
              <a:rPr lang="en-US" sz="2800" dirty="0" smtClean="0"/>
              <a:t>Information Sharing and Analysis Centers (ISACs) were created over a decade ago to address the needs of the nation’s critical infrastructures.</a:t>
            </a:r>
          </a:p>
          <a:p>
            <a:r>
              <a:rPr lang="en-US" sz="2800" dirty="0" smtClean="0"/>
              <a:t>The majority of organizations/businesses are not part of one of the critical infrastructures, but they need to be engaged in information sharing as are entities that are related to a critical </a:t>
            </a:r>
            <a:br>
              <a:rPr lang="en-US" sz="2800" dirty="0" smtClean="0"/>
            </a:br>
            <a:r>
              <a:rPr lang="en-US" sz="2800" dirty="0" smtClean="0"/>
              <a:t>infrastructures.</a:t>
            </a:r>
          </a:p>
          <a:p>
            <a:r>
              <a:rPr lang="en-US" sz="2800" dirty="0" smtClean="0"/>
              <a:t>We need to build an “ecosystem”</a:t>
            </a:r>
            <a:br>
              <a:rPr lang="en-US" sz="2800" dirty="0" smtClean="0"/>
            </a:br>
            <a:r>
              <a:rPr lang="en-US" sz="2800" dirty="0" smtClean="0"/>
              <a:t>that will include all individuals and</a:t>
            </a:r>
            <a:br>
              <a:rPr lang="en-US" sz="2800" dirty="0" smtClean="0"/>
            </a:br>
            <a:r>
              <a:rPr lang="en-US" sz="2800" dirty="0" smtClean="0"/>
              <a:t>organizations that want to participate</a:t>
            </a:r>
            <a:r>
              <a:rPr lang="en-US" sz="2800" dirty="0"/>
              <a:t/>
            </a:r>
            <a:br>
              <a:rPr lang="en-US" sz="2800" dirty="0"/>
            </a:br>
            <a:r>
              <a:rPr lang="en-US" sz="2800" dirty="0" smtClean="0"/>
              <a:t>in information sharing.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924300"/>
            <a:ext cx="3200400" cy="2800350"/>
          </a:xfrm>
          <a:prstGeom prst="rect">
            <a:avLst/>
          </a:prstGeom>
        </p:spPr>
      </p:pic>
    </p:spTree>
    <p:extLst>
      <p:ext uri="{BB962C8B-B14F-4D97-AF65-F5344CB8AC3E}">
        <p14:creationId xmlns:p14="http://schemas.microsoft.com/office/powerpoint/2010/main" val="7531909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56890229"/>
              </p:ext>
            </p:extLst>
          </p:nvPr>
        </p:nvGraphicFramePr>
        <p:xfrm>
          <a:off x="2005692" y="1630223"/>
          <a:ext cx="7824108" cy="467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528957" y="1759574"/>
            <a:ext cx="2672443" cy="5016758"/>
          </a:xfrm>
          <a:prstGeom prst="rect">
            <a:avLst/>
          </a:prstGeom>
          <a:noFill/>
        </p:spPr>
        <p:txBody>
          <a:bodyPr wrap="square" rtlCol="0">
            <a:spAutoFit/>
          </a:bodyPr>
          <a:lstStyle/>
          <a:p>
            <a:r>
              <a:rPr lang="en-US" sz="2000" dirty="0"/>
              <a:t>From ~ 20 Sector -based entities with varying ideas of ISAC member qualification and requirements……  to</a:t>
            </a:r>
          </a:p>
          <a:p>
            <a:endParaRPr lang="en-US" sz="2000" b="1" dirty="0"/>
          </a:p>
          <a:p>
            <a:endParaRPr lang="en-US" sz="2000" b="1" dirty="0"/>
          </a:p>
          <a:p>
            <a:r>
              <a:rPr lang="en-US" sz="2000" b="1" dirty="0"/>
              <a:t>Game Changer</a:t>
            </a:r>
          </a:p>
          <a:p>
            <a:endParaRPr lang="en-US" sz="2000" b="1" dirty="0"/>
          </a:p>
          <a:p>
            <a:r>
              <a:rPr lang="en-US" sz="2000" dirty="0">
                <a:solidFill>
                  <a:srgbClr val="FF0000"/>
                </a:solidFill>
              </a:rPr>
              <a:t>1000s of potential sharing entities (with unlimited numbers of members) built on baseline requirements for trusted sharing</a:t>
            </a:r>
            <a:r>
              <a:rPr lang="en-US" sz="2000" dirty="0" smtClean="0">
                <a:solidFill>
                  <a:srgbClr val="FF0000"/>
                </a:solidFill>
              </a:rPr>
              <a:t>.</a:t>
            </a:r>
            <a:endParaRPr lang="en-US" sz="2000" dirty="0">
              <a:solidFill>
                <a:srgbClr val="FF0000"/>
              </a:solidFill>
            </a:endParaRPr>
          </a:p>
        </p:txBody>
      </p:sp>
      <p:sp>
        <p:nvSpPr>
          <p:cNvPr id="7" name="Oval 6"/>
          <p:cNvSpPr/>
          <p:nvPr/>
        </p:nvSpPr>
        <p:spPr>
          <a:xfrm>
            <a:off x="6272892" y="1843882"/>
            <a:ext cx="168728" cy="1905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2960782" y="4823362"/>
            <a:ext cx="16872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2064305" y="3429430"/>
            <a:ext cx="217304" cy="19049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7564029" y="3679816"/>
            <a:ext cx="168728"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7010400" y="5334000"/>
            <a:ext cx="210911" cy="228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3577226" y="2034382"/>
            <a:ext cx="249103" cy="24895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3733800" y="2819400"/>
            <a:ext cx="16872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210174" y="2933700"/>
            <a:ext cx="20138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216728" y="2422399"/>
            <a:ext cx="381000" cy="3619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p:cNvSpPr/>
          <p:nvPr/>
        </p:nvSpPr>
        <p:spPr>
          <a:xfrm>
            <a:off x="4970960" y="5492087"/>
            <a:ext cx="168728"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840185" y="2643982"/>
            <a:ext cx="25309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4691384" y="1802231"/>
            <a:ext cx="288472" cy="256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867400" y="5806282"/>
            <a:ext cx="168728"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3657600" y="5006182"/>
            <a:ext cx="168728"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Notched Right Arrow 22"/>
          <p:cNvSpPr/>
          <p:nvPr/>
        </p:nvSpPr>
        <p:spPr>
          <a:xfrm rot="5400000">
            <a:off x="8959542" y="3760824"/>
            <a:ext cx="451104" cy="244656"/>
          </a:xfrm>
          <a:prstGeom prst="notch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934200" y="3901282"/>
            <a:ext cx="168728"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881195" y="2239278"/>
            <a:ext cx="260883" cy="2667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4419600" y="5958682"/>
            <a:ext cx="228600" cy="228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5227864" y="5644487"/>
            <a:ext cx="364672" cy="3048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3577225" y="1389404"/>
            <a:ext cx="168728" cy="189345"/>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a:off x="7744860" y="2667000"/>
            <a:ext cx="168728" cy="152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5000602" y="2120107"/>
            <a:ext cx="381000" cy="3619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p:cNvSpPr/>
          <p:nvPr/>
        </p:nvSpPr>
        <p:spPr>
          <a:xfrm>
            <a:off x="2360322" y="1939132"/>
            <a:ext cx="381000" cy="3619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p:cNvSpPr/>
          <p:nvPr/>
        </p:nvSpPr>
        <p:spPr>
          <a:xfrm>
            <a:off x="6372073" y="4434472"/>
            <a:ext cx="381000" cy="3619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32"/>
          <p:cNvSpPr/>
          <p:nvPr/>
        </p:nvSpPr>
        <p:spPr>
          <a:xfrm>
            <a:off x="6738256" y="5003134"/>
            <a:ext cx="168728"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3071487" y="1958182"/>
            <a:ext cx="168728" cy="152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Isosceles Triangle 36"/>
          <p:cNvSpPr/>
          <p:nvPr/>
        </p:nvSpPr>
        <p:spPr>
          <a:xfrm rot="16200000">
            <a:off x="6006772" y="4501779"/>
            <a:ext cx="378328" cy="66914"/>
          </a:xfrm>
          <a:prstGeom prst="triangle">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Isosceles Triangle 37"/>
          <p:cNvSpPr/>
          <p:nvPr/>
        </p:nvSpPr>
        <p:spPr>
          <a:xfrm rot="20292308">
            <a:off x="5001938" y="5303382"/>
            <a:ext cx="378328" cy="45719"/>
          </a:xfrm>
          <a:prstGeom prst="triangle">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Isosceles Triangle 38"/>
          <p:cNvSpPr/>
          <p:nvPr/>
        </p:nvSpPr>
        <p:spPr>
          <a:xfrm rot="8530298">
            <a:off x="3703314" y="1810426"/>
            <a:ext cx="378328" cy="66914"/>
          </a:xfrm>
          <a:prstGeom prst="triangle">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Isosceles Triangle 39"/>
          <p:cNvSpPr/>
          <p:nvPr/>
        </p:nvSpPr>
        <p:spPr>
          <a:xfrm rot="14675184">
            <a:off x="6094436" y="2829325"/>
            <a:ext cx="378328" cy="66914"/>
          </a:xfrm>
          <a:prstGeom prst="triangle">
            <a:avLst/>
          </a:prstGeom>
          <a:solidFill>
            <a:schemeClr val="accent3">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Isosceles Triangle 40"/>
          <p:cNvSpPr/>
          <p:nvPr/>
        </p:nvSpPr>
        <p:spPr>
          <a:xfrm rot="151238">
            <a:off x="1901992" y="5966970"/>
            <a:ext cx="378328" cy="66914"/>
          </a:xfrm>
          <a:prstGeom prst="triangle">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2" name="Isosceles Triangle 41"/>
          <p:cNvSpPr/>
          <p:nvPr/>
        </p:nvSpPr>
        <p:spPr>
          <a:xfrm rot="10800000" flipV="1">
            <a:off x="1895315" y="6230119"/>
            <a:ext cx="378328" cy="79083"/>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TextBox 35"/>
          <p:cNvSpPr txBox="1"/>
          <p:nvPr/>
        </p:nvSpPr>
        <p:spPr>
          <a:xfrm>
            <a:off x="1110008" y="5719039"/>
            <a:ext cx="1155153" cy="707886"/>
          </a:xfrm>
          <a:prstGeom prst="rect">
            <a:avLst/>
          </a:prstGeom>
          <a:noFill/>
        </p:spPr>
        <p:txBody>
          <a:bodyPr wrap="square" rtlCol="0">
            <a:spAutoFit/>
          </a:bodyPr>
          <a:lstStyle/>
          <a:p>
            <a:r>
              <a:rPr lang="en-US" sz="1000" dirty="0"/>
              <a:t>Incoming information</a:t>
            </a:r>
          </a:p>
          <a:p>
            <a:r>
              <a:rPr lang="en-US" sz="1000" dirty="0"/>
              <a:t>Outgoing information</a:t>
            </a:r>
          </a:p>
        </p:txBody>
      </p:sp>
      <p:sp>
        <p:nvSpPr>
          <p:cNvPr id="43" name="Title 1"/>
          <p:cNvSpPr txBox="1">
            <a:spLocks/>
          </p:cNvSpPr>
          <p:nvPr/>
        </p:nvSpPr>
        <p:spPr bwMode="auto">
          <a:xfrm>
            <a:off x="923902" y="-70383"/>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Unicode MS" pitchFamily="34" charset="-128"/>
              </a:defRPr>
            </a:lvl2pPr>
            <a:lvl3pPr algn="ctr" rtl="0" eaLnBrk="0" fontAlgn="base" hangingPunct="0">
              <a:spcBef>
                <a:spcPct val="0"/>
              </a:spcBef>
              <a:spcAft>
                <a:spcPct val="0"/>
              </a:spcAft>
              <a:defRPr sz="2800" b="1">
                <a:solidFill>
                  <a:schemeClr val="bg1"/>
                </a:solidFill>
                <a:latin typeface="Arial Unicode MS" pitchFamily="34" charset="-128"/>
              </a:defRPr>
            </a:lvl3pPr>
            <a:lvl4pPr algn="ctr" rtl="0" eaLnBrk="0" fontAlgn="base" hangingPunct="0">
              <a:spcBef>
                <a:spcPct val="0"/>
              </a:spcBef>
              <a:spcAft>
                <a:spcPct val="0"/>
              </a:spcAft>
              <a:defRPr sz="2800" b="1">
                <a:solidFill>
                  <a:schemeClr val="bg1"/>
                </a:solidFill>
                <a:latin typeface="Arial Unicode MS" pitchFamily="34" charset="-128"/>
              </a:defRPr>
            </a:lvl4pPr>
            <a:lvl5pPr algn="ctr" rtl="0" eaLnBrk="0" fontAlgn="base" hangingPunct="0">
              <a:spcBef>
                <a:spcPct val="0"/>
              </a:spcBef>
              <a:spcAft>
                <a:spcPct val="0"/>
              </a:spcAft>
              <a:defRPr sz="2800" b="1">
                <a:solidFill>
                  <a:schemeClr val="bg1"/>
                </a:solidFill>
                <a:latin typeface="Arial Unicode MS" pitchFamily="34" charset="-128"/>
              </a:defRPr>
            </a:lvl5pPr>
            <a:lvl6pPr marL="457200" algn="ctr" rtl="0" fontAlgn="base">
              <a:spcBef>
                <a:spcPct val="0"/>
              </a:spcBef>
              <a:spcAft>
                <a:spcPct val="0"/>
              </a:spcAft>
              <a:defRPr sz="2800" b="1">
                <a:solidFill>
                  <a:schemeClr val="bg1"/>
                </a:solidFill>
                <a:latin typeface="Arial Unicode MS" pitchFamily="34" charset="-128"/>
              </a:defRPr>
            </a:lvl6pPr>
            <a:lvl7pPr marL="914400" algn="ctr" rtl="0" fontAlgn="base">
              <a:spcBef>
                <a:spcPct val="0"/>
              </a:spcBef>
              <a:spcAft>
                <a:spcPct val="0"/>
              </a:spcAft>
              <a:defRPr sz="2800" b="1">
                <a:solidFill>
                  <a:schemeClr val="bg1"/>
                </a:solidFill>
                <a:latin typeface="Arial Unicode MS" pitchFamily="34" charset="-128"/>
              </a:defRPr>
            </a:lvl7pPr>
            <a:lvl8pPr marL="1371600" algn="ctr" rtl="0" fontAlgn="base">
              <a:spcBef>
                <a:spcPct val="0"/>
              </a:spcBef>
              <a:spcAft>
                <a:spcPct val="0"/>
              </a:spcAft>
              <a:defRPr sz="2800" b="1">
                <a:solidFill>
                  <a:schemeClr val="bg1"/>
                </a:solidFill>
                <a:latin typeface="Arial Unicode MS" pitchFamily="34" charset="-128"/>
              </a:defRPr>
            </a:lvl8pPr>
            <a:lvl9pPr marL="1828800" algn="ctr" rtl="0" fontAlgn="base">
              <a:spcBef>
                <a:spcPct val="0"/>
              </a:spcBef>
              <a:spcAft>
                <a:spcPct val="0"/>
              </a:spcAft>
              <a:defRPr sz="2800" b="1">
                <a:solidFill>
                  <a:schemeClr val="bg1"/>
                </a:solidFill>
                <a:latin typeface="Arial Unicode MS" pitchFamily="34" charset="-128"/>
              </a:defRPr>
            </a:lvl9pPr>
          </a:lstStyle>
          <a:p>
            <a:r>
              <a:rPr lang="en-US" b="0" kern="0" dirty="0">
                <a:solidFill>
                  <a:schemeClr val="tx2"/>
                </a:solidFill>
              </a:rPr>
              <a:t>(From a DHS briefing): Empowering Communities</a:t>
            </a:r>
          </a:p>
        </p:txBody>
      </p:sp>
    </p:spTree>
    <p:extLst>
      <p:ext uri="{BB962C8B-B14F-4D97-AF65-F5344CB8AC3E}">
        <p14:creationId xmlns:p14="http://schemas.microsoft.com/office/powerpoint/2010/main" val="10224439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members of the ecosystem</a:t>
            </a:r>
            <a:endParaRPr lang="en-US" dirty="0"/>
          </a:p>
        </p:txBody>
      </p:sp>
      <p:sp>
        <p:nvSpPr>
          <p:cNvPr id="3" name="Content Placeholder 2"/>
          <p:cNvSpPr>
            <a:spLocks noGrp="1"/>
          </p:cNvSpPr>
          <p:nvPr>
            <p:ph idx="1"/>
          </p:nvPr>
        </p:nvSpPr>
        <p:spPr>
          <a:xfrm>
            <a:off x="457200" y="1752600"/>
            <a:ext cx="11506200" cy="5105400"/>
          </a:xfrm>
        </p:spPr>
        <p:txBody>
          <a:bodyPr>
            <a:normAutofit fontScale="92500" lnSpcReduction="20000"/>
          </a:bodyPr>
          <a:lstStyle/>
          <a:p>
            <a:r>
              <a:rPr lang="en-US" sz="2000" dirty="0"/>
              <a:t>Commercial or Sector ISAO</a:t>
            </a:r>
          </a:p>
          <a:p>
            <a:pPr lvl="1"/>
            <a:r>
              <a:rPr lang="en-US" sz="1800" dirty="0"/>
              <a:t>Shoe Retailers ISAO</a:t>
            </a:r>
          </a:p>
          <a:p>
            <a:pPr lvl="1"/>
            <a:r>
              <a:rPr lang="en-US" sz="1800" dirty="0" smtClean="0"/>
              <a:t>Alabama Baptist Ministers ISAO</a:t>
            </a:r>
            <a:endParaRPr lang="en-US" sz="1800" dirty="0"/>
          </a:p>
          <a:p>
            <a:r>
              <a:rPr lang="en-US" sz="2000" dirty="0"/>
              <a:t>“Tiered” ISAOs for a given industry</a:t>
            </a:r>
          </a:p>
          <a:p>
            <a:pPr lvl="1"/>
            <a:r>
              <a:rPr lang="en-US" sz="1800" dirty="0"/>
              <a:t>National Association of Mariachi Bands ISAO</a:t>
            </a:r>
          </a:p>
          <a:p>
            <a:pPr lvl="1"/>
            <a:r>
              <a:rPr lang="en-US" sz="1800" dirty="0"/>
              <a:t>SW U.S. Mariachi Bands ISAO</a:t>
            </a:r>
          </a:p>
          <a:p>
            <a:pPr lvl="1"/>
            <a:r>
              <a:rPr lang="en-US" sz="1800" dirty="0"/>
              <a:t>Mariachi Bands of South Texas ISAO</a:t>
            </a:r>
          </a:p>
          <a:p>
            <a:r>
              <a:rPr lang="en-US" sz="2000" dirty="0"/>
              <a:t>Geographically based ISAOs</a:t>
            </a:r>
          </a:p>
          <a:p>
            <a:pPr lvl="1"/>
            <a:r>
              <a:rPr lang="en-US" sz="1800" dirty="0"/>
              <a:t>State of Texas ISAO</a:t>
            </a:r>
          </a:p>
          <a:p>
            <a:pPr lvl="1"/>
            <a:r>
              <a:rPr lang="en-US" sz="1800" dirty="0"/>
              <a:t>City of San Antonio ISAO</a:t>
            </a:r>
          </a:p>
          <a:p>
            <a:r>
              <a:rPr lang="en-US" sz="2000" dirty="0"/>
              <a:t>ISAO Service Providers</a:t>
            </a:r>
          </a:p>
          <a:p>
            <a:pPr lvl="1"/>
            <a:r>
              <a:rPr lang="en-US" sz="1800" dirty="0"/>
              <a:t>Providers of services to ISAOs</a:t>
            </a:r>
          </a:p>
          <a:p>
            <a:pPr lvl="1"/>
            <a:r>
              <a:rPr lang="en-US" sz="1800" dirty="0"/>
              <a:t>Providers of services to individual organizations not part of an </a:t>
            </a:r>
            <a:r>
              <a:rPr lang="en-US" sz="1800" dirty="0" smtClean="0"/>
              <a:t>ISAO – a commercial ISAO</a:t>
            </a:r>
          </a:p>
          <a:p>
            <a:r>
              <a:rPr lang="en-US" sz="2100" dirty="0" smtClean="0"/>
              <a:t>Special Event ISAOs</a:t>
            </a:r>
          </a:p>
          <a:p>
            <a:pPr lvl="1"/>
            <a:r>
              <a:rPr lang="en-US" sz="1800" dirty="0" smtClean="0"/>
              <a:t>Super Bowl ISAO</a:t>
            </a:r>
          </a:p>
          <a:p>
            <a:r>
              <a:rPr lang="en-US" sz="2000" dirty="0"/>
              <a:t>Groups of Security-minded Individuals</a:t>
            </a:r>
          </a:p>
          <a:p>
            <a:pPr lvl="1"/>
            <a:r>
              <a:rPr lang="en-US" sz="1800" dirty="0"/>
              <a:t>San Antonio Security Leaders </a:t>
            </a:r>
            <a:r>
              <a:rPr lang="en-US" sz="1800" dirty="0" smtClean="0"/>
              <a:t>Forum</a:t>
            </a:r>
          </a:p>
          <a:p>
            <a:r>
              <a:rPr lang="en-US" sz="2100" dirty="0" smtClean="0"/>
              <a:t>Government (and industry) Information Sharing organizations</a:t>
            </a:r>
          </a:p>
          <a:p>
            <a:pPr lvl="1"/>
            <a:r>
              <a:rPr lang="en-US" sz="1800" dirty="0" smtClean="0"/>
              <a:t>Not all ISOAs may want to participate in sharing with government agencies or other specific info sharing entities</a:t>
            </a:r>
            <a:endParaRPr lang="en-US" sz="1800" dirty="0"/>
          </a:p>
        </p:txBody>
      </p:sp>
      <p:sp>
        <p:nvSpPr>
          <p:cNvPr id="4" name="TextBox 3"/>
          <p:cNvSpPr txBox="1"/>
          <p:nvPr/>
        </p:nvSpPr>
        <p:spPr>
          <a:xfrm>
            <a:off x="8001000" y="2133600"/>
            <a:ext cx="3352800" cy="1938992"/>
          </a:xfrm>
          <a:prstGeom prst="rect">
            <a:avLst/>
          </a:prstGeom>
          <a:noFill/>
        </p:spPr>
        <p:txBody>
          <a:bodyPr wrap="square" rtlCol="0">
            <a:spAutoFit/>
          </a:bodyPr>
          <a:lstStyle/>
          <a:p>
            <a:r>
              <a:rPr lang="en-US" sz="2400" dirty="0" smtClean="0">
                <a:solidFill>
                  <a:srgbClr val="FF0000"/>
                </a:solidFill>
              </a:rPr>
              <a:t>Each of these has a place in the ecosystem.  We need to ensure we have provided a way for them to fit in.</a:t>
            </a:r>
            <a:endParaRPr lang="en-US" sz="2400" dirty="0">
              <a:solidFill>
                <a:srgbClr val="FF0000"/>
              </a:solidFill>
            </a:endParaRPr>
          </a:p>
        </p:txBody>
      </p:sp>
    </p:spTree>
    <p:extLst>
      <p:ext uri="{BB962C8B-B14F-4D97-AF65-F5344CB8AC3E}">
        <p14:creationId xmlns:p14="http://schemas.microsoft.com/office/powerpoint/2010/main" val="33113533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information can an ISAO share?</a:t>
            </a:r>
            <a:endParaRPr lang="en-US" dirty="0"/>
          </a:p>
        </p:txBody>
      </p:sp>
      <p:sp>
        <p:nvSpPr>
          <p:cNvPr id="3" name="Content Placeholder 2"/>
          <p:cNvSpPr>
            <a:spLocks noGrp="1"/>
          </p:cNvSpPr>
          <p:nvPr>
            <p:ph idx="1"/>
          </p:nvPr>
        </p:nvSpPr>
        <p:spPr/>
        <p:txBody>
          <a:bodyPr>
            <a:normAutofit/>
          </a:bodyPr>
          <a:lstStyle/>
          <a:p>
            <a:r>
              <a:rPr lang="en-US" sz="2400" dirty="0" smtClean="0"/>
              <a:t>Security relevant indicators</a:t>
            </a:r>
          </a:p>
          <a:p>
            <a:r>
              <a:rPr lang="en-US" sz="2400" dirty="0" smtClean="0"/>
              <a:t>Security relevant incident data (in real-time is the ultimate goal)</a:t>
            </a:r>
          </a:p>
          <a:p>
            <a:pPr lvl="1"/>
            <a:r>
              <a:rPr lang="en-US" sz="2200" dirty="0" smtClean="0"/>
              <a:t>Analysis that leads to actionable activities</a:t>
            </a:r>
          </a:p>
          <a:p>
            <a:r>
              <a:rPr lang="en-US" sz="2400" dirty="0" smtClean="0"/>
              <a:t>Best practices</a:t>
            </a:r>
          </a:p>
          <a:p>
            <a:r>
              <a:rPr lang="en-US" sz="2400" dirty="0" smtClean="0"/>
              <a:t>Security training / awareness </a:t>
            </a:r>
          </a:p>
          <a:p>
            <a:r>
              <a:rPr lang="en-US" sz="2400" dirty="0" smtClean="0"/>
              <a:t>Tools or an analysis/evaluation of tools</a:t>
            </a:r>
          </a:p>
          <a:p>
            <a:r>
              <a:rPr lang="en-US" sz="2400" dirty="0" smtClean="0"/>
              <a:t>Trends that might impact the members of the ISAO</a:t>
            </a:r>
          </a:p>
          <a:p>
            <a:pPr lvl="1"/>
            <a:r>
              <a:rPr lang="en-US" sz="2200" dirty="0" smtClean="0"/>
              <a:t>Recommendations on countermeasures</a:t>
            </a:r>
          </a:p>
          <a:p>
            <a:pPr lvl="1"/>
            <a:r>
              <a:rPr lang="en-US" sz="2200" dirty="0" smtClean="0"/>
              <a:t>Analysis of Sector and Common Applications</a:t>
            </a:r>
            <a:endParaRPr lang="en-US" sz="2200" dirty="0"/>
          </a:p>
        </p:txBody>
      </p:sp>
    </p:spTree>
    <p:extLst>
      <p:ext uri="{BB962C8B-B14F-4D97-AF65-F5344CB8AC3E}">
        <p14:creationId xmlns:p14="http://schemas.microsoft.com/office/powerpoint/2010/main" val="1772652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services/capabilities can an ISAO Provide?</a:t>
            </a:r>
            <a:endParaRPr lang="en-US" dirty="0"/>
          </a:p>
        </p:txBody>
      </p:sp>
      <p:sp>
        <p:nvSpPr>
          <p:cNvPr id="3" name="Content Placeholder 2"/>
          <p:cNvSpPr>
            <a:spLocks noGrp="1"/>
          </p:cNvSpPr>
          <p:nvPr>
            <p:ph idx="1"/>
          </p:nvPr>
        </p:nvSpPr>
        <p:spPr>
          <a:xfrm>
            <a:off x="838200" y="1958008"/>
            <a:ext cx="10515600" cy="4671392"/>
          </a:xfrm>
        </p:spPr>
        <p:txBody>
          <a:bodyPr>
            <a:normAutofit lnSpcReduction="10000"/>
          </a:bodyPr>
          <a:lstStyle/>
          <a:p>
            <a:r>
              <a:rPr lang="en-US" sz="2400" dirty="0" smtClean="0"/>
              <a:t>Sharing of information with members </a:t>
            </a:r>
          </a:p>
          <a:p>
            <a:pPr lvl="1"/>
            <a:r>
              <a:rPr lang="en-US" sz="2100" dirty="0"/>
              <a:t>B</a:t>
            </a:r>
            <a:r>
              <a:rPr lang="en-US" sz="2100" dirty="0" smtClean="0"/>
              <a:t>ased on needs and charter of the ISAO</a:t>
            </a:r>
          </a:p>
          <a:p>
            <a:r>
              <a:rPr lang="en-US" sz="2400" dirty="0" smtClean="0"/>
              <a:t>Interface and communication with other ISAOs and government agencies</a:t>
            </a:r>
          </a:p>
          <a:p>
            <a:pPr lvl="1"/>
            <a:r>
              <a:rPr lang="en-US" sz="2100" dirty="0" smtClean="0"/>
              <a:t>Again, depends on needs of the members of the ISAO</a:t>
            </a:r>
          </a:p>
          <a:p>
            <a:r>
              <a:rPr lang="en-US" sz="2400" dirty="0" smtClean="0"/>
              <a:t>Represent the members in information sharing and security forums</a:t>
            </a:r>
          </a:p>
          <a:p>
            <a:r>
              <a:rPr lang="en-US" sz="2400" dirty="0"/>
              <a:t>Analysis of sector-relevant security </a:t>
            </a:r>
            <a:r>
              <a:rPr lang="en-US" sz="2400" dirty="0" smtClean="0"/>
              <a:t>information</a:t>
            </a:r>
          </a:p>
          <a:p>
            <a:r>
              <a:rPr lang="en-US" sz="2400" dirty="0" smtClean="0"/>
              <a:t>24/7 security operations alert center</a:t>
            </a:r>
          </a:p>
          <a:p>
            <a:r>
              <a:rPr lang="en-US" sz="2400" dirty="0" smtClean="0"/>
              <a:t>Assistance with incident response</a:t>
            </a:r>
          </a:p>
          <a:p>
            <a:r>
              <a:rPr lang="en-US" sz="2400" dirty="0" smtClean="0"/>
              <a:t>… many others</a:t>
            </a:r>
          </a:p>
          <a:p>
            <a:endParaRPr lang="en-US" sz="2400" dirty="0" smtClean="0"/>
          </a:p>
          <a:p>
            <a:r>
              <a:rPr lang="en-US" sz="2400" dirty="0" smtClean="0">
                <a:solidFill>
                  <a:srgbClr val="FF0000"/>
                </a:solidFill>
              </a:rPr>
              <a:t>Ultimately, the ISAO is the link into the national information sharing ecosystem for its members!</a:t>
            </a:r>
          </a:p>
        </p:txBody>
      </p:sp>
    </p:spTree>
    <p:extLst>
      <p:ext uri="{BB962C8B-B14F-4D97-AF65-F5344CB8AC3E}">
        <p14:creationId xmlns:p14="http://schemas.microsoft.com/office/powerpoint/2010/main" val="21317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should form an ISAO?</a:t>
            </a:r>
            <a:endParaRPr lang="en-US" dirty="0"/>
          </a:p>
        </p:txBody>
      </p:sp>
      <p:sp>
        <p:nvSpPr>
          <p:cNvPr id="3" name="Content Placeholder 2"/>
          <p:cNvSpPr>
            <a:spLocks noGrp="1"/>
          </p:cNvSpPr>
          <p:nvPr>
            <p:ph idx="1"/>
          </p:nvPr>
        </p:nvSpPr>
        <p:spPr>
          <a:xfrm>
            <a:off x="838200" y="1958008"/>
            <a:ext cx="10515600" cy="4671392"/>
          </a:xfrm>
        </p:spPr>
        <p:txBody>
          <a:bodyPr>
            <a:normAutofit/>
          </a:bodyPr>
          <a:lstStyle/>
          <a:p>
            <a:r>
              <a:rPr lang="en-US" sz="2400" dirty="0" smtClean="0"/>
              <a:t>LOTS of people!</a:t>
            </a:r>
          </a:p>
          <a:p>
            <a:pPr lvl="1"/>
            <a:r>
              <a:rPr lang="en-US" sz="2200" dirty="0" smtClean="0"/>
              <a:t>The State of Texas (others have already started)</a:t>
            </a:r>
          </a:p>
          <a:p>
            <a:pPr lvl="1"/>
            <a:r>
              <a:rPr lang="en-US" sz="2200" dirty="0" smtClean="0"/>
              <a:t>Communities within the state</a:t>
            </a:r>
          </a:p>
          <a:p>
            <a:pPr lvl="1"/>
            <a:r>
              <a:rPr lang="en-US" sz="2200" dirty="0" smtClean="0"/>
              <a:t>Industry sectors or portions of sectors with common interests</a:t>
            </a:r>
            <a:endParaRPr lang="en-US" sz="2200" dirty="0"/>
          </a:p>
          <a:p>
            <a:r>
              <a:rPr lang="en-US" sz="2400" dirty="0" smtClean="0"/>
              <a:t>You may elect to be part of multiple ISAOs</a:t>
            </a:r>
          </a:p>
          <a:p>
            <a:pPr lvl="1"/>
            <a:r>
              <a:rPr lang="en-US" sz="2200" dirty="0" smtClean="0"/>
              <a:t>Geographic and functional</a:t>
            </a:r>
          </a:p>
          <a:p>
            <a:pPr lvl="1"/>
            <a:r>
              <a:rPr lang="en-US" sz="2200" dirty="0" smtClean="0"/>
              <a:t>Tiered ISAOs (national, regional, local)</a:t>
            </a:r>
          </a:p>
          <a:p>
            <a:r>
              <a:rPr lang="en-US" sz="2400" dirty="0" smtClean="0"/>
              <a:t>The services offered by an ISAO will vary and will depend on the goal of the ISAO and what its members want.</a:t>
            </a:r>
            <a:endParaRPr lang="en-US" sz="2400" dirty="0"/>
          </a:p>
          <a:p>
            <a:pPr lvl="1"/>
            <a:r>
              <a:rPr lang="en-US" sz="2200" dirty="0" smtClean="0"/>
              <a:t>Share with other ISAOs? Share with the government? Assist in incident response? 24/7 SOC?</a:t>
            </a:r>
          </a:p>
          <a:p>
            <a:pPr lvl="1"/>
            <a:r>
              <a:rPr lang="en-US" sz="2200" dirty="0" smtClean="0"/>
              <a:t>You may want to contract with a service provider versus developing your own services</a:t>
            </a:r>
          </a:p>
        </p:txBody>
      </p:sp>
    </p:spTree>
    <p:extLst>
      <p:ext uri="{BB962C8B-B14F-4D97-AF65-F5344CB8AC3E}">
        <p14:creationId xmlns:p14="http://schemas.microsoft.com/office/powerpoint/2010/main" val="4252355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25000"/>
                  </a:schemeClr>
                </a:solidFill>
                <a:cs typeface="Arial" panose="020B0604020202020204" pitchFamily="34" charset="0"/>
              </a:rPr>
              <a:t>Questions?</a:t>
            </a:r>
            <a:endParaRPr lang="en-US" dirty="0">
              <a:solidFill>
                <a:schemeClr val="bg2">
                  <a:lumMod val="25000"/>
                </a:schemeClr>
              </a:solidFill>
              <a:cs typeface="Arial" panose="020B0604020202020204" pitchFamily="34" charset="0"/>
            </a:endParaRPr>
          </a:p>
        </p:txBody>
      </p:sp>
      <p:sp>
        <p:nvSpPr>
          <p:cNvPr id="4" name="Content Placeholder 2"/>
          <p:cNvSpPr>
            <a:spLocks noGrp="1"/>
          </p:cNvSpPr>
          <p:nvPr>
            <p:ph idx="1"/>
          </p:nvPr>
        </p:nvSpPr>
        <p:spPr>
          <a:xfrm>
            <a:off x="1097280" y="1981200"/>
            <a:ext cx="11125200" cy="4230857"/>
          </a:xfrm>
        </p:spPr>
        <p:txBody>
          <a:bodyPr>
            <a:noAutofit/>
          </a:bodyPr>
          <a:lstStyle/>
          <a:p>
            <a:r>
              <a:rPr lang="en-US" sz="2400" dirty="0">
                <a:solidFill>
                  <a:schemeClr val="accent5">
                    <a:lumMod val="50000"/>
                  </a:schemeClr>
                </a:solidFill>
              </a:rPr>
              <a:t>Dr. Gregory White, Executive Director, ISAO SO</a:t>
            </a:r>
          </a:p>
          <a:p>
            <a:pPr marL="342900" lvl="1" indent="0">
              <a:buNone/>
            </a:pPr>
            <a:r>
              <a:rPr lang="en-US" sz="2400" dirty="0">
                <a:solidFill>
                  <a:schemeClr val="accent5">
                    <a:lumMod val="50000"/>
                  </a:schemeClr>
                </a:solidFill>
                <a:hlinkClick r:id="rId3"/>
              </a:rPr>
              <a:t>Greg.White@utsa.edu</a:t>
            </a:r>
            <a:r>
              <a:rPr lang="en-US" sz="2400" dirty="0">
                <a:solidFill>
                  <a:schemeClr val="accent5">
                    <a:lumMod val="50000"/>
                  </a:schemeClr>
                </a:solidFill>
              </a:rPr>
              <a:t>, (210) 458-2166</a:t>
            </a:r>
          </a:p>
          <a:p>
            <a:r>
              <a:rPr lang="en-US" sz="2400" dirty="0">
                <a:solidFill>
                  <a:schemeClr val="accent5">
                    <a:lumMod val="50000"/>
                  </a:schemeClr>
                </a:solidFill>
              </a:rPr>
              <a:t>Mr. Rick Lipsey, Deputy Director, ISAO SO and Director, Stakeholder Engagement</a:t>
            </a:r>
          </a:p>
          <a:p>
            <a:pPr marL="342900" lvl="1" indent="0">
              <a:buNone/>
            </a:pPr>
            <a:r>
              <a:rPr lang="en-US" sz="2400" dirty="0">
                <a:solidFill>
                  <a:schemeClr val="accent5">
                    <a:lumMod val="50000"/>
                  </a:schemeClr>
                </a:solidFill>
                <a:hlinkClick r:id="rId4"/>
              </a:rPr>
              <a:t>RLipsey@lmi.org</a:t>
            </a:r>
            <a:r>
              <a:rPr lang="en-US" sz="2400" dirty="0">
                <a:solidFill>
                  <a:schemeClr val="accent5">
                    <a:lumMod val="50000"/>
                  </a:schemeClr>
                </a:solidFill>
              </a:rPr>
              <a:t>, (210) 526-8186</a:t>
            </a:r>
          </a:p>
          <a:p>
            <a:r>
              <a:rPr lang="en-US" sz="2400" dirty="0">
                <a:solidFill>
                  <a:schemeClr val="accent5">
                    <a:lumMod val="50000"/>
                  </a:schemeClr>
                </a:solidFill>
              </a:rPr>
              <a:t>Mr. Brian Engle, Executive Director, R-CISC</a:t>
            </a:r>
          </a:p>
          <a:p>
            <a:pPr marL="342900" lvl="1" indent="0">
              <a:buNone/>
            </a:pPr>
            <a:r>
              <a:rPr lang="en-US" sz="2400" dirty="0">
                <a:solidFill>
                  <a:schemeClr val="accent5">
                    <a:lumMod val="50000"/>
                  </a:schemeClr>
                </a:solidFill>
                <a:hlinkClick r:id="rId5"/>
              </a:rPr>
              <a:t>Brian.Engle@R-CISC.org</a:t>
            </a:r>
            <a:r>
              <a:rPr lang="en-US" sz="2400" dirty="0">
                <a:solidFill>
                  <a:schemeClr val="accent5">
                    <a:lumMod val="50000"/>
                  </a:schemeClr>
                </a:solidFill>
              </a:rPr>
              <a:t>, (202) 679-5670</a:t>
            </a:r>
          </a:p>
          <a:p>
            <a:r>
              <a:rPr lang="en-US" sz="2400" dirty="0">
                <a:solidFill>
                  <a:schemeClr val="accent5">
                    <a:lumMod val="50000"/>
                  </a:schemeClr>
                </a:solidFill>
              </a:rPr>
              <a:t>Mr. Larry </a:t>
            </a:r>
            <a:r>
              <a:rPr lang="en-US" sz="2400" dirty="0" err="1">
                <a:solidFill>
                  <a:schemeClr val="accent5">
                    <a:lumMod val="50000"/>
                  </a:schemeClr>
                </a:solidFill>
              </a:rPr>
              <a:t>Sjelin</a:t>
            </a:r>
            <a:r>
              <a:rPr lang="en-US" sz="2400" dirty="0">
                <a:solidFill>
                  <a:schemeClr val="accent5">
                    <a:lumMod val="50000"/>
                  </a:schemeClr>
                </a:solidFill>
              </a:rPr>
              <a:t>, Director, Standards Lifecycle Management</a:t>
            </a:r>
          </a:p>
          <a:p>
            <a:pPr marL="342900" lvl="1" indent="0">
              <a:buNone/>
            </a:pPr>
            <a:r>
              <a:rPr lang="en-US" sz="2400" dirty="0">
                <a:solidFill>
                  <a:schemeClr val="accent5">
                    <a:lumMod val="50000"/>
                  </a:schemeClr>
                </a:solidFill>
                <a:hlinkClick r:id="rId6"/>
              </a:rPr>
              <a:t>Larry.Sjelin@utsa.edu</a:t>
            </a:r>
            <a:r>
              <a:rPr lang="en-US" sz="2400" dirty="0">
                <a:solidFill>
                  <a:schemeClr val="accent5">
                    <a:lumMod val="50000"/>
                  </a:schemeClr>
                </a:solidFill>
              </a:rPr>
              <a:t>, (210) 458-2159</a:t>
            </a:r>
          </a:p>
          <a:p>
            <a:r>
              <a:rPr lang="en-US" sz="2400" dirty="0">
                <a:solidFill>
                  <a:schemeClr val="accent5">
                    <a:lumMod val="50000"/>
                  </a:schemeClr>
                </a:solidFill>
              </a:rPr>
              <a:t>Ms. Natalie Sjelin, Director, ISAO Support</a:t>
            </a:r>
          </a:p>
          <a:p>
            <a:pPr marL="342900" lvl="1" indent="0">
              <a:buNone/>
            </a:pPr>
            <a:r>
              <a:rPr lang="en-US" sz="2400" dirty="0">
                <a:solidFill>
                  <a:schemeClr val="accent5">
                    <a:lumMod val="50000"/>
                  </a:schemeClr>
                </a:solidFill>
                <a:hlinkClick r:id="rId7"/>
              </a:rPr>
              <a:t>Natalie.Sjelin@utsa.edu</a:t>
            </a:r>
            <a:r>
              <a:rPr lang="en-US" sz="2400" dirty="0">
                <a:solidFill>
                  <a:schemeClr val="accent5">
                    <a:lumMod val="50000"/>
                  </a:schemeClr>
                </a:solidFill>
              </a:rPr>
              <a:t>, (210) 458-2174</a:t>
            </a:r>
          </a:p>
          <a:p>
            <a:r>
              <a:rPr lang="en-US" sz="2400" dirty="0">
                <a:solidFill>
                  <a:schemeClr val="accent5">
                    <a:lumMod val="50000"/>
                  </a:schemeClr>
                </a:solidFill>
              </a:rPr>
              <a:t>ISAO SO Organizational E-mail:  </a:t>
            </a:r>
            <a:r>
              <a:rPr lang="en-US" sz="2400" u="sng" dirty="0">
                <a:solidFill>
                  <a:srgbClr val="0563C1"/>
                </a:solidFill>
              </a:rPr>
              <a:t>contact</a:t>
            </a:r>
            <a:r>
              <a:rPr lang="en-US" sz="2400" dirty="0">
                <a:solidFill>
                  <a:srgbClr val="0563C1"/>
                </a:solidFill>
                <a:hlinkClick r:id="rId8"/>
              </a:rPr>
              <a:t>@isao.org</a:t>
            </a:r>
            <a:endParaRPr lang="en-US" sz="2400" dirty="0">
              <a:solidFill>
                <a:srgbClr val="0563C1"/>
              </a:solidFill>
            </a:endParaRPr>
          </a:p>
        </p:txBody>
      </p:sp>
      <p:sp>
        <p:nvSpPr>
          <p:cNvPr id="3" name="Slide Number Placeholder 2"/>
          <p:cNvSpPr>
            <a:spLocks noGrp="1"/>
          </p:cNvSpPr>
          <p:nvPr>
            <p:ph type="sldNum" sz="quarter" idx="12"/>
          </p:nvPr>
        </p:nvSpPr>
        <p:spPr/>
        <p:txBody>
          <a:bodyPr/>
          <a:lstStyle/>
          <a:p>
            <a:fld id="{D703E288-498A-D449-A48D-61053A160383}"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515706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3385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Organization (SO)</a:t>
            </a:r>
            <a:endParaRPr lang="en-US" sz="3200" dirty="0"/>
          </a:p>
        </p:txBody>
      </p:sp>
      <p:sp>
        <p:nvSpPr>
          <p:cNvPr id="3" name="Subtitle 2"/>
          <p:cNvSpPr>
            <a:spLocks noGrp="1"/>
          </p:cNvSpPr>
          <p:nvPr>
            <p:ph type="subTitle" idx="1"/>
          </p:nvPr>
        </p:nvSpPr>
        <p:spPr>
          <a:xfrm>
            <a:off x="1511573" y="4050928"/>
            <a:ext cx="9156427" cy="2033678"/>
          </a:xfrm>
        </p:spPr>
        <p:txBody>
          <a:bodyPr>
            <a:normAutofit/>
          </a:bodyPr>
          <a:lstStyle/>
          <a:p>
            <a:r>
              <a:rPr lang="en-US" sz="2100" kern="0" dirty="0"/>
              <a:t> </a:t>
            </a:r>
          </a:p>
          <a:p>
            <a:r>
              <a:rPr lang="en-US" sz="2400" b="1" kern="0" dirty="0">
                <a:solidFill>
                  <a:schemeClr val="accent2"/>
                </a:solidFill>
              </a:rPr>
              <a:t>BREAK</a:t>
            </a:r>
          </a:p>
          <a:p>
            <a:r>
              <a:rPr lang="en-US" sz="2400" kern="0" dirty="0" smtClean="0"/>
              <a:t>9:00 </a:t>
            </a:r>
            <a:r>
              <a:rPr lang="en-US" sz="2400" kern="0" dirty="0"/>
              <a:t>am – </a:t>
            </a:r>
            <a:r>
              <a:rPr lang="en-US" sz="2400" kern="0" dirty="0" smtClean="0"/>
              <a:t>9:20 </a:t>
            </a:r>
            <a:r>
              <a:rPr lang="en-US" sz="2400" kern="0" dirty="0"/>
              <a:t>am</a:t>
            </a:r>
          </a:p>
        </p:txBody>
      </p:sp>
    </p:spTree>
    <p:extLst>
      <p:ext uri="{BB962C8B-B14F-4D97-AF65-F5344CB8AC3E}">
        <p14:creationId xmlns:p14="http://schemas.microsoft.com/office/powerpoint/2010/main" val="3833849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29000"/>
            <a:ext cx="9144001" cy="583735"/>
          </a:xfrm>
        </p:spPr>
        <p:txBody>
          <a:bodyPr>
            <a:noAutofit/>
          </a:bodyPr>
          <a:lstStyle/>
          <a:p>
            <a:r>
              <a:rPr lang="en-US" sz="3600" dirty="0" smtClean="0"/>
              <a:t>State of the Ecosystem:  What’s Next?</a:t>
            </a:r>
            <a:endParaRPr lang="en-US" sz="3600" dirty="0"/>
          </a:p>
        </p:txBody>
      </p:sp>
      <p:sp>
        <p:nvSpPr>
          <p:cNvPr id="3" name="Subtitle 2"/>
          <p:cNvSpPr>
            <a:spLocks noGrp="1"/>
          </p:cNvSpPr>
          <p:nvPr>
            <p:ph type="subTitle" idx="1"/>
          </p:nvPr>
        </p:nvSpPr>
        <p:spPr>
          <a:xfrm>
            <a:off x="2362200" y="4648200"/>
            <a:ext cx="7489415" cy="1371600"/>
          </a:xfrm>
        </p:spPr>
        <p:txBody>
          <a:bodyPr>
            <a:normAutofit/>
          </a:bodyPr>
          <a:lstStyle/>
          <a:p>
            <a:r>
              <a:rPr lang="en-US" sz="2400" dirty="0" smtClean="0"/>
              <a:t>Rick </a:t>
            </a:r>
            <a:r>
              <a:rPr lang="en-US" sz="2400" dirty="0" err="1" smtClean="0"/>
              <a:t>Lipsey</a:t>
            </a:r>
            <a:endParaRPr lang="en-US" sz="2400" dirty="0"/>
          </a:p>
          <a:p>
            <a:r>
              <a:rPr lang="en-US" sz="2400" dirty="0" smtClean="0"/>
              <a:t>Deputy Director, ISAO Standards Organization</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576491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280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a:t>
            </a:r>
            <a:r>
              <a:rPr lang="en-US" sz="3200" dirty="0"/>
              <a:t>Organization</a:t>
            </a:r>
          </a:p>
        </p:txBody>
      </p:sp>
      <p:sp>
        <p:nvSpPr>
          <p:cNvPr id="7" name="Subtitle 2"/>
          <p:cNvSpPr txBox="1">
            <a:spLocks/>
          </p:cNvSpPr>
          <p:nvPr/>
        </p:nvSpPr>
        <p:spPr>
          <a:xfrm>
            <a:off x="4480375" y="4572000"/>
            <a:ext cx="3231250" cy="123712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rgbClr val="677B94"/>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kern="0" dirty="0" smtClean="0"/>
              <a:t>Administrative Remarks</a:t>
            </a:r>
            <a:endParaRPr lang="en-US" kern="0" dirty="0"/>
          </a:p>
          <a:p>
            <a:r>
              <a:rPr lang="en-US" kern="0" dirty="0"/>
              <a:t>Dr. Heidi Graham</a:t>
            </a:r>
          </a:p>
          <a:p>
            <a:r>
              <a:rPr lang="en-US" kern="0" dirty="0"/>
              <a:t>Senior Fellow, LMI</a:t>
            </a:r>
          </a:p>
          <a:p>
            <a:endParaRPr lang="en-US" dirty="0"/>
          </a:p>
        </p:txBody>
      </p:sp>
    </p:spTree>
    <p:extLst>
      <p:ext uri="{BB962C8B-B14F-4D97-AF65-F5344CB8AC3E}">
        <p14:creationId xmlns:p14="http://schemas.microsoft.com/office/powerpoint/2010/main" val="1298937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panose="020B0604020202020204" pitchFamily="34" charset="0"/>
              </a:rPr>
              <a:t>Transitions</a:t>
            </a:r>
            <a:endParaRPr lang="en-US" sz="2800" dirty="0">
              <a:cs typeface="Arial" panose="020B0604020202020204" pitchFamily="34" charset="0"/>
            </a:endParaRPr>
          </a:p>
        </p:txBody>
      </p:sp>
      <p:sp>
        <p:nvSpPr>
          <p:cNvPr id="3" name="Content Placeholder 2"/>
          <p:cNvSpPr>
            <a:spLocks noGrp="1"/>
          </p:cNvSpPr>
          <p:nvPr>
            <p:ph idx="1"/>
          </p:nvPr>
        </p:nvSpPr>
        <p:spPr>
          <a:xfrm>
            <a:off x="2667000" y="2438400"/>
            <a:ext cx="8001000" cy="2895600"/>
          </a:xfrm>
        </p:spPr>
        <p:txBody>
          <a:bodyPr>
            <a:noAutofit/>
          </a:bodyPr>
          <a:lstStyle/>
          <a:p>
            <a:r>
              <a:rPr lang="en-US" sz="2800" dirty="0" smtClean="0"/>
              <a:t>Where we’ve been</a:t>
            </a:r>
          </a:p>
          <a:p>
            <a:r>
              <a:rPr lang="en-US" sz="2800" dirty="0" smtClean="0"/>
              <a:t>Turning the corner</a:t>
            </a:r>
          </a:p>
          <a:p>
            <a:r>
              <a:rPr lang="en-US" sz="2800" dirty="0" smtClean="0"/>
              <a:t>Evolving a shared body of knowledge</a:t>
            </a:r>
          </a:p>
          <a:p>
            <a:r>
              <a:rPr lang="en-US" sz="2800" dirty="0" smtClean="0"/>
              <a:t>Building the community</a:t>
            </a:r>
          </a:p>
          <a:p>
            <a:r>
              <a:rPr lang="en-US" sz="2800" dirty="0" smtClean="0"/>
              <a:t>Supporting implementation</a:t>
            </a:r>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20</a:t>
            </a:fld>
            <a:endParaRPr lang="en-US">
              <a:solidFill>
                <a:prstClr val="black">
                  <a:tint val="75000"/>
                </a:prstClr>
              </a:solidFill>
            </a:endParaRPr>
          </a:p>
        </p:txBody>
      </p:sp>
      <p:sp>
        <p:nvSpPr>
          <p:cNvPr id="6" name="Rectangle 5"/>
          <p:cNvSpPr/>
          <p:nvPr/>
        </p:nvSpPr>
        <p:spPr>
          <a:xfrm>
            <a:off x="2908539" y="6019800"/>
            <a:ext cx="6374922" cy="3936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bg1"/>
                </a:solidFill>
              </a:rPr>
              <a:t>Are we growing the ecosystem and making it more capable?</a:t>
            </a:r>
            <a:endParaRPr lang="en-US" sz="2000" i="1" dirty="0">
              <a:solidFill>
                <a:schemeClr val="bg1"/>
              </a:solidFill>
            </a:endParaRPr>
          </a:p>
        </p:txBody>
      </p:sp>
    </p:spTree>
    <p:extLst>
      <p:ext uri="{BB962C8B-B14F-4D97-AF65-F5344CB8AC3E}">
        <p14:creationId xmlns:p14="http://schemas.microsoft.com/office/powerpoint/2010/main" val="22450870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9"/>
            <a:ext cx="10515600" cy="667808"/>
          </a:xfrm>
        </p:spPr>
        <p:txBody>
          <a:bodyPr>
            <a:normAutofit/>
          </a:bodyPr>
          <a:lstStyle/>
          <a:p>
            <a:r>
              <a:rPr lang="en-US" sz="2400" dirty="0" smtClean="0">
                <a:cs typeface="Arial" panose="020B0604020202020204" pitchFamily="34" charset="0"/>
              </a:rPr>
              <a:t>Publishing Initial Guidelines</a:t>
            </a:r>
            <a:endParaRPr lang="en-US" sz="2400" dirty="0">
              <a:cs typeface="Arial" panose="020B0604020202020204" pitchFamily="34" charset="0"/>
            </a:endParaRPr>
          </a:p>
        </p:txBody>
      </p:sp>
      <p:sp>
        <p:nvSpPr>
          <p:cNvPr id="3" name="Content Placeholder 2"/>
          <p:cNvSpPr>
            <a:spLocks noGrp="1"/>
          </p:cNvSpPr>
          <p:nvPr>
            <p:ph idx="1"/>
          </p:nvPr>
        </p:nvSpPr>
        <p:spPr>
          <a:xfrm>
            <a:off x="2781300" y="2171701"/>
            <a:ext cx="7658100" cy="3388208"/>
          </a:xfrm>
        </p:spPr>
        <p:txBody>
          <a:bodyPr>
            <a:noAutofit/>
          </a:bodyPr>
          <a:lstStyle/>
          <a:p>
            <a:r>
              <a:rPr lang="en-US" sz="2100" dirty="0"/>
              <a:t>Sept 02 – 11:  ISAO 100-1 Editorial Review Board</a:t>
            </a:r>
          </a:p>
          <a:p>
            <a:endParaRPr lang="en-US" sz="1000" dirty="0"/>
          </a:p>
          <a:p>
            <a:r>
              <a:rPr lang="en-US" sz="2100" dirty="0"/>
              <a:t>Sept 02 – 11:  ISAO 600-1 SO Review Group</a:t>
            </a:r>
          </a:p>
          <a:p>
            <a:endParaRPr lang="en-US" sz="1000" dirty="0"/>
          </a:p>
          <a:p>
            <a:r>
              <a:rPr lang="en-US" sz="2100" dirty="0"/>
              <a:t>Sept 12 – 14:  SWG Review of Documents</a:t>
            </a:r>
          </a:p>
          <a:p>
            <a:endParaRPr lang="en-US" sz="1000" dirty="0"/>
          </a:p>
          <a:p>
            <a:r>
              <a:rPr lang="en-US" sz="2100" dirty="0"/>
              <a:t>Sept 14 – 16:  SO Reconciliation of SWG Comments </a:t>
            </a:r>
          </a:p>
          <a:p>
            <a:endParaRPr lang="en-US" sz="1000" dirty="0"/>
          </a:p>
          <a:p>
            <a:r>
              <a:rPr lang="en-US" sz="2100" dirty="0"/>
              <a:t>Sept 17 – 23:  SO Final Review / Edits</a:t>
            </a:r>
          </a:p>
          <a:p>
            <a:endParaRPr lang="en-US" sz="1000" dirty="0"/>
          </a:p>
          <a:p>
            <a:r>
              <a:rPr lang="en-US" sz="2100" dirty="0"/>
              <a:t>Sept 24 – 29:  SO Editors</a:t>
            </a:r>
          </a:p>
          <a:p>
            <a:endParaRPr lang="en-US" sz="1000" dirty="0"/>
          </a:p>
          <a:p>
            <a:r>
              <a:rPr lang="en-US" sz="2100" dirty="0"/>
              <a:t>Sept 30:  ISAO 100-1 &amp; 600-1 Published</a:t>
            </a:r>
          </a:p>
          <a:p>
            <a:pPr lvl="1"/>
            <a:endParaRPr lang="en-US" sz="2100" dirty="0"/>
          </a:p>
        </p:txBody>
      </p:sp>
    </p:spTree>
    <p:extLst>
      <p:ext uri="{BB962C8B-B14F-4D97-AF65-F5344CB8AC3E}">
        <p14:creationId xmlns:p14="http://schemas.microsoft.com/office/powerpoint/2010/main" val="14992115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86700" cy="667808"/>
          </a:xfrm>
        </p:spPr>
        <p:txBody>
          <a:bodyPr>
            <a:normAutofit/>
          </a:bodyPr>
          <a:lstStyle/>
          <a:p>
            <a:r>
              <a:rPr lang="en-US" dirty="0">
                <a:cs typeface="Arial" panose="020B0604020202020204" pitchFamily="34" charset="0"/>
              </a:rPr>
              <a:t>SO Editorial Review Board </a:t>
            </a:r>
            <a:r>
              <a:rPr lang="en-US" dirty="0" smtClean="0">
                <a:cs typeface="Arial" panose="020B0604020202020204" pitchFamily="34" charset="0"/>
              </a:rPr>
              <a:t>for ISAO 100-1</a:t>
            </a:r>
            <a:endParaRPr lang="en-US" dirty="0">
              <a:cs typeface="Arial" panose="020B0604020202020204" pitchFamily="34" charset="0"/>
            </a:endParaRPr>
          </a:p>
        </p:txBody>
      </p:sp>
      <p:sp>
        <p:nvSpPr>
          <p:cNvPr id="3" name="Content Placeholder 2"/>
          <p:cNvSpPr>
            <a:spLocks noGrp="1"/>
          </p:cNvSpPr>
          <p:nvPr>
            <p:ph idx="1"/>
          </p:nvPr>
        </p:nvSpPr>
        <p:spPr>
          <a:xfrm>
            <a:off x="2266950" y="2171701"/>
            <a:ext cx="7658100" cy="3388208"/>
          </a:xfrm>
        </p:spPr>
        <p:txBody>
          <a:bodyPr>
            <a:noAutofit/>
          </a:bodyPr>
          <a:lstStyle/>
          <a:p>
            <a:r>
              <a:rPr lang="en-US" sz="2400" dirty="0"/>
              <a:t>Brian Engle - Chair</a:t>
            </a:r>
          </a:p>
          <a:p>
            <a:r>
              <a:rPr lang="en-US" sz="2400" dirty="0"/>
              <a:t>Larry Sjelin</a:t>
            </a: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Frank Grimmelmann</a:t>
            </a: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Fred Hintermister</a:t>
            </a: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Kent Landfield</a:t>
            </a: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Bobbi Stempfley</a:t>
            </a: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Jon Baker</a:t>
            </a:r>
          </a:p>
          <a:p>
            <a:pPr marL="0">
              <a:spcBef>
                <a:spcPts val="0"/>
              </a:spcBef>
            </a:pPr>
            <a:endParaRPr lang="en-US" sz="2400" dirty="0">
              <a:latin typeface="Calibri" panose="020F0502020204030204" pitchFamily="34" charset="0"/>
              <a:cs typeface="Times New Roman" panose="02020603050405020304" pitchFamily="18" charset="0"/>
            </a:endParaRPr>
          </a:p>
          <a:p>
            <a:pPr marL="0">
              <a:spcBef>
                <a:spcPts val="0"/>
              </a:spcBef>
            </a:pPr>
            <a:r>
              <a:rPr lang="en-US" sz="2400" dirty="0">
                <a:latin typeface="Calibri" panose="020F0502020204030204" pitchFamily="34" charset="0"/>
                <a:cs typeface="Times New Roman" panose="02020603050405020304" pitchFamily="18" charset="0"/>
              </a:rPr>
              <a:t>Board’s object is to ensure that ISAO 100-1 gives clear guidance to the establishment of a new ISAO, speaks to a specific target audience, contains the right level of detail, and speaks as one voice regarding the various topics addressed.</a:t>
            </a:r>
            <a:endParaRPr lang="en-US" sz="2400" dirty="0"/>
          </a:p>
          <a:p>
            <a:pPr lvl="1"/>
            <a:endParaRPr lang="en-US" sz="2400" dirty="0"/>
          </a:p>
        </p:txBody>
      </p:sp>
    </p:spTree>
    <p:extLst>
      <p:ext uri="{BB962C8B-B14F-4D97-AF65-F5344CB8AC3E}">
        <p14:creationId xmlns:p14="http://schemas.microsoft.com/office/powerpoint/2010/main" val="41921050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562264">
            <a:off x="74735" y="5255554"/>
            <a:ext cx="4022255"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White Papers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p:cNvSpPr/>
          <p:nvPr/>
        </p:nvSpPr>
        <p:spPr>
          <a:xfrm rot="19263594">
            <a:off x="3065731" y="2967335"/>
            <a:ext cx="5301452" cy="2308324"/>
          </a:xfrm>
          <a:prstGeom prst="rect">
            <a:avLst/>
          </a:prstGeom>
          <a:noFill/>
        </p:spPr>
        <p:txBody>
          <a:bodyPr wrap="none" lIns="91440" tIns="45720" rIns="91440" bIns="45720">
            <a:spAutoFit/>
          </a:bodyPr>
          <a:lstStyle/>
          <a:p>
            <a:pPr algn="ctr"/>
            <a:r>
              <a:rPr lang="en-US" sz="14400" b="1" spc="50" dirty="0">
                <a:ln w="0"/>
                <a:solidFill>
                  <a:schemeClr val="bg2"/>
                </a:solidFill>
                <a:effectLst>
                  <a:innerShdw blurRad="63500" dist="50800" dir="13500000">
                    <a:srgbClr val="000000">
                      <a:alpha val="50000"/>
                    </a:srgbClr>
                  </a:innerShdw>
                </a:effectLst>
              </a:rPr>
              <a:t>DRAFT</a:t>
            </a:r>
          </a:p>
        </p:txBody>
      </p:sp>
      <p:sp>
        <p:nvSpPr>
          <p:cNvPr id="2" name="Title 1"/>
          <p:cNvSpPr>
            <a:spLocks noGrp="1"/>
          </p:cNvSpPr>
          <p:nvPr>
            <p:ph type="title"/>
          </p:nvPr>
        </p:nvSpPr>
        <p:spPr/>
        <p:txBody>
          <a:bodyPr>
            <a:normAutofit/>
          </a:bodyPr>
          <a:lstStyle/>
          <a:p>
            <a:r>
              <a:rPr lang="en-US" dirty="0" smtClean="0">
                <a:cs typeface="Arial" panose="020B0604020202020204" pitchFamily="34" charset="0"/>
              </a:rPr>
              <a:t>Organizing the Evolving Body of Knowledge </a:t>
            </a:r>
            <a:endParaRPr lang="en-US" dirty="0">
              <a:cs typeface="Arial" panose="020B0604020202020204" pitchFamily="34" charset="0"/>
            </a:endParaRPr>
          </a:p>
        </p:txBody>
      </p:sp>
      <p:sp>
        <p:nvSpPr>
          <p:cNvPr id="3" name="Content Placeholder 2"/>
          <p:cNvSpPr>
            <a:spLocks noGrp="1"/>
          </p:cNvSpPr>
          <p:nvPr>
            <p:ph idx="1"/>
          </p:nvPr>
        </p:nvSpPr>
        <p:spPr>
          <a:xfrm>
            <a:off x="1752600" y="1969393"/>
            <a:ext cx="8534400" cy="4251204"/>
          </a:xfrm>
        </p:spPr>
        <p:txBody>
          <a:bodyPr numCol="2">
            <a:noAutofit/>
          </a:bodyPr>
          <a:lstStyle/>
          <a:p>
            <a:pPr>
              <a:buFont typeface="Wingdings" panose="05000000000000000000" pitchFamily="2" charset="2"/>
              <a:buChar char="q"/>
            </a:pPr>
            <a:r>
              <a:rPr lang="en-US" dirty="0"/>
              <a:t>ISAO 100 Series: ISAO Creation &amp; Operation</a:t>
            </a:r>
          </a:p>
          <a:p>
            <a:pPr lvl="1">
              <a:buFont typeface="Wingdings" panose="05000000000000000000" pitchFamily="2" charset="2"/>
              <a:buChar char="ü"/>
            </a:pPr>
            <a:r>
              <a:rPr lang="en-US" dirty="0"/>
              <a:t>ISAO 100-1: Guidelines for Establishing an ISAO </a:t>
            </a:r>
          </a:p>
          <a:p>
            <a:pPr lvl="1">
              <a:buFont typeface="Wingdings" panose="05000000000000000000" pitchFamily="2" charset="2"/>
              <a:buChar char="ü"/>
            </a:pPr>
            <a:r>
              <a:rPr lang="en-US" dirty="0">
                <a:solidFill>
                  <a:srgbClr val="0070C0"/>
                </a:solidFill>
              </a:rPr>
              <a:t>ISAO 100-2: Guidelines for Operating an ISAO (?) *</a:t>
            </a:r>
          </a:p>
          <a:p>
            <a:pPr>
              <a:buFont typeface="Wingdings" panose="05000000000000000000" pitchFamily="2" charset="2"/>
              <a:buChar char="q"/>
            </a:pPr>
            <a:r>
              <a:rPr lang="en-US" dirty="0"/>
              <a:t>ISAO 200 Series: ISAO </a:t>
            </a:r>
            <a:r>
              <a:rPr lang="en-US" dirty="0" smtClean="0"/>
              <a:t>Capabilities &amp; Services</a:t>
            </a:r>
          </a:p>
          <a:p>
            <a:pPr lvl="1">
              <a:buFont typeface="Wingdings" panose="05000000000000000000" pitchFamily="2" charset="2"/>
              <a:buChar char="ü"/>
            </a:pPr>
            <a:r>
              <a:rPr lang="en-US" dirty="0" smtClean="0">
                <a:solidFill>
                  <a:srgbClr val="FF0000"/>
                </a:solidFill>
              </a:rPr>
              <a:t>ISAO 200-1: ISAO Capabilities (?)</a:t>
            </a:r>
          </a:p>
          <a:p>
            <a:pPr lvl="1">
              <a:buFont typeface="Wingdings" panose="05000000000000000000" pitchFamily="2" charset="2"/>
              <a:buChar char="ü"/>
            </a:pPr>
            <a:r>
              <a:rPr lang="en-US" dirty="0" smtClean="0">
                <a:solidFill>
                  <a:srgbClr val="0070C0"/>
                </a:solidFill>
              </a:rPr>
              <a:t>ISAO 200-2: ISAO Services (?)*</a:t>
            </a:r>
          </a:p>
          <a:p>
            <a:pPr>
              <a:buFont typeface="Wingdings" panose="05000000000000000000" pitchFamily="2" charset="2"/>
              <a:buChar char="q"/>
            </a:pPr>
            <a:r>
              <a:rPr lang="en-US" dirty="0" smtClean="0"/>
              <a:t>ISAO </a:t>
            </a:r>
            <a:r>
              <a:rPr lang="en-US" dirty="0"/>
              <a:t>300 Series: </a:t>
            </a:r>
            <a:r>
              <a:rPr lang="en-US" dirty="0" smtClean="0"/>
              <a:t>Information </a:t>
            </a:r>
            <a:r>
              <a:rPr lang="en-US" dirty="0"/>
              <a:t>Sharing</a:t>
            </a:r>
          </a:p>
          <a:p>
            <a:pPr lvl="1">
              <a:buFont typeface="Wingdings" panose="05000000000000000000" pitchFamily="2" charset="2"/>
              <a:buChar char="ü"/>
            </a:pPr>
            <a:r>
              <a:rPr lang="en-US" dirty="0">
                <a:solidFill>
                  <a:srgbClr val="FF0000"/>
                </a:solidFill>
              </a:rPr>
              <a:t>ISAO 300-1: </a:t>
            </a:r>
            <a:r>
              <a:rPr lang="en-US" dirty="0" smtClean="0">
                <a:solidFill>
                  <a:srgbClr val="FF0000"/>
                </a:solidFill>
              </a:rPr>
              <a:t>Information </a:t>
            </a:r>
            <a:r>
              <a:rPr lang="en-US" dirty="0">
                <a:solidFill>
                  <a:srgbClr val="FF0000"/>
                </a:solidFill>
              </a:rPr>
              <a:t>Sharing Methods (?)</a:t>
            </a:r>
          </a:p>
          <a:p>
            <a:pPr lvl="1">
              <a:buFont typeface="Wingdings" panose="05000000000000000000" pitchFamily="2" charset="2"/>
              <a:buChar char="ü"/>
            </a:pPr>
            <a:r>
              <a:rPr lang="en-US" dirty="0" smtClean="0">
                <a:solidFill>
                  <a:srgbClr val="FF0000"/>
                </a:solidFill>
              </a:rPr>
              <a:t>ISAO 300-2:  Automated Info Sharing (?)</a:t>
            </a:r>
          </a:p>
          <a:p>
            <a:pPr lvl="1">
              <a:buFont typeface="Wingdings" panose="05000000000000000000" pitchFamily="2" charset="2"/>
              <a:buChar char="ü"/>
            </a:pPr>
            <a:r>
              <a:rPr lang="en-US" dirty="0">
                <a:solidFill>
                  <a:srgbClr val="FF0000"/>
                </a:solidFill>
              </a:rPr>
              <a:t>ISAO </a:t>
            </a:r>
            <a:r>
              <a:rPr lang="en-US" dirty="0" smtClean="0">
                <a:solidFill>
                  <a:srgbClr val="FF0000"/>
                </a:solidFill>
              </a:rPr>
              <a:t>300-3: </a:t>
            </a:r>
            <a:r>
              <a:rPr lang="en-US" dirty="0">
                <a:solidFill>
                  <a:srgbClr val="FF0000"/>
                </a:solidFill>
              </a:rPr>
              <a:t>Analytical Methods (?)</a:t>
            </a:r>
          </a:p>
          <a:p>
            <a:pPr lvl="1">
              <a:buFont typeface="Wingdings" panose="05000000000000000000" pitchFamily="2" charset="2"/>
              <a:buChar char="ü"/>
            </a:pPr>
            <a:endParaRPr lang="en-US" dirty="0">
              <a:solidFill>
                <a:srgbClr val="FF0000"/>
              </a:solidFill>
            </a:endParaRPr>
          </a:p>
          <a:p>
            <a:pPr marL="342900" lvl="1" indent="0">
              <a:buNone/>
            </a:pPr>
            <a:endParaRPr lang="en-US" dirty="0">
              <a:solidFill>
                <a:srgbClr val="FF0000"/>
              </a:solidFill>
            </a:endParaRPr>
          </a:p>
          <a:p>
            <a:pPr>
              <a:buFont typeface="Wingdings" panose="05000000000000000000" pitchFamily="2" charset="2"/>
              <a:buChar char="q"/>
            </a:pPr>
            <a:r>
              <a:rPr lang="en-US" dirty="0"/>
              <a:t>ISAO 400 Series: </a:t>
            </a:r>
            <a:r>
              <a:rPr lang="en-US" dirty="0" smtClean="0"/>
              <a:t>Privacy and </a:t>
            </a:r>
            <a:r>
              <a:rPr lang="en-US" dirty="0"/>
              <a:t>Security</a:t>
            </a:r>
          </a:p>
          <a:p>
            <a:pPr lvl="1">
              <a:buFont typeface="Wingdings" panose="05000000000000000000" pitchFamily="2" charset="2"/>
              <a:buChar char="ü"/>
            </a:pPr>
            <a:r>
              <a:rPr lang="en-US" dirty="0">
                <a:solidFill>
                  <a:srgbClr val="FF0000"/>
                </a:solidFill>
              </a:rPr>
              <a:t>ISAO 400-1: Privacy </a:t>
            </a:r>
            <a:r>
              <a:rPr lang="en-US" dirty="0" smtClean="0">
                <a:solidFill>
                  <a:srgbClr val="FF0000"/>
                </a:solidFill>
              </a:rPr>
              <a:t>Guidelines (?)</a:t>
            </a:r>
            <a:endParaRPr lang="en-US" dirty="0">
              <a:solidFill>
                <a:srgbClr val="FF0000"/>
              </a:solidFill>
            </a:endParaRPr>
          </a:p>
          <a:p>
            <a:pPr lvl="1">
              <a:buFont typeface="Wingdings" panose="05000000000000000000" pitchFamily="2" charset="2"/>
              <a:buChar char="ü"/>
            </a:pPr>
            <a:r>
              <a:rPr lang="en-US" dirty="0">
                <a:solidFill>
                  <a:srgbClr val="FF0000"/>
                </a:solidFill>
              </a:rPr>
              <a:t>ISAO 400-2: Security Guidelines (?)</a:t>
            </a:r>
            <a:endParaRPr lang="en-US" dirty="0"/>
          </a:p>
          <a:p>
            <a:pPr>
              <a:buFont typeface="Wingdings" panose="05000000000000000000" pitchFamily="2" charset="2"/>
              <a:buChar char="q"/>
            </a:pPr>
            <a:r>
              <a:rPr lang="en-US" dirty="0"/>
              <a:t>ISAO 500 Series: ISAO Analysis</a:t>
            </a:r>
          </a:p>
          <a:p>
            <a:pPr lvl="1">
              <a:buFont typeface="Wingdings" panose="05000000000000000000" pitchFamily="2" charset="2"/>
              <a:buChar char="ü"/>
            </a:pPr>
            <a:r>
              <a:rPr lang="en-US" dirty="0">
                <a:solidFill>
                  <a:srgbClr val="FF0000"/>
                </a:solidFill>
              </a:rPr>
              <a:t>ISAO 500-1: </a:t>
            </a:r>
            <a:r>
              <a:rPr lang="en-US" dirty="0" smtClean="0">
                <a:solidFill>
                  <a:srgbClr val="FF0000"/>
                </a:solidFill>
              </a:rPr>
              <a:t>Analytical Methods (?)</a:t>
            </a:r>
            <a:endParaRPr lang="en-US" dirty="0">
              <a:solidFill>
                <a:srgbClr val="FF0000"/>
              </a:solidFill>
            </a:endParaRPr>
          </a:p>
          <a:p>
            <a:pPr>
              <a:buFont typeface="Wingdings" panose="05000000000000000000" pitchFamily="2" charset="2"/>
              <a:buChar char="q"/>
            </a:pPr>
            <a:r>
              <a:rPr lang="en-US" dirty="0"/>
              <a:t>ISAO 600 Series: </a:t>
            </a:r>
            <a:r>
              <a:rPr lang="en-US" dirty="0" smtClean="0"/>
              <a:t>Government </a:t>
            </a:r>
            <a:r>
              <a:rPr lang="en-US" dirty="0"/>
              <a:t>Relations</a:t>
            </a:r>
          </a:p>
          <a:p>
            <a:pPr lvl="1">
              <a:buFont typeface="Wingdings" panose="05000000000000000000" pitchFamily="2" charset="2"/>
              <a:buChar char="ü"/>
            </a:pPr>
            <a:r>
              <a:rPr lang="en-US" dirty="0"/>
              <a:t>ISAO 600-1: US Government Relations, Programs &amp; Services</a:t>
            </a:r>
          </a:p>
          <a:p>
            <a:pPr lvl="1">
              <a:buFont typeface="Wingdings" panose="05000000000000000000" pitchFamily="2" charset="2"/>
              <a:buChar char="ü"/>
            </a:pPr>
            <a:r>
              <a:rPr lang="en-US" dirty="0">
                <a:solidFill>
                  <a:srgbClr val="0070C0"/>
                </a:solidFill>
              </a:rPr>
              <a:t>ISAO 600-2: State, </a:t>
            </a:r>
            <a:r>
              <a:rPr lang="en-US" dirty="0" smtClean="0">
                <a:solidFill>
                  <a:srgbClr val="0070C0"/>
                </a:solidFill>
              </a:rPr>
              <a:t>Local &amp; </a:t>
            </a:r>
            <a:r>
              <a:rPr lang="en-US" dirty="0">
                <a:solidFill>
                  <a:srgbClr val="0070C0"/>
                </a:solidFill>
              </a:rPr>
              <a:t>Tribal </a:t>
            </a:r>
            <a:r>
              <a:rPr lang="en-US" dirty="0" smtClean="0">
                <a:solidFill>
                  <a:srgbClr val="0070C0"/>
                </a:solidFill>
              </a:rPr>
              <a:t>Issues (?)*</a:t>
            </a:r>
            <a:endParaRPr lang="en-US" dirty="0">
              <a:solidFill>
                <a:srgbClr val="0070C0"/>
              </a:solidFill>
            </a:endParaRPr>
          </a:p>
          <a:p>
            <a:pPr>
              <a:buFont typeface="Wingdings" panose="05000000000000000000" pitchFamily="2" charset="2"/>
              <a:buChar char="q"/>
            </a:pPr>
            <a:r>
              <a:rPr lang="en-US" dirty="0"/>
              <a:t>ISAO 700 </a:t>
            </a:r>
            <a:r>
              <a:rPr lang="en-US" dirty="0" smtClean="0"/>
              <a:t>Series</a:t>
            </a:r>
            <a:r>
              <a:rPr lang="en-US" dirty="0"/>
              <a:t>: </a:t>
            </a:r>
            <a:r>
              <a:rPr lang="en-US" dirty="0" smtClean="0"/>
              <a:t>International Issues</a:t>
            </a:r>
          </a:p>
          <a:p>
            <a:pPr lvl="1">
              <a:buFont typeface="Wingdings" panose="05000000000000000000" pitchFamily="2" charset="2"/>
              <a:buChar char="ü"/>
            </a:pPr>
            <a:r>
              <a:rPr lang="en-US" dirty="0">
                <a:solidFill>
                  <a:srgbClr val="FF0000"/>
                </a:solidFill>
              </a:rPr>
              <a:t>ISAO </a:t>
            </a:r>
            <a:r>
              <a:rPr lang="en-US" dirty="0" smtClean="0">
                <a:solidFill>
                  <a:srgbClr val="FF0000"/>
                </a:solidFill>
              </a:rPr>
              <a:t>700-1</a:t>
            </a:r>
            <a:r>
              <a:rPr lang="en-US" dirty="0">
                <a:solidFill>
                  <a:srgbClr val="FF0000"/>
                </a:solidFill>
              </a:rPr>
              <a:t>: </a:t>
            </a:r>
            <a:r>
              <a:rPr lang="en-US" dirty="0" smtClean="0">
                <a:solidFill>
                  <a:srgbClr val="FF0000"/>
                </a:solidFill>
              </a:rPr>
              <a:t>International Issues (?)</a:t>
            </a:r>
            <a:endParaRPr lang="en-US" dirty="0">
              <a:solidFill>
                <a:srgbClr val="FF0000"/>
              </a:solidFill>
            </a:endParaRP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23</a:t>
            </a:fld>
            <a:endParaRPr lang="en-US">
              <a:solidFill>
                <a:prstClr val="black">
                  <a:tint val="75000"/>
                </a:prstClr>
              </a:solidFill>
            </a:endParaRPr>
          </a:p>
        </p:txBody>
      </p:sp>
      <p:sp>
        <p:nvSpPr>
          <p:cNvPr id="8" name="Rectangle 7"/>
          <p:cNvSpPr/>
          <p:nvPr/>
        </p:nvSpPr>
        <p:spPr>
          <a:xfrm rot="643432">
            <a:off x="7254405" y="5231751"/>
            <a:ext cx="415972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Buyer’s Guide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4510634" y="5965573"/>
            <a:ext cx="5061322"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Automated Tools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Rectangle 9"/>
          <p:cNvSpPr/>
          <p:nvPr/>
        </p:nvSpPr>
        <p:spPr>
          <a:xfrm rot="18039318">
            <a:off x="9392531" y="3235898"/>
            <a:ext cx="311078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Templates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Rectangle 10"/>
          <p:cNvSpPr/>
          <p:nvPr/>
        </p:nvSpPr>
        <p:spPr>
          <a:xfrm rot="2954139">
            <a:off x="-329290" y="2627228"/>
            <a:ext cx="3017429"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Checklists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80456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anose="020B0604020202020204" pitchFamily="34" charset="0"/>
              </a:rPr>
              <a:t>Document Development </a:t>
            </a:r>
            <a:r>
              <a:rPr lang="en-US" dirty="0" smtClean="0">
                <a:cs typeface="Arial" panose="020B0604020202020204" pitchFamily="34" charset="0"/>
              </a:rPr>
              <a:t>Guide</a:t>
            </a:r>
            <a:endParaRPr lang="en-US" dirty="0">
              <a:cs typeface="Arial" panose="020B0604020202020204" pitchFamily="34" charset="0"/>
            </a:endParaRPr>
          </a:p>
        </p:txBody>
      </p:sp>
      <p:sp>
        <p:nvSpPr>
          <p:cNvPr id="3" name="Content Placeholder 2"/>
          <p:cNvSpPr>
            <a:spLocks noGrp="1"/>
          </p:cNvSpPr>
          <p:nvPr>
            <p:ph idx="1"/>
          </p:nvPr>
        </p:nvSpPr>
        <p:spPr>
          <a:xfrm>
            <a:off x="2152650" y="2171701"/>
            <a:ext cx="7886700" cy="3388208"/>
          </a:xfrm>
        </p:spPr>
        <p:txBody>
          <a:bodyPr>
            <a:noAutofit/>
          </a:bodyPr>
          <a:lstStyle/>
          <a:p>
            <a:pPr>
              <a:buFont typeface="Wingdings" panose="05000000000000000000" pitchFamily="2" charset="2"/>
              <a:buChar char="q"/>
            </a:pPr>
            <a:r>
              <a:rPr lang="en-US" sz="2400" b="1" dirty="0"/>
              <a:t>   </a:t>
            </a:r>
            <a:r>
              <a:rPr lang="en-US" sz="2400" dirty="0" smtClean="0"/>
              <a:t>A </a:t>
            </a:r>
            <a:r>
              <a:rPr lang="en-US" sz="2400" dirty="0"/>
              <a:t>checklist </a:t>
            </a:r>
            <a:r>
              <a:rPr lang="en-US" sz="2400" dirty="0" smtClean="0"/>
              <a:t>designed </a:t>
            </a:r>
            <a:r>
              <a:rPr lang="en-US" sz="2400" dirty="0"/>
              <a:t>to </a:t>
            </a:r>
            <a:r>
              <a:rPr lang="en-US" sz="2400" u="sng" dirty="0"/>
              <a:t>balance creativity</a:t>
            </a:r>
            <a:r>
              <a:rPr lang="en-US" sz="2400" dirty="0"/>
              <a:t> and </a:t>
            </a:r>
            <a:r>
              <a:rPr lang="en-US" sz="2400" u="sng" dirty="0"/>
              <a:t>consistency</a:t>
            </a:r>
            <a:r>
              <a:rPr lang="en-US" sz="2400" dirty="0"/>
              <a:t> in future documents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   Helpful when working group leadership / members are added or changed for </a:t>
            </a:r>
            <a:r>
              <a:rPr lang="en-US" sz="2400" u="sng" dirty="0"/>
              <a:t>continuity of effort</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   Help to </a:t>
            </a:r>
            <a:r>
              <a:rPr lang="en-US" sz="2400" u="sng" dirty="0"/>
              <a:t>minimize roadblocks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   </a:t>
            </a:r>
            <a:r>
              <a:rPr lang="en-US" sz="2400" u="sng" dirty="0"/>
              <a:t>Establish transparency </a:t>
            </a:r>
            <a:r>
              <a:rPr lang="en-US" sz="2400" dirty="0"/>
              <a:t>for document production</a:t>
            </a:r>
          </a:p>
          <a:p>
            <a:pPr lvl="2">
              <a:buFont typeface="Wingdings" panose="05000000000000000000" pitchFamily="2" charset="2"/>
              <a:buChar char="§"/>
            </a:pPr>
            <a:r>
              <a:rPr lang="en-US" sz="2100" dirty="0"/>
              <a:t>Development forms to be posted on ISAO.org</a:t>
            </a:r>
          </a:p>
        </p:txBody>
      </p:sp>
    </p:spTree>
    <p:extLst>
      <p:ext uri="{BB962C8B-B14F-4D97-AF65-F5344CB8AC3E}">
        <p14:creationId xmlns:p14="http://schemas.microsoft.com/office/powerpoint/2010/main" val="35763488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9"/>
            <a:ext cx="9458864" cy="667808"/>
          </a:xfrm>
        </p:spPr>
        <p:txBody>
          <a:bodyPr>
            <a:noAutofit/>
          </a:bodyPr>
          <a:lstStyle/>
          <a:p>
            <a:r>
              <a:rPr lang="en-US" dirty="0" smtClean="0">
                <a:cs typeface="Arial" panose="020B0604020202020204" pitchFamily="34" charset="0"/>
              </a:rPr>
              <a:t>Needs </a:t>
            </a:r>
            <a:r>
              <a:rPr lang="en-US" dirty="0">
                <a:cs typeface="Arial" panose="020B0604020202020204" pitchFamily="34" charset="0"/>
              </a:rPr>
              <a:t>Assessment Form</a:t>
            </a:r>
          </a:p>
        </p:txBody>
      </p:sp>
      <p:pic>
        <p:nvPicPr>
          <p:cNvPr id="5" name="Content Placeholder 4"/>
          <p:cNvPicPr>
            <a:picLocks noGrp="1" noChangeAspect="1"/>
          </p:cNvPicPr>
          <p:nvPr>
            <p:ph idx="1"/>
          </p:nvPr>
        </p:nvPicPr>
        <p:blipFill>
          <a:blip r:embed="rId2"/>
          <a:stretch>
            <a:fillRect/>
          </a:stretch>
        </p:blipFill>
        <p:spPr>
          <a:xfrm>
            <a:off x="3597898" y="1776450"/>
            <a:ext cx="5213022" cy="5048600"/>
          </a:xfrm>
          <a:prstGeom prst="rect">
            <a:avLst/>
          </a:prstGeom>
        </p:spPr>
      </p:pic>
    </p:spTree>
    <p:extLst>
      <p:ext uri="{BB962C8B-B14F-4D97-AF65-F5344CB8AC3E}">
        <p14:creationId xmlns:p14="http://schemas.microsoft.com/office/powerpoint/2010/main" val="4469842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anose="020B0604020202020204" pitchFamily="34" charset="0"/>
              </a:rPr>
              <a:t>SO Document Planning / Analysis</a:t>
            </a:r>
          </a:p>
        </p:txBody>
      </p:sp>
      <p:sp>
        <p:nvSpPr>
          <p:cNvPr id="3" name="Content Placeholder 2"/>
          <p:cNvSpPr>
            <a:spLocks noGrp="1"/>
          </p:cNvSpPr>
          <p:nvPr>
            <p:ph idx="1"/>
          </p:nvPr>
        </p:nvSpPr>
        <p:spPr>
          <a:xfrm>
            <a:off x="2152650" y="2039726"/>
            <a:ext cx="7886700" cy="3388208"/>
          </a:xfrm>
        </p:spPr>
        <p:txBody>
          <a:bodyPr>
            <a:noAutofit/>
          </a:bodyPr>
          <a:lstStyle/>
          <a:p>
            <a:pPr>
              <a:buFont typeface="Wingdings" panose="05000000000000000000" pitchFamily="2" charset="2"/>
              <a:buChar char="q"/>
            </a:pPr>
            <a:r>
              <a:rPr lang="en-US" sz="2000" dirty="0"/>
              <a:t>Planning Phase: </a:t>
            </a:r>
          </a:p>
          <a:p>
            <a:pPr lvl="1">
              <a:buFont typeface="Wingdings" panose="05000000000000000000" pitchFamily="2" charset="2"/>
              <a:buChar char="ü"/>
            </a:pPr>
            <a:r>
              <a:rPr lang="en-US" sz="2000" dirty="0"/>
              <a:t>Define scope of the document (how deep will it go)</a:t>
            </a:r>
          </a:p>
          <a:p>
            <a:pPr lvl="1">
              <a:buFont typeface="Wingdings" panose="05000000000000000000" pitchFamily="2" charset="2"/>
              <a:buChar char="ü"/>
            </a:pPr>
            <a:r>
              <a:rPr lang="en-US" sz="2000" dirty="0"/>
              <a:t>Identify the SMEs needed in the CDTs</a:t>
            </a:r>
          </a:p>
          <a:p>
            <a:pPr lvl="1">
              <a:buFont typeface="Wingdings" panose="05000000000000000000" pitchFamily="2" charset="2"/>
              <a:buChar char="ü"/>
            </a:pPr>
            <a:r>
              <a:rPr lang="en-US" sz="2000" dirty="0"/>
              <a:t>Create the milestones and schedule for the document creation</a:t>
            </a:r>
          </a:p>
          <a:p>
            <a:pPr lvl="1">
              <a:buFont typeface="Wingdings" panose="05000000000000000000" pitchFamily="2" charset="2"/>
              <a:buChar char="ü"/>
            </a:pPr>
            <a:endParaRPr lang="en-US" sz="2000" dirty="0"/>
          </a:p>
          <a:p>
            <a:pPr>
              <a:buFont typeface="Wingdings" panose="05000000000000000000" pitchFamily="2" charset="2"/>
              <a:buChar char="q"/>
            </a:pPr>
            <a:r>
              <a:rPr lang="en-US" sz="2000" dirty="0"/>
              <a:t>Analysis Phase: </a:t>
            </a:r>
          </a:p>
          <a:p>
            <a:pPr lvl="1">
              <a:buFont typeface="Wingdings" panose="05000000000000000000" pitchFamily="2" charset="2"/>
              <a:buChar char="ü"/>
            </a:pPr>
            <a:r>
              <a:rPr lang="en-US" sz="2000" dirty="0"/>
              <a:t>Determine target audience (Management / Technical / other)</a:t>
            </a:r>
          </a:p>
          <a:p>
            <a:pPr lvl="1">
              <a:buFont typeface="Wingdings" panose="05000000000000000000" pitchFamily="2" charset="2"/>
              <a:buChar char="ü"/>
            </a:pPr>
            <a:r>
              <a:rPr lang="en-US" sz="2000" dirty="0"/>
              <a:t>Determine outcomes of the document</a:t>
            </a:r>
          </a:p>
          <a:p>
            <a:pPr lvl="1">
              <a:buFont typeface="Wingdings" panose="05000000000000000000" pitchFamily="2" charset="2"/>
              <a:buChar char="ü"/>
            </a:pPr>
            <a:r>
              <a:rPr lang="en-US" sz="2000" dirty="0"/>
              <a:t>Organize document content into a logical hierarchy</a:t>
            </a:r>
          </a:p>
          <a:p>
            <a:pPr lvl="1">
              <a:buFont typeface="Wingdings" panose="05000000000000000000" pitchFamily="2" charset="2"/>
              <a:buChar char="ü"/>
            </a:pPr>
            <a:r>
              <a:rPr lang="en-US" sz="2000" dirty="0"/>
              <a:t>Identify supplemental templates, checklists, training to be developed to support the document</a:t>
            </a:r>
          </a:p>
          <a:p>
            <a:pPr lvl="1">
              <a:buFont typeface="Wingdings" panose="05000000000000000000" pitchFamily="2" charset="2"/>
              <a:buChar char="ü"/>
            </a:pPr>
            <a:endParaRPr lang="en-US" sz="2000" dirty="0"/>
          </a:p>
          <a:p>
            <a:pPr>
              <a:buFont typeface="Wingdings" panose="05000000000000000000" pitchFamily="2" charset="2"/>
              <a:buChar char="q"/>
            </a:pPr>
            <a:r>
              <a:rPr lang="en-US" sz="2000" dirty="0"/>
              <a:t>Submit Planning/Analysis Form to </a:t>
            </a:r>
            <a:r>
              <a:rPr lang="en-US" sz="2000" u="sng" dirty="0">
                <a:solidFill>
                  <a:srgbClr val="0070C0"/>
                </a:solidFill>
              </a:rPr>
              <a:t>SO for approval</a:t>
            </a:r>
          </a:p>
          <a:p>
            <a:endParaRPr lang="en-US" sz="1500" dirty="0"/>
          </a:p>
        </p:txBody>
      </p:sp>
    </p:spTree>
    <p:extLst>
      <p:ext uri="{BB962C8B-B14F-4D97-AF65-F5344CB8AC3E}">
        <p14:creationId xmlns:p14="http://schemas.microsoft.com/office/powerpoint/2010/main" val="4140622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Community</a:t>
            </a:r>
            <a:endParaRPr lang="en-US" dirty="0"/>
          </a:p>
        </p:txBody>
      </p:sp>
      <p:sp>
        <p:nvSpPr>
          <p:cNvPr id="3" name="Content Placeholder 2"/>
          <p:cNvSpPr>
            <a:spLocks noGrp="1"/>
          </p:cNvSpPr>
          <p:nvPr>
            <p:ph idx="1"/>
          </p:nvPr>
        </p:nvSpPr>
        <p:spPr>
          <a:xfrm>
            <a:off x="739488" y="1828800"/>
            <a:ext cx="9144000" cy="4342019"/>
          </a:xfrm>
        </p:spPr>
        <p:txBody>
          <a:bodyPr>
            <a:normAutofit/>
          </a:bodyPr>
          <a:lstStyle/>
          <a:p>
            <a:r>
              <a:rPr lang="en-US" sz="2400" dirty="0" smtClean="0"/>
              <a:t>Working Group Evolution</a:t>
            </a:r>
          </a:p>
          <a:p>
            <a:r>
              <a:rPr lang="en-US" sz="2400" dirty="0" smtClean="0"/>
              <a:t>Refining Collaboration Infrastructure</a:t>
            </a:r>
            <a:endParaRPr lang="en-US" sz="2200" dirty="0" smtClean="0"/>
          </a:p>
          <a:p>
            <a:r>
              <a:rPr lang="en-US" sz="2400" dirty="0" smtClean="0"/>
              <a:t>Broadening Outreach by Leveraging Networks</a:t>
            </a:r>
          </a:p>
          <a:p>
            <a:r>
              <a:rPr lang="en-US" sz="2400" dirty="0" smtClean="0"/>
              <a:t>Creating Venues for the Right Face-to-Face Interaction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20" y="3657600"/>
            <a:ext cx="3627572" cy="3112457"/>
          </a:xfrm>
          <a:prstGeom prst="rect">
            <a:avLst/>
          </a:prstGeom>
        </p:spPr>
      </p:pic>
      <p:pic>
        <p:nvPicPr>
          <p:cNvPr id="30" name="Picture 29"/>
          <p:cNvPicPr>
            <a:picLocks noChangeAspect="1"/>
          </p:cNvPicPr>
          <p:nvPr/>
        </p:nvPicPr>
        <p:blipFill>
          <a:blip r:embed="rId3"/>
          <a:stretch>
            <a:fillRect/>
          </a:stretch>
        </p:blipFill>
        <p:spPr>
          <a:xfrm>
            <a:off x="704852" y="3657600"/>
            <a:ext cx="6606599" cy="3027328"/>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2362200"/>
            <a:ext cx="874742" cy="874742"/>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979" y="2362200"/>
            <a:ext cx="1157641" cy="874742"/>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9606" y="2354996"/>
            <a:ext cx="897254" cy="889150"/>
          </a:xfrm>
          <a:prstGeom prst="rect">
            <a:avLst/>
          </a:prstGeom>
        </p:spPr>
      </p:pic>
    </p:spTree>
    <p:extLst>
      <p:ext uri="{BB962C8B-B14F-4D97-AF65-F5344CB8AC3E}">
        <p14:creationId xmlns:p14="http://schemas.microsoft.com/office/powerpoint/2010/main" val="35189979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Implementation</a:t>
            </a:r>
            <a:endParaRPr lang="en-US" dirty="0"/>
          </a:p>
        </p:txBody>
      </p:sp>
      <p:pic>
        <p:nvPicPr>
          <p:cNvPr id="4" name="Picture 3"/>
          <p:cNvPicPr>
            <a:picLocks noChangeAspect="1"/>
          </p:cNvPicPr>
          <p:nvPr/>
        </p:nvPicPr>
        <p:blipFill rotWithShape="1">
          <a:blip r:embed="rId2"/>
          <a:srcRect t="12628" r="1421" b="22968"/>
          <a:stretch/>
        </p:blipFill>
        <p:spPr>
          <a:xfrm>
            <a:off x="497541" y="2133600"/>
            <a:ext cx="11196918" cy="4114800"/>
          </a:xfrm>
          <a:prstGeom prst="rect">
            <a:avLst/>
          </a:prstGeom>
        </p:spPr>
      </p:pic>
      <p:sp>
        <p:nvSpPr>
          <p:cNvPr id="29" name="Oval 28"/>
          <p:cNvSpPr/>
          <p:nvPr/>
        </p:nvSpPr>
        <p:spPr>
          <a:xfrm>
            <a:off x="5257800" y="3733800"/>
            <a:ext cx="1295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48400" y="2590800"/>
            <a:ext cx="1295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0518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50000"/>
                  </a:schemeClr>
                </a:solidFill>
              </a:rPr>
              <a:t>Shaping the Way Ahead</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rot="2714629">
            <a:off x="1532961" y="4824025"/>
            <a:ext cx="822661" cy="300082"/>
          </a:xfrm>
          <a:prstGeom prst="rect">
            <a:avLst/>
          </a:prstGeom>
          <a:noFill/>
        </p:spPr>
        <p:txBody>
          <a:bodyPr wrap="none" rtlCol="0">
            <a:spAutoFit/>
          </a:bodyPr>
          <a:lstStyle/>
          <a:p>
            <a:r>
              <a:rPr lang="en-US" sz="1350" dirty="0">
                <a:solidFill>
                  <a:prstClr val="black"/>
                </a:solidFill>
              </a:rPr>
              <a:t>Oct 2015</a:t>
            </a:r>
          </a:p>
        </p:txBody>
      </p:sp>
      <p:sp>
        <p:nvSpPr>
          <p:cNvPr id="7" name="TextBox 6"/>
          <p:cNvSpPr txBox="1"/>
          <p:nvPr/>
        </p:nvSpPr>
        <p:spPr>
          <a:xfrm rot="2721346">
            <a:off x="1910585" y="4837177"/>
            <a:ext cx="857158" cy="300082"/>
          </a:xfrm>
          <a:prstGeom prst="rect">
            <a:avLst/>
          </a:prstGeom>
          <a:noFill/>
        </p:spPr>
        <p:txBody>
          <a:bodyPr wrap="none" rtlCol="0">
            <a:spAutoFit/>
          </a:bodyPr>
          <a:lstStyle/>
          <a:p>
            <a:r>
              <a:rPr lang="en-US" sz="1350" dirty="0">
                <a:solidFill>
                  <a:prstClr val="black"/>
                </a:solidFill>
              </a:rPr>
              <a:t>Nov 2015</a:t>
            </a:r>
          </a:p>
        </p:txBody>
      </p:sp>
      <p:sp>
        <p:nvSpPr>
          <p:cNvPr id="9" name="TextBox 8"/>
          <p:cNvSpPr txBox="1"/>
          <p:nvPr/>
        </p:nvSpPr>
        <p:spPr>
          <a:xfrm rot="2830596">
            <a:off x="2934820" y="4840084"/>
            <a:ext cx="831318" cy="300082"/>
          </a:xfrm>
          <a:prstGeom prst="rect">
            <a:avLst/>
          </a:prstGeom>
          <a:noFill/>
        </p:spPr>
        <p:txBody>
          <a:bodyPr wrap="none" rtlCol="0">
            <a:spAutoFit/>
          </a:bodyPr>
          <a:lstStyle/>
          <a:p>
            <a:r>
              <a:rPr lang="en-US" sz="1350" dirty="0">
                <a:solidFill>
                  <a:prstClr val="black"/>
                </a:solidFill>
              </a:rPr>
              <a:t>Feb 2016</a:t>
            </a:r>
          </a:p>
        </p:txBody>
      </p:sp>
      <p:sp>
        <p:nvSpPr>
          <p:cNvPr id="11" name="TextBox 10"/>
          <p:cNvSpPr txBox="1"/>
          <p:nvPr/>
        </p:nvSpPr>
        <p:spPr>
          <a:xfrm rot="2682876">
            <a:off x="3934475" y="4843703"/>
            <a:ext cx="881973" cy="300082"/>
          </a:xfrm>
          <a:prstGeom prst="rect">
            <a:avLst/>
          </a:prstGeom>
          <a:noFill/>
        </p:spPr>
        <p:txBody>
          <a:bodyPr wrap="none" rtlCol="0">
            <a:spAutoFit/>
          </a:bodyPr>
          <a:lstStyle/>
          <a:p>
            <a:r>
              <a:rPr lang="en-US" sz="1350" dirty="0">
                <a:solidFill>
                  <a:prstClr val="black"/>
                </a:solidFill>
              </a:rPr>
              <a:t>May 2016</a:t>
            </a:r>
          </a:p>
        </p:txBody>
      </p:sp>
      <p:sp>
        <p:nvSpPr>
          <p:cNvPr id="15" name="Rectangle 14"/>
          <p:cNvSpPr/>
          <p:nvPr/>
        </p:nvSpPr>
        <p:spPr>
          <a:xfrm>
            <a:off x="1587793" y="4374902"/>
            <a:ext cx="8667254" cy="300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TextBox 15"/>
          <p:cNvSpPr txBox="1"/>
          <p:nvPr/>
        </p:nvSpPr>
        <p:spPr>
          <a:xfrm rot="18688616">
            <a:off x="1540343" y="3942003"/>
            <a:ext cx="710131" cy="323165"/>
          </a:xfrm>
          <a:prstGeom prst="rect">
            <a:avLst/>
          </a:prstGeom>
          <a:noFill/>
        </p:spPr>
        <p:txBody>
          <a:bodyPr wrap="none" rtlCol="0">
            <a:spAutoFit/>
          </a:bodyPr>
          <a:lstStyle/>
          <a:p>
            <a:r>
              <a:rPr lang="en-US" sz="1500" dirty="0">
                <a:solidFill>
                  <a:prstClr val="black"/>
                </a:solidFill>
              </a:rPr>
              <a:t>Kickoff</a:t>
            </a:r>
          </a:p>
        </p:txBody>
      </p:sp>
      <p:sp>
        <p:nvSpPr>
          <p:cNvPr id="17" name="TextBox 16"/>
          <p:cNvSpPr txBox="1"/>
          <p:nvPr/>
        </p:nvSpPr>
        <p:spPr>
          <a:xfrm rot="18696838">
            <a:off x="1589379" y="3341173"/>
            <a:ext cx="2309928" cy="323165"/>
          </a:xfrm>
          <a:prstGeom prst="rect">
            <a:avLst/>
          </a:prstGeom>
          <a:noFill/>
        </p:spPr>
        <p:txBody>
          <a:bodyPr wrap="none" rtlCol="0">
            <a:spAutoFit/>
          </a:bodyPr>
          <a:lstStyle/>
          <a:p>
            <a:r>
              <a:rPr lang="en-US" sz="1500" dirty="0">
                <a:solidFill>
                  <a:prstClr val="black"/>
                </a:solidFill>
              </a:rPr>
              <a:t>Public Meeting #1 - Tysons</a:t>
            </a:r>
          </a:p>
        </p:txBody>
      </p:sp>
      <p:sp>
        <p:nvSpPr>
          <p:cNvPr id="23" name="TextBox 22"/>
          <p:cNvSpPr txBox="1"/>
          <p:nvPr/>
        </p:nvSpPr>
        <p:spPr>
          <a:xfrm rot="18746259">
            <a:off x="3679335" y="3238476"/>
            <a:ext cx="2562176" cy="323165"/>
          </a:xfrm>
          <a:prstGeom prst="rect">
            <a:avLst/>
          </a:prstGeom>
          <a:noFill/>
        </p:spPr>
        <p:txBody>
          <a:bodyPr wrap="none" rtlCol="0">
            <a:spAutoFit/>
          </a:bodyPr>
          <a:lstStyle/>
          <a:p>
            <a:r>
              <a:rPr lang="en-US" sz="1500" dirty="0">
                <a:solidFill>
                  <a:prstClr val="black"/>
                </a:solidFill>
              </a:rPr>
              <a:t>Public Meeting #3 – Anaheim</a:t>
            </a:r>
          </a:p>
        </p:txBody>
      </p:sp>
      <p:sp>
        <p:nvSpPr>
          <p:cNvPr id="3" name="Diamond 2"/>
          <p:cNvSpPr/>
          <p:nvPr/>
        </p:nvSpPr>
        <p:spPr>
          <a:xfrm>
            <a:off x="1703502" y="4411591"/>
            <a:ext cx="111642" cy="223724"/>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Diamond 24"/>
          <p:cNvSpPr/>
          <p:nvPr/>
        </p:nvSpPr>
        <p:spPr>
          <a:xfrm>
            <a:off x="2003894" y="4408312"/>
            <a:ext cx="111642" cy="223724"/>
          </a:xfrm>
          <a:prstGeom prst="diamond">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Diamond 25"/>
          <p:cNvSpPr/>
          <p:nvPr/>
        </p:nvSpPr>
        <p:spPr>
          <a:xfrm>
            <a:off x="4077786" y="4414240"/>
            <a:ext cx="120124" cy="223724"/>
          </a:xfrm>
          <a:prstGeom prst="diamond">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Diamond 27"/>
          <p:cNvSpPr/>
          <p:nvPr/>
        </p:nvSpPr>
        <p:spPr>
          <a:xfrm>
            <a:off x="3009087" y="4408312"/>
            <a:ext cx="111642" cy="223724"/>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29</a:t>
            </a:fld>
            <a:endParaRPr lang="en-US">
              <a:solidFill>
                <a:prstClr val="black">
                  <a:tint val="75000"/>
                </a:prstClr>
              </a:solidFill>
            </a:endParaRPr>
          </a:p>
        </p:txBody>
      </p:sp>
      <p:sp>
        <p:nvSpPr>
          <p:cNvPr id="39" name="Diamond 38"/>
          <p:cNvSpPr/>
          <p:nvPr/>
        </p:nvSpPr>
        <p:spPr>
          <a:xfrm>
            <a:off x="5170439" y="4409405"/>
            <a:ext cx="111642" cy="223724"/>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Diamond 39"/>
          <p:cNvSpPr/>
          <p:nvPr/>
        </p:nvSpPr>
        <p:spPr>
          <a:xfrm>
            <a:off x="5442768" y="4400779"/>
            <a:ext cx="111642"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rot="2682876">
            <a:off x="5086006" y="4821433"/>
            <a:ext cx="833883" cy="300082"/>
          </a:xfrm>
          <a:prstGeom prst="rect">
            <a:avLst/>
          </a:prstGeom>
          <a:noFill/>
        </p:spPr>
        <p:txBody>
          <a:bodyPr wrap="none" rtlCol="0">
            <a:spAutoFit/>
          </a:bodyPr>
          <a:lstStyle/>
          <a:p>
            <a:r>
              <a:rPr lang="en-US" sz="1350" dirty="0">
                <a:solidFill>
                  <a:prstClr val="black"/>
                </a:solidFill>
              </a:rPr>
              <a:t>Sep 2016</a:t>
            </a:r>
          </a:p>
        </p:txBody>
      </p:sp>
      <p:sp>
        <p:nvSpPr>
          <p:cNvPr id="42" name="TextBox 41"/>
          <p:cNvSpPr txBox="1"/>
          <p:nvPr/>
        </p:nvSpPr>
        <p:spPr>
          <a:xfrm rot="2674901">
            <a:off x="5308381" y="4807633"/>
            <a:ext cx="833883" cy="300082"/>
          </a:xfrm>
          <a:prstGeom prst="rect">
            <a:avLst/>
          </a:prstGeom>
          <a:noFill/>
        </p:spPr>
        <p:txBody>
          <a:bodyPr wrap="none" rtlCol="0">
            <a:spAutoFit/>
          </a:bodyPr>
          <a:lstStyle/>
          <a:p>
            <a:r>
              <a:rPr lang="en-US" sz="1350" dirty="0">
                <a:solidFill>
                  <a:prstClr val="black"/>
                </a:solidFill>
              </a:rPr>
              <a:t>Sep 2016</a:t>
            </a:r>
          </a:p>
        </p:txBody>
      </p:sp>
      <p:sp>
        <p:nvSpPr>
          <p:cNvPr id="44" name="TextBox 43"/>
          <p:cNvSpPr txBox="1"/>
          <p:nvPr/>
        </p:nvSpPr>
        <p:spPr>
          <a:xfrm rot="18746259">
            <a:off x="4784021" y="3343496"/>
            <a:ext cx="2261838" cy="323165"/>
          </a:xfrm>
          <a:prstGeom prst="rect">
            <a:avLst/>
          </a:prstGeom>
          <a:noFill/>
        </p:spPr>
        <p:txBody>
          <a:bodyPr wrap="none" rtlCol="0">
            <a:spAutoFit/>
          </a:bodyPr>
          <a:lstStyle/>
          <a:p>
            <a:r>
              <a:rPr lang="en-US" sz="1500" dirty="0">
                <a:solidFill>
                  <a:prstClr val="black"/>
                </a:solidFill>
              </a:rPr>
              <a:t>Public Meeting #4 - Tysons</a:t>
            </a:r>
          </a:p>
        </p:txBody>
      </p:sp>
      <p:sp>
        <p:nvSpPr>
          <p:cNvPr id="45" name="TextBox 44"/>
          <p:cNvSpPr txBox="1"/>
          <p:nvPr/>
        </p:nvSpPr>
        <p:spPr>
          <a:xfrm rot="18746259">
            <a:off x="4988271" y="3235505"/>
            <a:ext cx="2558521" cy="323165"/>
          </a:xfrm>
          <a:prstGeom prst="rect">
            <a:avLst/>
          </a:prstGeom>
          <a:noFill/>
        </p:spPr>
        <p:txBody>
          <a:bodyPr wrap="none" rtlCol="0">
            <a:spAutoFit/>
          </a:bodyPr>
          <a:lstStyle/>
          <a:p>
            <a:r>
              <a:rPr lang="en-US" sz="1500" b="1" dirty="0">
                <a:solidFill>
                  <a:prstClr val="black"/>
                </a:solidFill>
              </a:rPr>
              <a:t>ISAO 100-1 &amp; 600-1 Published</a:t>
            </a:r>
          </a:p>
        </p:txBody>
      </p:sp>
      <p:sp>
        <p:nvSpPr>
          <p:cNvPr id="53" name="TextBox 52"/>
          <p:cNvSpPr txBox="1"/>
          <p:nvPr/>
        </p:nvSpPr>
        <p:spPr>
          <a:xfrm rot="2830596">
            <a:off x="6827662" y="4935983"/>
            <a:ext cx="1021433" cy="300082"/>
          </a:xfrm>
          <a:prstGeom prst="rect">
            <a:avLst/>
          </a:prstGeom>
          <a:noFill/>
        </p:spPr>
        <p:txBody>
          <a:bodyPr wrap="none" rtlCol="0">
            <a:spAutoFit/>
          </a:bodyPr>
          <a:lstStyle/>
          <a:p>
            <a:r>
              <a:rPr lang="en-US" sz="1350" dirty="0">
                <a:solidFill>
                  <a:prstClr val="black"/>
                </a:solidFill>
              </a:rPr>
              <a:t>Spring 2017</a:t>
            </a:r>
          </a:p>
        </p:txBody>
      </p:sp>
      <p:sp>
        <p:nvSpPr>
          <p:cNvPr id="54" name="TextBox 53"/>
          <p:cNvSpPr txBox="1"/>
          <p:nvPr/>
        </p:nvSpPr>
        <p:spPr>
          <a:xfrm rot="18738383">
            <a:off x="2526870" y="3162985"/>
            <a:ext cx="2793422" cy="323165"/>
          </a:xfrm>
          <a:prstGeom prst="rect">
            <a:avLst/>
          </a:prstGeom>
          <a:noFill/>
        </p:spPr>
        <p:txBody>
          <a:bodyPr wrap="square" rtlCol="0">
            <a:spAutoFit/>
          </a:bodyPr>
          <a:lstStyle/>
          <a:p>
            <a:r>
              <a:rPr lang="en-US" sz="1500" dirty="0">
                <a:solidFill>
                  <a:prstClr val="black"/>
                </a:solidFill>
              </a:rPr>
              <a:t>Public Meeting #2 - San Antonio</a:t>
            </a:r>
          </a:p>
        </p:txBody>
      </p:sp>
      <p:sp>
        <p:nvSpPr>
          <p:cNvPr id="56" name="TextBox 55"/>
          <p:cNvSpPr txBox="1"/>
          <p:nvPr/>
        </p:nvSpPr>
        <p:spPr>
          <a:xfrm rot="18738383">
            <a:off x="6544083" y="3148154"/>
            <a:ext cx="2793422" cy="323165"/>
          </a:xfrm>
          <a:prstGeom prst="rect">
            <a:avLst/>
          </a:prstGeom>
          <a:noFill/>
        </p:spPr>
        <p:txBody>
          <a:bodyPr wrap="square" rtlCol="0">
            <a:spAutoFit/>
          </a:bodyPr>
          <a:lstStyle/>
          <a:p>
            <a:r>
              <a:rPr lang="en-US" sz="1500" b="1" dirty="0">
                <a:solidFill>
                  <a:prstClr val="black"/>
                </a:solidFill>
              </a:rPr>
              <a:t>Public Meeting #5 (?)</a:t>
            </a:r>
          </a:p>
        </p:txBody>
      </p:sp>
      <p:sp>
        <p:nvSpPr>
          <p:cNvPr id="57" name="Diamond 56"/>
          <p:cNvSpPr/>
          <p:nvPr/>
        </p:nvSpPr>
        <p:spPr>
          <a:xfrm>
            <a:off x="7044371" y="4412644"/>
            <a:ext cx="111642" cy="22372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Diamond 57"/>
          <p:cNvSpPr/>
          <p:nvPr/>
        </p:nvSpPr>
        <p:spPr>
          <a:xfrm>
            <a:off x="8947145" y="4409405"/>
            <a:ext cx="111642" cy="22372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TextBox 47"/>
          <p:cNvSpPr txBox="1"/>
          <p:nvPr/>
        </p:nvSpPr>
        <p:spPr>
          <a:xfrm rot="2682876">
            <a:off x="8786661" y="4843703"/>
            <a:ext cx="814775" cy="300082"/>
          </a:xfrm>
          <a:prstGeom prst="rect">
            <a:avLst/>
          </a:prstGeom>
          <a:noFill/>
        </p:spPr>
        <p:txBody>
          <a:bodyPr wrap="none" rtlCol="0">
            <a:spAutoFit/>
          </a:bodyPr>
          <a:lstStyle/>
          <a:p>
            <a:r>
              <a:rPr lang="en-US" sz="1350" dirty="0">
                <a:solidFill>
                  <a:prstClr val="black"/>
                </a:solidFill>
              </a:rPr>
              <a:t>Fall 2017</a:t>
            </a:r>
          </a:p>
        </p:txBody>
      </p:sp>
      <p:sp>
        <p:nvSpPr>
          <p:cNvPr id="49" name="TextBox 48"/>
          <p:cNvSpPr txBox="1"/>
          <p:nvPr/>
        </p:nvSpPr>
        <p:spPr>
          <a:xfrm rot="18738383">
            <a:off x="8595800" y="3206570"/>
            <a:ext cx="2200692" cy="553998"/>
          </a:xfrm>
          <a:prstGeom prst="rect">
            <a:avLst/>
          </a:prstGeom>
          <a:noFill/>
        </p:spPr>
        <p:txBody>
          <a:bodyPr wrap="square" rtlCol="0">
            <a:spAutoFit/>
          </a:bodyPr>
          <a:lstStyle/>
          <a:p>
            <a:r>
              <a:rPr lang="en-US" sz="1500" b="1" dirty="0">
                <a:solidFill>
                  <a:prstClr val="black"/>
                </a:solidFill>
              </a:rPr>
              <a:t>1</a:t>
            </a:r>
            <a:r>
              <a:rPr lang="en-US" sz="1500" b="1" baseline="30000" dirty="0">
                <a:solidFill>
                  <a:prstClr val="black"/>
                </a:solidFill>
              </a:rPr>
              <a:t>st</a:t>
            </a:r>
            <a:r>
              <a:rPr lang="en-US" sz="1500" b="1" dirty="0">
                <a:solidFill>
                  <a:prstClr val="black"/>
                </a:solidFill>
              </a:rPr>
              <a:t> Annual National ISAO </a:t>
            </a:r>
          </a:p>
          <a:p>
            <a:r>
              <a:rPr lang="en-US" sz="1500" b="1" dirty="0">
                <a:solidFill>
                  <a:prstClr val="black"/>
                </a:solidFill>
              </a:rPr>
              <a:t>Convention (?)</a:t>
            </a:r>
          </a:p>
        </p:txBody>
      </p:sp>
      <p:sp>
        <p:nvSpPr>
          <p:cNvPr id="35" name="Diamond 34"/>
          <p:cNvSpPr/>
          <p:nvPr/>
        </p:nvSpPr>
        <p:spPr>
          <a:xfrm>
            <a:off x="7950172" y="4415161"/>
            <a:ext cx="111642"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TextBox 35"/>
          <p:cNvSpPr txBox="1"/>
          <p:nvPr/>
        </p:nvSpPr>
        <p:spPr>
          <a:xfrm rot="2674901">
            <a:off x="7842235" y="4822015"/>
            <a:ext cx="780983" cy="300082"/>
          </a:xfrm>
          <a:prstGeom prst="rect">
            <a:avLst/>
          </a:prstGeom>
          <a:noFill/>
        </p:spPr>
        <p:txBody>
          <a:bodyPr wrap="none" rtlCol="0">
            <a:spAutoFit/>
          </a:bodyPr>
          <a:lstStyle/>
          <a:p>
            <a:r>
              <a:rPr lang="en-US" sz="1350" dirty="0">
                <a:solidFill>
                  <a:prstClr val="black"/>
                </a:solidFill>
              </a:rPr>
              <a:t>2Q 2017</a:t>
            </a:r>
          </a:p>
        </p:txBody>
      </p:sp>
      <p:sp>
        <p:nvSpPr>
          <p:cNvPr id="38" name="TextBox 37"/>
          <p:cNvSpPr txBox="1"/>
          <p:nvPr/>
        </p:nvSpPr>
        <p:spPr>
          <a:xfrm rot="18746259">
            <a:off x="7478509" y="3240809"/>
            <a:ext cx="2584362" cy="323165"/>
          </a:xfrm>
          <a:prstGeom prst="rect">
            <a:avLst/>
          </a:prstGeom>
          <a:noFill/>
        </p:spPr>
        <p:txBody>
          <a:bodyPr wrap="none" rtlCol="0">
            <a:spAutoFit/>
          </a:bodyPr>
          <a:lstStyle/>
          <a:p>
            <a:r>
              <a:rPr lang="en-US" sz="1500" b="1" dirty="0">
                <a:solidFill>
                  <a:prstClr val="black"/>
                </a:solidFill>
              </a:rPr>
              <a:t>Next Documents Published (?)</a:t>
            </a:r>
          </a:p>
        </p:txBody>
      </p:sp>
      <p:sp>
        <p:nvSpPr>
          <p:cNvPr id="32" name="TextBox 31"/>
          <p:cNvSpPr txBox="1"/>
          <p:nvPr/>
        </p:nvSpPr>
        <p:spPr>
          <a:xfrm rot="2721346">
            <a:off x="2347611" y="4834306"/>
            <a:ext cx="805029" cy="300082"/>
          </a:xfrm>
          <a:prstGeom prst="rect">
            <a:avLst/>
          </a:prstGeom>
          <a:noFill/>
        </p:spPr>
        <p:txBody>
          <a:bodyPr wrap="none" rtlCol="0">
            <a:spAutoFit/>
          </a:bodyPr>
          <a:lstStyle/>
          <a:p>
            <a:r>
              <a:rPr lang="en-US" sz="1350" dirty="0">
                <a:solidFill>
                  <a:prstClr val="black"/>
                </a:solidFill>
              </a:rPr>
              <a:t>Jan 2016</a:t>
            </a:r>
          </a:p>
        </p:txBody>
      </p:sp>
      <p:sp>
        <p:nvSpPr>
          <p:cNvPr id="33" name="TextBox 32"/>
          <p:cNvSpPr txBox="1"/>
          <p:nvPr/>
        </p:nvSpPr>
        <p:spPr>
          <a:xfrm rot="18696838">
            <a:off x="2118341" y="3372806"/>
            <a:ext cx="2177904" cy="323165"/>
          </a:xfrm>
          <a:prstGeom prst="rect">
            <a:avLst/>
          </a:prstGeom>
          <a:noFill/>
        </p:spPr>
        <p:txBody>
          <a:bodyPr wrap="none" rtlCol="0">
            <a:spAutoFit/>
          </a:bodyPr>
          <a:lstStyle/>
          <a:p>
            <a:r>
              <a:rPr lang="en-US" sz="1500" dirty="0">
                <a:solidFill>
                  <a:prstClr val="black"/>
                </a:solidFill>
              </a:rPr>
              <a:t>Working Groups Created</a:t>
            </a:r>
          </a:p>
        </p:txBody>
      </p:sp>
      <p:sp>
        <p:nvSpPr>
          <p:cNvPr id="34" name="Diamond 33"/>
          <p:cNvSpPr/>
          <p:nvPr/>
        </p:nvSpPr>
        <p:spPr>
          <a:xfrm>
            <a:off x="2501345" y="4405441"/>
            <a:ext cx="111642" cy="223724"/>
          </a:xfrm>
          <a:prstGeom prst="diamond">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extBox 36"/>
          <p:cNvSpPr txBox="1"/>
          <p:nvPr/>
        </p:nvSpPr>
        <p:spPr>
          <a:xfrm rot="2682876">
            <a:off x="3715938" y="4849458"/>
            <a:ext cx="881973" cy="300082"/>
          </a:xfrm>
          <a:prstGeom prst="rect">
            <a:avLst/>
          </a:prstGeom>
          <a:noFill/>
        </p:spPr>
        <p:txBody>
          <a:bodyPr wrap="none" rtlCol="0">
            <a:spAutoFit/>
          </a:bodyPr>
          <a:lstStyle/>
          <a:p>
            <a:r>
              <a:rPr lang="en-US" sz="1350" dirty="0">
                <a:solidFill>
                  <a:prstClr val="black"/>
                </a:solidFill>
              </a:rPr>
              <a:t>May 2016</a:t>
            </a:r>
          </a:p>
        </p:txBody>
      </p:sp>
      <p:sp>
        <p:nvSpPr>
          <p:cNvPr id="43" name="TextBox 42"/>
          <p:cNvSpPr txBox="1"/>
          <p:nvPr/>
        </p:nvSpPr>
        <p:spPr>
          <a:xfrm rot="18746259">
            <a:off x="3424569" y="3252857"/>
            <a:ext cx="2582887" cy="323165"/>
          </a:xfrm>
          <a:prstGeom prst="rect">
            <a:avLst/>
          </a:prstGeom>
          <a:noFill/>
        </p:spPr>
        <p:txBody>
          <a:bodyPr wrap="none" rtlCol="0">
            <a:spAutoFit/>
          </a:bodyPr>
          <a:lstStyle/>
          <a:p>
            <a:r>
              <a:rPr lang="en-US" sz="1500" dirty="0">
                <a:solidFill>
                  <a:prstClr val="black"/>
                </a:solidFill>
              </a:rPr>
              <a:t>Initial Draft Documents Shared</a:t>
            </a:r>
          </a:p>
        </p:txBody>
      </p:sp>
      <p:sp>
        <p:nvSpPr>
          <p:cNvPr id="46" name="Diamond 45"/>
          <p:cNvSpPr/>
          <p:nvPr/>
        </p:nvSpPr>
        <p:spPr>
          <a:xfrm>
            <a:off x="3876501" y="4419995"/>
            <a:ext cx="120124" cy="223724"/>
          </a:xfrm>
          <a:prstGeom prst="diamond">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urved Down Arrow 5"/>
          <p:cNvSpPr/>
          <p:nvPr/>
        </p:nvSpPr>
        <p:spPr>
          <a:xfrm flipH="1">
            <a:off x="7938848" y="1989446"/>
            <a:ext cx="2415396" cy="6740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Rectangle 7"/>
          <p:cNvSpPr/>
          <p:nvPr/>
        </p:nvSpPr>
        <p:spPr>
          <a:xfrm>
            <a:off x="8947146" y="1822763"/>
            <a:ext cx="50526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47" name="Rectangle 46"/>
          <p:cNvSpPr/>
          <p:nvPr/>
        </p:nvSpPr>
        <p:spPr>
          <a:xfrm>
            <a:off x="2908539" y="6019800"/>
            <a:ext cx="6374922" cy="3936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bg1"/>
                </a:solidFill>
              </a:rPr>
              <a:t>Are we growing the ecosystem and making it more capable?</a:t>
            </a:r>
            <a:endParaRPr lang="en-US" sz="2000" i="1" dirty="0">
              <a:solidFill>
                <a:schemeClr val="bg1"/>
              </a:solidFill>
            </a:endParaRPr>
          </a:p>
        </p:txBody>
      </p:sp>
    </p:spTree>
    <p:extLst>
      <p:ext uri="{BB962C8B-B14F-4D97-AF65-F5344CB8AC3E}">
        <p14:creationId xmlns:p14="http://schemas.microsoft.com/office/powerpoint/2010/main" val="2154461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a typeface="Arial Unicode MS" panose="020B0604020202020204" pitchFamily="34" charset="-128"/>
                <a:cs typeface="Arial Unicode MS" panose="020B0604020202020204" pitchFamily="34" charset="-128"/>
              </a:rPr>
              <a:t>Administrative Information</a:t>
            </a:r>
            <a:endParaRPr lang="en-US" sz="2800" dirty="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sz="half" idx="1"/>
          </p:nvPr>
        </p:nvSpPr>
        <p:spPr>
          <a:xfrm>
            <a:off x="2438400" y="1828800"/>
            <a:ext cx="7315200" cy="4876800"/>
          </a:xfrm>
        </p:spPr>
        <p:txBody>
          <a:bodyPr>
            <a:noAutofit/>
          </a:bodyPr>
          <a:lstStyle/>
          <a:p>
            <a:pPr>
              <a:lnSpc>
                <a:spcPct val="100000"/>
              </a:lnSpc>
              <a:spcBef>
                <a:spcPts val="0"/>
              </a:spcBef>
              <a:buFont typeface="Arial" panose="020B0604020202020204" pitchFamily="34" charset="0"/>
              <a:buChar char="•"/>
            </a:pPr>
            <a:r>
              <a:rPr lang="en-US" sz="2800" dirty="0" smtClean="0"/>
              <a:t>Badges and building access</a:t>
            </a:r>
          </a:p>
          <a:p>
            <a:pPr lvl="1">
              <a:lnSpc>
                <a:spcPct val="100000"/>
              </a:lnSpc>
              <a:spcBef>
                <a:spcPts val="0"/>
              </a:spcBef>
              <a:buFont typeface="Courier New" panose="02070309020205020404" pitchFamily="49" charset="0"/>
              <a:buChar char="o"/>
            </a:pPr>
            <a:r>
              <a:rPr lang="en-US" sz="2000" dirty="0" smtClean="0"/>
              <a:t> Please wear your badge at all times</a:t>
            </a:r>
          </a:p>
          <a:p>
            <a:pPr lvl="1">
              <a:lnSpc>
                <a:spcPct val="100000"/>
              </a:lnSpc>
              <a:spcBef>
                <a:spcPts val="0"/>
              </a:spcBef>
              <a:buFont typeface="Courier New" panose="02070309020205020404" pitchFamily="49" charset="0"/>
              <a:buChar char="o"/>
            </a:pPr>
            <a:r>
              <a:rPr lang="en-US" sz="2000" dirty="0" smtClean="0"/>
              <a:t> Unregistered attendees </a:t>
            </a:r>
            <a:r>
              <a:rPr lang="en-US" sz="2000" dirty="0"/>
              <a:t>go to the Information </a:t>
            </a:r>
            <a:r>
              <a:rPr lang="en-US" sz="2000" dirty="0" smtClean="0"/>
              <a:t>Desk</a:t>
            </a:r>
          </a:p>
          <a:p>
            <a:pPr lvl="1">
              <a:lnSpc>
                <a:spcPct val="100000"/>
              </a:lnSpc>
              <a:spcBef>
                <a:spcPts val="0"/>
              </a:spcBef>
              <a:buFont typeface="Courier New" panose="02070309020205020404" pitchFamily="49" charset="0"/>
              <a:buChar char="o"/>
            </a:pPr>
            <a:r>
              <a:rPr lang="en-US" sz="2000" dirty="0" smtClean="0"/>
              <a:t> Restrooms located in the internal corridor of Northwest quadrant of the building</a:t>
            </a:r>
          </a:p>
          <a:p>
            <a:pPr lvl="1">
              <a:lnSpc>
                <a:spcPct val="100000"/>
              </a:lnSpc>
              <a:spcBef>
                <a:spcPts val="0"/>
              </a:spcBef>
              <a:buFont typeface="Courier New" panose="02070309020205020404" pitchFamily="49" charset="0"/>
              <a:buChar char="o"/>
            </a:pPr>
            <a:r>
              <a:rPr lang="en-US" sz="2000" dirty="0" smtClean="0"/>
              <a:t> LMI is a smoke free environment</a:t>
            </a:r>
          </a:p>
          <a:p>
            <a:pPr lvl="1">
              <a:lnSpc>
                <a:spcPct val="100000"/>
              </a:lnSpc>
              <a:spcBef>
                <a:spcPts val="0"/>
              </a:spcBef>
              <a:buFont typeface="Courier New" panose="02070309020205020404" pitchFamily="49" charset="0"/>
              <a:buChar char="o"/>
            </a:pPr>
            <a:r>
              <a:rPr lang="en-US" sz="2000" dirty="0" smtClean="0"/>
              <a:t> Walking path is not LMI property</a:t>
            </a:r>
            <a:endParaRPr lang="en-US" sz="2000" dirty="0"/>
          </a:p>
          <a:p>
            <a:pPr>
              <a:lnSpc>
                <a:spcPct val="100000"/>
              </a:lnSpc>
              <a:spcBef>
                <a:spcPts val="0"/>
              </a:spcBef>
              <a:buFont typeface="Arial" panose="020B0604020202020204" pitchFamily="34" charset="0"/>
              <a:buChar char="•"/>
            </a:pPr>
            <a:r>
              <a:rPr lang="en-US" sz="2800" dirty="0"/>
              <a:t>Food</a:t>
            </a:r>
          </a:p>
          <a:p>
            <a:pPr lvl="1">
              <a:lnSpc>
                <a:spcPct val="100000"/>
              </a:lnSpc>
              <a:spcBef>
                <a:spcPts val="0"/>
              </a:spcBef>
              <a:buFont typeface="Courier New" panose="02070309020205020404" pitchFamily="49" charset="0"/>
              <a:buChar char="o"/>
            </a:pPr>
            <a:r>
              <a:rPr lang="en-US" sz="2000" dirty="0" smtClean="0"/>
              <a:t> Continental </a:t>
            </a:r>
            <a:r>
              <a:rPr lang="en-US" sz="2000" dirty="0"/>
              <a:t>breakfast available now</a:t>
            </a:r>
          </a:p>
          <a:p>
            <a:pPr lvl="1">
              <a:lnSpc>
                <a:spcPct val="100000"/>
              </a:lnSpc>
              <a:spcBef>
                <a:spcPts val="0"/>
              </a:spcBef>
              <a:buFont typeface="Courier New" panose="02070309020205020404" pitchFamily="49" charset="0"/>
              <a:buChar char="o"/>
            </a:pPr>
            <a:r>
              <a:rPr lang="en-US" sz="2000" dirty="0" smtClean="0"/>
              <a:t> Coffee </a:t>
            </a:r>
            <a:r>
              <a:rPr lang="en-US" sz="2000" dirty="0"/>
              <a:t>available all day</a:t>
            </a:r>
          </a:p>
          <a:p>
            <a:pPr lvl="1">
              <a:lnSpc>
                <a:spcPct val="100000"/>
              </a:lnSpc>
              <a:spcBef>
                <a:spcPts val="0"/>
              </a:spcBef>
              <a:buFont typeface="Courier New" panose="02070309020205020404" pitchFamily="49" charset="0"/>
              <a:buChar char="o"/>
            </a:pPr>
            <a:r>
              <a:rPr lang="en-US" sz="2000" dirty="0" smtClean="0"/>
              <a:t> Lunch </a:t>
            </a:r>
            <a:r>
              <a:rPr lang="en-US" sz="2000" dirty="0"/>
              <a:t>scheduled for 12:00</a:t>
            </a:r>
          </a:p>
          <a:p>
            <a:pPr>
              <a:lnSpc>
                <a:spcPct val="100000"/>
              </a:lnSpc>
              <a:spcBef>
                <a:spcPts val="0"/>
              </a:spcBef>
              <a:buFont typeface="Arial" panose="020B0604020202020204" pitchFamily="34" charset="0"/>
              <a:buChar char="•"/>
            </a:pPr>
            <a:r>
              <a:rPr lang="en-US" sz="2800" dirty="0" smtClean="0"/>
              <a:t>Emergency Procedures</a:t>
            </a:r>
          </a:p>
          <a:p>
            <a:pPr lvl="1">
              <a:lnSpc>
                <a:spcPct val="100000"/>
              </a:lnSpc>
              <a:spcBef>
                <a:spcPts val="0"/>
              </a:spcBef>
              <a:buFont typeface="Courier New" panose="02070309020205020404" pitchFamily="49" charset="0"/>
              <a:buChar char="o"/>
            </a:pPr>
            <a:r>
              <a:rPr lang="en-US" sz="2000" dirty="0" smtClean="0"/>
              <a:t> Exit the building through the main entrance</a:t>
            </a:r>
          </a:p>
          <a:p>
            <a:pPr lvl="1">
              <a:lnSpc>
                <a:spcPct val="100000"/>
              </a:lnSpc>
              <a:spcBef>
                <a:spcPts val="0"/>
              </a:spcBef>
              <a:buFont typeface="Courier New" panose="02070309020205020404" pitchFamily="49" charset="0"/>
              <a:buChar char="o"/>
            </a:pPr>
            <a:r>
              <a:rPr lang="en-US" sz="2000" dirty="0" smtClean="0"/>
              <a:t> Proceed to the open area across the driveway</a:t>
            </a:r>
            <a:endParaRPr lang="en-US" sz="2000" dirty="0"/>
          </a:p>
          <a:p>
            <a:pPr marL="0" indent="0">
              <a:lnSpc>
                <a:spcPct val="100000"/>
              </a:lnSpc>
              <a:spcBef>
                <a:spcPts val="0"/>
              </a:spcBef>
              <a:buNone/>
            </a:pPr>
            <a:endParaRPr lang="en-US" sz="2800" dirty="0"/>
          </a:p>
          <a:p>
            <a:pPr lvl="0" eaLnBrk="0" fontAlgn="base" hangingPunct="0">
              <a:lnSpc>
                <a:spcPct val="100000"/>
              </a:lnSpc>
              <a:spcBef>
                <a:spcPts val="0"/>
              </a:spcBef>
              <a:spcAft>
                <a:spcPct val="0"/>
              </a:spcAft>
              <a:buSzPct val="70000"/>
              <a:buFont typeface="Arial" panose="020B0604020202020204" pitchFamily="34" charset="0"/>
              <a:buChar char="•"/>
            </a:pPr>
            <a:endParaRPr lang="en-US" sz="2800" kern="0" dirty="0">
              <a:solidFill>
                <a:srgbClr val="493F3F"/>
              </a:solidFill>
              <a:cs typeface="Times New Roman" panose="02020603050405020304" pitchFamily="18" charset="0"/>
            </a:endParaRPr>
          </a:p>
        </p:txBody>
      </p:sp>
    </p:spTree>
    <p:extLst>
      <p:ext uri="{BB962C8B-B14F-4D97-AF65-F5344CB8AC3E}">
        <p14:creationId xmlns:p14="http://schemas.microsoft.com/office/powerpoint/2010/main" val="11356594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352800"/>
            <a:ext cx="9144001" cy="659935"/>
          </a:xfrm>
        </p:spPr>
        <p:txBody>
          <a:bodyPr>
            <a:noAutofit/>
          </a:bodyPr>
          <a:lstStyle/>
          <a:p>
            <a:r>
              <a:rPr lang="en-US" sz="3600" dirty="0" smtClean="0"/>
              <a:t>Supporting New and Emerging ISAOs</a:t>
            </a:r>
            <a:endParaRPr lang="en-US" sz="3600" dirty="0"/>
          </a:p>
        </p:txBody>
      </p:sp>
      <p:sp>
        <p:nvSpPr>
          <p:cNvPr id="3" name="Subtitle 2"/>
          <p:cNvSpPr>
            <a:spLocks noGrp="1"/>
          </p:cNvSpPr>
          <p:nvPr>
            <p:ph type="subTitle" idx="1"/>
          </p:nvPr>
        </p:nvSpPr>
        <p:spPr>
          <a:xfrm>
            <a:off x="2346616" y="4648200"/>
            <a:ext cx="7489415" cy="914400"/>
          </a:xfrm>
        </p:spPr>
        <p:txBody>
          <a:bodyPr>
            <a:normAutofit/>
          </a:bodyPr>
          <a:lstStyle/>
          <a:p>
            <a:r>
              <a:rPr lang="en-US" sz="2400" dirty="0" smtClean="0"/>
              <a:t>Natalie </a:t>
            </a:r>
            <a:r>
              <a:rPr lang="en-US" sz="2400" dirty="0" err="1" smtClean="0"/>
              <a:t>Sjelin</a:t>
            </a:r>
            <a:endParaRPr lang="en-US" sz="2400" dirty="0"/>
          </a:p>
          <a:p>
            <a:r>
              <a:rPr lang="en-US" sz="2400" dirty="0" smtClean="0"/>
              <a:t>Director of Support, ISAO Standards Organization</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1555663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Executive Order 13691</a:t>
            </a:r>
          </a:p>
        </p:txBody>
      </p:sp>
      <p:sp>
        <p:nvSpPr>
          <p:cNvPr id="3" name="Content Placeholder 2"/>
          <p:cNvSpPr>
            <a:spLocks noGrp="1"/>
          </p:cNvSpPr>
          <p:nvPr>
            <p:ph idx="1"/>
          </p:nvPr>
        </p:nvSpPr>
        <p:spPr>
          <a:xfrm>
            <a:off x="609600" y="1981200"/>
            <a:ext cx="10515600" cy="4494420"/>
          </a:xfrm>
        </p:spPr>
        <p:txBody>
          <a:bodyPr>
            <a:normAutofit/>
          </a:bodyPr>
          <a:lstStyle/>
          <a:p>
            <a:pPr marL="0" indent="0">
              <a:buNone/>
            </a:pPr>
            <a:r>
              <a:rPr lang="en-US" sz="2400" b="1" dirty="0"/>
              <a:t>Promoting Private Sector Cybersecurity Information Sharing</a:t>
            </a:r>
          </a:p>
          <a:p>
            <a:pPr marL="0" indent="0">
              <a:buNone/>
            </a:pPr>
            <a:endParaRPr lang="en-US" sz="2400" b="1" dirty="0"/>
          </a:p>
          <a:p>
            <a:pPr marL="0" indent="0">
              <a:buNone/>
            </a:pPr>
            <a:r>
              <a:rPr lang="en-US" sz="2400" dirty="0"/>
              <a:t>The Purpose of the Executive Order (EO):</a:t>
            </a:r>
          </a:p>
          <a:p>
            <a:pPr lvl="1"/>
            <a:r>
              <a:rPr lang="en-US" sz="2100" i="1" dirty="0">
                <a:solidFill>
                  <a:srgbClr val="FF0000"/>
                </a:solidFill>
              </a:rPr>
              <a:t>To encourage the voluntary formation </a:t>
            </a:r>
            <a:r>
              <a:rPr lang="en-US" sz="2100" i="1" dirty="0"/>
              <a:t>of Information Sharing and Analysis Organizations (ISAOs)</a:t>
            </a:r>
          </a:p>
          <a:p>
            <a:pPr lvl="1"/>
            <a:r>
              <a:rPr lang="en-US" sz="2100" i="1" dirty="0"/>
              <a:t>To </a:t>
            </a:r>
            <a:r>
              <a:rPr lang="en-US" sz="2100" i="1" dirty="0">
                <a:solidFill>
                  <a:srgbClr val="FF0000"/>
                </a:solidFill>
              </a:rPr>
              <a:t>establish mechanisms to continually improve the capabilities and functions </a:t>
            </a:r>
            <a:r>
              <a:rPr lang="en-US" sz="2100" i="1" dirty="0"/>
              <a:t>of these organizations</a:t>
            </a:r>
          </a:p>
          <a:p>
            <a:pPr lvl="1"/>
            <a:r>
              <a:rPr lang="en-US" sz="2100" i="1" dirty="0"/>
              <a:t>To better allow these organizations to partner with the Federal Government on a voluntary basis</a:t>
            </a:r>
            <a:endParaRPr lang="en-US" sz="1800" i="1" dirty="0"/>
          </a:p>
          <a:p>
            <a:pPr marL="0" indent="0">
              <a:buNone/>
            </a:pPr>
            <a:endParaRPr lang="en-US" sz="2000" dirty="0"/>
          </a:p>
          <a:p>
            <a:pPr marL="0" indent="0">
              <a:buNone/>
            </a:pPr>
            <a:endParaRPr lang="en-US" sz="19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07069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the Standards Organization</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32</a:t>
            </a:fld>
            <a:endParaRPr lang="en-US">
              <a:solidFill>
                <a:prstClr val="black">
                  <a:tint val="75000"/>
                </a:prstClr>
              </a:solidFill>
            </a:endParaRPr>
          </a:p>
        </p:txBody>
      </p:sp>
      <p:sp>
        <p:nvSpPr>
          <p:cNvPr id="10" name="Rectangle 9"/>
          <p:cNvSpPr/>
          <p:nvPr/>
        </p:nvSpPr>
        <p:spPr>
          <a:xfrm>
            <a:off x="3086100" y="3352800"/>
            <a:ext cx="2667000" cy="1066800"/>
          </a:xfrm>
          <a:prstGeom prst="rect">
            <a:avLst/>
          </a:prstGeom>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Rick Lipsey</a:t>
            </a:r>
          </a:p>
          <a:p>
            <a:pPr algn="ctr"/>
            <a:r>
              <a:rPr lang="en-US" b="1" i="1" dirty="0"/>
              <a:t>Deputy Director</a:t>
            </a:r>
          </a:p>
        </p:txBody>
      </p:sp>
      <p:sp>
        <p:nvSpPr>
          <p:cNvPr id="15" name="Rectangle 14"/>
          <p:cNvSpPr/>
          <p:nvPr/>
        </p:nvSpPr>
        <p:spPr>
          <a:xfrm>
            <a:off x="4452450" y="2057400"/>
            <a:ext cx="2667000" cy="1066800"/>
          </a:xfrm>
          <a:prstGeom prst="rect">
            <a:avLst/>
          </a:prstGeom>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Greg White, PhD</a:t>
            </a:r>
          </a:p>
          <a:p>
            <a:pPr algn="ctr"/>
            <a:r>
              <a:rPr lang="en-US" b="1" i="1" dirty="0"/>
              <a:t>Executive Director</a:t>
            </a:r>
          </a:p>
        </p:txBody>
      </p:sp>
      <p:sp>
        <p:nvSpPr>
          <p:cNvPr id="16" name="Rectangle 15"/>
          <p:cNvSpPr/>
          <p:nvPr/>
        </p:nvSpPr>
        <p:spPr>
          <a:xfrm>
            <a:off x="6134100" y="3351420"/>
            <a:ext cx="2667000" cy="1066800"/>
          </a:xfrm>
          <a:prstGeom prst="rect">
            <a:avLst/>
          </a:prstGeom>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Brian Engle</a:t>
            </a:r>
          </a:p>
          <a:p>
            <a:pPr algn="ctr"/>
            <a:r>
              <a:rPr lang="en-US" b="1" i="1" dirty="0"/>
              <a:t>Executive Director, R-CISC</a:t>
            </a:r>
          </a:p>
        </p:txBody>
      </p:sp>
      <p:sp>
        <p:nvSpPr>
          <p:cNvPr id="17" name="Rectangle 16"/>
          <p:cNvSpPr/>
          <p:nvPr/>
        </p:nvSpPr>
        <p:spPr>
          <a:xfrm>
            <a:off x="1524000" y="4668253"/>
            <a:ext cx="2667000" cy="1066800"/>
          </a:xfrm>
          <a:prstGeom prst="rect">
            <a:avLst/>
          </a:prstGeom>
          <a:solidFill>
            <a:schemeClr val="accent2">
              <a:lumMod val="75000"/>
            </a:schemeClr>
          </a:solidFill>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Rick Lipsey, Director</a:t>
            </a:r>
          </a:p>
          <a:p>
            <a:pPr algn="ctr"/>
            <a:r>
              <a:rPr lang="en-US" b="1" i="1" dirty="0"/>
              <a:t>Stakeholder Engagement</a:t>
            </a:r>
          </a:p>
        </p:txBody>
      </p:sp>
      <p:sp>
        <p:nvSpPr>
          <p:cNvPr id="18" name="Rectangle 17"/>
          <p:cNvSpPr/>
          <p:nvPr/>
        </p:nvSpPr>
        <p:spPr>
          <a:xfrm>
            <a:off x="4452450" y="4668253"/>
            <a:ext cx="2667000" cy="1066800"/>
          </a:xfrm>
          <a:prstGeom prst="rect">
            <a:avLst/>
          </a:prstGeom>
          <a:solidFill>
            <a:schemeClr val="accent2">
              <a:lumMod val="75000"/>
            </a:schemeClr>
          </a:solidFill>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Larry Sjelin, Director</a:t>
            </a:r>
          </a:p>
          <a:p>
            <a:pPr algn="ctr"/>
            <a:r>
              <a:rPr lang="en-US" b="1" i="1" dirty="0"/>
              <a:t>Lifecycle Management</a:t>
            </a:r>
          </a:p>
        </p:txBody>
      </p:sp>
      <p:sp>
        <p:nvSpPr>
          <p:cNvPr id="19" name="Rectangle 18"/>
          <p:cNvSpPr/>
          <p:nvPr/>
        </p:nvSpPr>
        <p:spPr>
          <a:xfrm>
            <a:off x="7391400" y="4668253"/>
            <a:ext cx="2667000" cy="1066800"/>
          </a:xfrm>
          <a:prstGeom prst="rect">
            <a:avLst/>
          </a:prstGeom>
          <a:solidFill>
            <a:schemeClr val="accent2">
              <a:lumMod val="75000"/>
            </a:schemeClr>
          </a:solidFill>
          <a:effectLst>
            <a:softEdge rad="31750"/>
          </a:effectLst>
          <a:scene3d>
            <a:camera prst="orthographicFront"/>
            <a:lightRig rig="freezing" dir="t">
              <a:rot lat="0" lon="0" rev="10800000"/>
            </a:lightRig>
          </a:scene3d>
          <a:sp3d extrusionH="25400" contourW="25400" prstMaterial="powder">
            <a:bevelT w="120650" prst="softRound"/>
            <a:bevelB w="63500" prst="softRound"/>
            <a:extrusionClr>
              <a:schemeClr val="bg2"/>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Natalie Sjelin, Director</a:t>
            </a:r>
          </a:p>
          <a:p>
            <a:pPr algn="ctr"/>
            <a:r>
              <a:rPr lang="en-US" b="1" i="1" dirty="0"/>
              <a:t>Support Services</a:t>
            </a:r>
          </a:p>
        </p:txBody>
      </p:sp>
    </p:spTree>
    <p:extLst>
      <p:ext uri="{BB962C8B-B14F-4D97-AF65-F5344CB8AC3E}">
        <p14:creationId xmlns:p14="http://schemas.microsoft.com/office/powerpoint/2010/main" val="1360860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the Standards Organization</a:t>
            </a:r>
            <a:endParaRPr lang="en-US" dirty="0"/>
          </a:p>
        </p:txBody>
      </p:sp>
      <p:graphicFrame>
        <p:nvGraphicFramePr>
          <p:cNvPr id="5" name="Content Placeholder 4"/>
          <p:cNvGraphicFramePr>
            <a:graphicFrameLocks noGrp="1"/>
          </p:cNvGraphicFramePr>
          <p:nvPr>
            <p:ph idx="1"/>
            <p:extLst/>
          </p:nvPr>
        </p:nvGraphicFramePr>
        <p:xfrm>
          <a:off x="838200" y="1958008"/>
          <a:ext cx="10515600" cy="4517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9577497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Support</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34</a:t>
            </a:fld>
            <a:endParaRPr lang="en-US">
              <a:solidFill>
                <a:prstClr val="black">
                  <a:tint val="75000"/>
                </a:prstClr>
              </a:solidFill>
            </a:endParaRPr>
          </a:p>
        </p:txBody>
      </p:sp>
      <p:grpSp>
        <p:nvGrpSpPr>
          <p:cNvPr id="14" name="Group 13"/>
          <p:cNvGrpSpPr/>
          <p:nvPr/>
        </p:nvGrpSpPr>
        <p:grpSpPr>
          <a:xfrm>
            <a:off x="381000" y="2133600"/>
            <a:ext cx="1940093" cy="840763"/>
            <a:chOff x="7078364" y="0"/>
            <a:chExt cx="3435027" cy="4517611"/>
          </a:xfrm>
        </p:grpSpPr>
        <p:sp>
          <p:nvSpPr>
            <p:cNvPr id="15" name="Rounded Rectangle 14"/>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Products</a:t>
              </a:r>
            </a:p>
          </p:txBody>
        </p:sp>
      </p:grpSp>
      <p:sp>
        <p:nvSpPr>
          <p:cNvPr id="48" name="Rounded Rectangle 4"/>
          <p:cNvSpPr txBox="1"/>
          <p:nvPr/>
        </p:nvSpPr>
        <p:spPr>
          <a:xfrm>
            <a:off x="2489533" y="5252262"/>
            <a:ext cx="1566111" cy="553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ISAC Listing</a:t>
            </a:r>
            <a:endParaRPr lang="en-US" sz="1200" i="1" kern="1200" dirty="0"/>
          </a:p>
        </p:txBody>
      </p:sp>
      <p:grpSp>
        <p:nvGrpSpPr>
          <p:cNvPr id="70" name="Group 69"/>
          <p:cNvGrpSpPr/>
          <p:nvPr/>
        </p:nvGrpSpPr>
        <p:grpSpPr>
          <a:xfrm>
            <a:off x="381000" y="3124200"/>
            <a:ext cx="1954709" cy="840763"/>
            <a:chOff x="7078364" y="1228320"/>
            <a:chExt cx="3435027" cy="4517611"/>
          </a:xfrm>
          <a:solidFill>
            <a:schemeClr val="accent2"/>
          </a:solidFill>
        </p:grpSpPr>
        <p:sp>
          <p:nvSpPr>
            <p:cNvPr id="71" name="Rounded Rectangle 70"/>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kern="1200" dirty="0"/>
                <a:t>Services</a:t>
              </a:r>
            </a:p>
          </p:txBody>
        </p:sp>
      </p:grpSp>
      <p:grpSp>
        <p:nvGrpSpPr>
          <p:cNvPr id="73" name="Group 72"/>
          <p:cNvGrpSpPr/>
          <p:nvPr/>
        </p:nvGrpSpPr>
        <p:grpSpPr>
          <a:xfrm>
            <a:off x="381000" y="4114800"/>
            <a:ext cx="1974546" cy="840763"/>
            <a:chOff x="7078364" y="226310"/>
            <a:chExt cx="3435027" cy="4517611"/>
          </a:xfrm>
          <a:solidFill>
            <a:srgbClr val="92D050"/>
          </a:solidFill>
        </p:grpSpPr>
        <p:sp>
          <p:nvSpPr>
            <p:cNvPr id="74" name="Rounded Rectangle 73"/>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Info Sharing Registry</a:t>
              </a:r>
            </a:p>
          </p:txBody>
        </p:sp>
      </p:grpSp>
      <p:grpSp>
        <p:nvGrpSpPr>
          <p:cNvPr id="76" name="Group 75"/>
          <p:cNvGrpSpPr/>
          <p:nvPr/>
        </p:nvGrpSpPr>
        <p:grpSpPr>
          <a:xfrm>
            <a:off x="408572" y="5181600"/>
            <a:ext cx="1955632" cy="840763"/>
            <a:chOff x="7078364" y="226310"/>
            <a:chExt cx="3435027" cy="4517611"/>
          </a:xfrm>
          <a:solidFill>
            <a:schemeClr val="accent5">
              <a:lumMod val="60000"/>
              <a:lumOff val="40000"/>
            </a:schemeClr>
          </a:solidFill>
        </p:grpSpPr>
        <p:sp>
          <p:nvSpPr>
            <p:cNvPr id="77" name="Rounded Rectangle 76"/>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txBox="1"/>
            <p:nvPr/>
          </p:nvSpPr>
          <p:spPr>
            <a:xfrm>
              <a:off x="7078364" y="1520344"/>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Feedback</a:t>
              </a:r>
            </a:p>
          </p:txBody>
        </p:sp>
      </p:grpSp>
      <p:sp>
        <p:nvSpPr>
          <p:cNvPr id="3" name="Right Arrow 2"/>
          <p:cNvSpPr/>
          <p:nvPr/>
        </p:nvSpPr>
        <p:spPr>
          <a:xfrm>
            <a:off x="2438400" y="2262948"/>
            <a:ext cx="415089" cy="58206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2438400" y="3253548"/>
            <a:ext cx="415089" cy="58206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4"/>
          <p:cNvSpPr txBox="1"/>
          <p:nvPr/>
        </p:nvSpPr>
        <p:spPr>
          <a:xfrm>
            <a:off x="7498199" y="4556730"/>
            <a:ext cx="2482027" cy="32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1400" i="1" dirty="0"/>
              <a:t>ISAO Listing</a:t>
            </a:r>
            <a:endParaRPr lang="en-US" sz="1400" i="1" kern="1200" dirty="0"/>
          </a:p>
        </p:txBody>
      </p:sp>
      <p:sp>
        <p:nvSpPr>
          <p:cNvPr id="113" name="Right Arrow 112"/>
          <p:cNvSpPr/>
          <p:nvPr/>
        </p:nvSpPr>
        <p:spPr>
          <a:xfrm>
            <a:off x="2438400" y="4244148"/>
            <a:ext cx="415089" cy="58206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p:cNvSpPr/>
          <p:nvPr/>
        </p:nvSpPr>
        <p:spPr>
          <a:xfrm>
            <a:off x="2438400" y="5310948"/>
            <a:ext cx="415089" cy="582067"/>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3048000" y="2131122"/>
            <a:ext cx="2671634" cy="840763"/>
            <a:chOff x="7078364" y="0"/>
            <a:chExt cx="3435027" cy="4517611"/>
          </a:xfrm>
        </p:grpSpPr>
        <p:sp>
          <p:nvSpPr>
            <p:cNvPr id="116" name="Rounded Rectangle 115"/>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Standards &amp; Guidelines</a:t>
              </a:r>
              <a:endParaRPr lang="en-US" sz="2000" i="1" kern="1200" dirty="0"/>
            </a:p>
          </p:txBody>
        </p:sp>
      </p:grpSp>
      <p:grpSp>
        <p:nvGrpSpPr>
          <p:cNvPr id="118" name="Group 117"/>
          <p:cNvGrpSpPr/>
          <p:nvPr/>
        </p:nvGrpSpPr>
        <p:grpSpPr>
          <a:xfrm>
            <a:off x="3063883" y="3125055"/>
            <a:ext cx="1889116" cy="840763"/>
            <a:chOff x="7078364" y="1228320"/>
            <a:chExt cx="3435027" cy="4517611"/>
          </a:xfrm>
          <a:solidFill>
            <a:schemeClr val="accent2"/>
          </a:solidFill>
        </p:grpSpPr>
        <p:sp>
          <p:nvSpPr>
            <p:cNvPr id="119" name="Rounded Rectangle 118"/>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i="1" dirty="0"/>
                <a:t>Product Identification &amp; Location</a:t>
              </a:r>
              <a:endParaRPr lang="en-US" i="1" kern="1200" dirty="0"/>
            </a:p>
          </p:txBody>
        </p:sp>
      </p:grpSp>
      <p:grpSp>
        <p:nvGrpSpPr>
          <p:cNvPr id="121" name="Group 120"/>
          <p:cNvGrpSpPr/>
          <p:nvPr/>
        </p:nvGrpSpPr>
        <p:grpSpPr>
          <a:xfrm>
            <a:off x="3063883" y="4112237"/>
            <a:ext cx="2719078" cy="840763"/>
            <a:chOff x="7078364" y="226310"/>
            <a:chExt cx="3435027" cy="4517611"/>
          </a:xfrm>
          <a:solidFill>
            <a:srgbClr val="92D050"/>
          </a:solidFill>
        </p:grpSpPr>
        <p:sp>
          <p:nvSpPr>
            <p:cNvPr id="122" name="Rounded Rectangle 121"/>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ISAC Listing</a:t>
              </a:r>
            </a:p>
          </p:txBody>
        </p:sp>
      </p:grpSp>
      <p:grpSp>
        <p:nvGrpSpPr>
          <p:cNvPr id="124" name="Group 123"/>
          <p:cNvGrpSpPr/>
          <p:nvPr/>
        </p:nvGrpSpPr>
        <p:grpSpPr>
          <a:xfrm>
            <a:off x="3091455" y="5179037"/>
            <a:ext cx="2693032" cy="840763"/>
            <a:chOff x="7078364" y="226310"/>
            <a:chExt cx="3435027" cy="4517611"/>
          </a:xfrm>
          <a:solidFill>
            <a:schemeClr val="accent5">
              <a:lumMod val="60000"/>
              <a:lumOff val="40000"/>
            </a:schemeClr>
          </a:solidFill>
        </p:grpSpPr>
        <p:sp>
          <p:nvSpPr>
            <p:cNvPr id="125" name="Rounded Rectangle 124"/>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6"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Engagement</a:t>
              </a:r>
            </a:p>
          </p:txBody>
        </p:sp>
      </p:grpSp>
      <p:grpSp>
        <p:nvGrpSpPr>
          <p:cNvPr id="127" name="Group 126"/>
          <p:cNvGrpSpPr/>
          <p:nvPr/>
        </p:nvGrpSpPr>
        <p:grpSpPr>
          <a:xfrm>
            <a:off x="5860534" y="2137788"/>
            <a:ext cx="2671634" cy="840763"/>
            <a:chOff x="7078364" y="0"/>
            <a:chExt cx="3435027" cy="4517611"/>
          </a:xfrm>
        </p:grpSpPr>
        <p:sp>
          <p:nvSpPr>
            <p:cNvPr id="128" name="Rounded Rectangle 127"/>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9"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ISAO SO Products</a:t>
              </a:r>
              <a:endParaRPr lang="en-US" sz="2000" i="1" kern="1200" dirty="0"/>
            </a:p>
          </p:txBody>
        </p:sp>
      </p:grpSp>
      <p:grpSp>
        <p:nvGrpSpPr>
          <p:cNvPr id="130" name="Group 129"/>
          <p:cNvGrpSpPr/>
          <p:nvPr/>
        </p:nvGrpSpPr>
        <p:grpSpPr>
          <a:xfrm>
            <a:off x="5245722" y="3125825"/>
            <a:ext cx="1889117" cy="840763"/>
            <a:chOff x="6990448" y="1228320"/>
            <a:chExt cx="3435027" cy="4517611"/>
          </a:xfrm>
          <a:solidFill>
            <a:schemeClr val="accent2"/>
          </a:solidFill>
        </p:grpSpPr>
        <p:sp>
          <p:nvSpPr>
            <p:cNvPr id="131" name="Rounded Rectangle 130"/>
            <p:cNvSpPr/>
            <p:nvPr/>
          </p:nvSpPr>
          <p:spPr>
            <a:xfrm>
              <a:off x="6990448"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Rounded Rectangle 4"/>
            <p:cNvSpPr txBox="1"/>
            <p:nvPr/>
          </p:nvSpPr>
          <p:spPr>
            <a:xfrm>
              <a:off x="6990448"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dirty="0"/>
                <a:t>Mentor Program</a:t>
              </a:r>
              <a:endParaRPr lang="en-US" sz="2000" i="1" kern="1200" dirty="0"/>
            </a:p>
          </p:txBody>
        </p:sp>
      </p:grpSp>
      <p:grpSp>
        <p:nvGrpSpPr>
          <p:cNvPr id="133" name="Group 132"/>
          <p:cNvGrpSpPr/>
          <p:nvPr/>
        </p:nvGrpSpPr>
        <p:grpSpPr>
          <a:xfrm>
            <a:off x="5860534" y="4118988"/>
            <a:ext cx="2719078" cy="840763"/>
            <a:chOff x="7078364" y="226310"/>
            <a:chExt cx="3435027" cy="4517611"/>
          </a:xfrm>
          <a:solidFill>
            <a:srgbClr val="92D050"/>
          </a:solidFill>
        </p:grpSpPr>
        <p:sp>
          <p:nvSpPr>
            <p:cNvPr id="134" name="Rounded Rectangle 133"/>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ISAO Listing</a:t>
              </a:r>
            </a:p>
          </p:txBody>
        </p:sp>
      </p:grpSp>
      <p:grpSp>
        <p:nvGrpSpPr>
          <p:cNvPr id="136" name="Group 135"/>
          <p:cNvGrpSpPr/>
          <p:nvPr/>
        </p:nvGrpSpPr>
        <p:grpSpPr>
          <a:xfrm>
            <a:off x="5888106" y="5185788"/>
            <a:ext cx="2693032" cy="840763"/>
            <a:chOff x="7078364" y="226310"/>
            <a:chExt cx="3435027" cy="4517611"/>
          </a:xfrm>
          <a:solidFill>
            <a:schemeClr val="accent5">
              <a:lumMod val="60000"/>
              <a:lumOff val="40000"/>
            </a:schemeClr>
          </a:solidFill>
        </p:grpSpPr>
        <p:sp>
          <p:nvSpPr>
            <p:cNvPr id="137" name="Rounded Rectangle 136"/>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Lifecycle</a:t>
              </a:r>
            </a:p>
          </p:txBody>
        </p:sp>
      </p:grpSp>
      <p:grpSp>
        <p:nvGrpSpPr>
          <p:cNvPr id="139" name="Group 138"/>
          <p:cNvGrpSpPr/>
          <p:nvPr/>
        </p:nvGrpSpPr>
        <p:grpSpPr>
          <a:xfrm>
            <a:off x="8710922" y="2137788"/>
            <a:ext cx="2671634" cy="840763"/>
            <a:chOff x="7078364" y="0"/>
            <a:chExt cx="3435027" cy="4517611"/>
          </a:xfrm>
        </p:grpSpPr>
        <p:sp>
          <p:nvSpPr>
            <p:cNvPr id="140" name="Rounded Rectangle 139"/>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1"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Resource Library</a:t>
              </a:r>
              <a:endParaRPr lang="en-US" sz="2000" i="1" kern="1200" dirty="0"/>
            </a:p>
          </p:txBody>
        </p:sp>
      </p:grpSp>
      <p:grpSp>
        <p:nvGrpSpPr>
          <p:cNvPr id="142" name="Group 141"/>
          <p:cNvGrpSpPr/>
          <p:nvPr/>
        </p:nvGrpSpPr>
        <p:grpSpPr>
          <a:xfrm>
            <a:off x="7427563" y="3134779"/>
            <a:ext cx="1855485" cy="840763"/>
            <a:chOff x="21017018" y="-18133327"/>
            <a:chExt cx="3435029" cy="4517611"/>
          </a:xfrm>
          <a:solidFill>
            <a:schemeClr val="accent2"/>
          </a:solidFill>
        </p:grpSpPr>
        <p:sp>
          <p:nvSpPr>
            <p:cNvPr id="143" name="Rounded Rectangle 142"/>
            <p:cNvSpPr/>
            <p:nvPr/>
          </p:nvSpPr>
          <p:spPr>
            <a:xfrm>
              <a:off x="21017020" y="-18133327"/>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4" name="Rounded Rectangle 4"/>
            <p:cNvSpPr txBox="1"/>
            <p:nvPr/>
          </p:nvSpPr>
          <p:spPr>
            <a:xfrm>
              <a:off x="21017018" y="-17566650"/>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dirty="0"/>
                <a:t>Training and Exercises</a:t>
              </a:r>
              <a:endParaRPr lang="en-US" sz="2000" i="1" kern="1200" dirty="0"/>
            </a:p>
          </p:txBody>
        </p:sp>
      </p:grpSp>
      <p:grpSp>
        <p:nvGrpSpPr>
          <p:cNvPr id="145" name="Group 144"/>
          <p:cNvGrpSpPr/>
          <p:nvPr/>
        </p:nvGrpSpPr>
        <p:grpSpPr>
          <a:xfrm>
            <a:off x="8663478" y="4118988"/>
            <a:ext cx="2719078" cy="840763"/>
            <a:chOff x="7078364" y="226310"/>
            <a:chExt cx="3435027" cy="4517611"/>
          </a:xfrm>
          <a:solidFill>
            <a:srgbClr val="92D050"/>
          </a:solidFill>
        </p:grpSpPr>
        <p:sp>
          <p:nvSpPr>
            <p:cNvPr id="146" name="Rounded Rectangle 145"/>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Other Sharing Org Listing</a:t>
              </a:r>
            </a:p>
          </p:txBody>
        </p:sp>
      </p:grpSp>
      <p:grpSp>
        <p:nvGrpSpPr>
          <p:cNvPr id="148" name="Group 147"/>
          <p:cNvGrpSpPr/>
          <p:nvPr/>
        </p:nvGrpSpPr>
        <p:grpSpPr>
          <a:xfrm>
            <a:off x="8673524" y="5185788"/>
            <a:ext cx="2693032" cy="840763"/>
            <a:chOff x="7078364" y="226310"/>
            <a:chExt cx="3435027" cy="4517611"/>
          </a:xfrm>
          <a:solidFill>
            <a:schemeClr val="accent5">
              <a:lumMod val="60000"/>
              <a:lumOff val="40000"/>
            </a:schemeClr>
          </a:solidFill>
        </p:grpSpPr>
        <p:sp>
          <p:nvSpPr>
            <p:cNvPr id="149" name="Rounded Rectangle 148"/>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Support</a:t>
              </a:r>
            </a:p>
          </p:txBody>
        </p:sp>
      </p:grpSp>
      <p:grpSp>
        <p:nvGrpSpPr>
          <p:cNvPr id="151" name="Group 150"/>
          <p:cNvGrpSpPr/>
          <p:nvPr/>
        </p:nvGrpSpPr>
        <p:grpSpPr>
          <a:xfrm>
            <a:off x="9527073" y="3125310"/>
            <a:ext cx="1855483" cy="840763"/>
            <a:chOff x="7078364" y="1228320"/>
            <a:chExt cx="3435027" cy="4517611"/>
          </a:xfrm>
          <a:solidFill>
            <a:schemeClr val="accent2"/>
          </a:solidFill>
        </p:grpSpPr>
        <p:sp>
          <p:nvSpPr>
            <p:cNvPr id="152" name="Rounded Rectangle 151"/>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kern="1200" dirty="0"/>
                <a:t>Customized Support</a:t>
              </a:r>
            </a:p>
          </p:txBody>
        </p:sp>
      </p:grpSp>
    </p:spTree>
    <p:extLst>
      <p:ext uri="{BB962C8B-B14F-4D97-AF65-F5344CB8AC3E}">
        <p14:creationId xmlns:p14="http://schemas.microsoft.com/office/powerpoint/2010/main" val="24837489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Support Products</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35</a:t>
            </a:fld>
            <a:endParaRPr lang="en-US">
              <a:solidFill>
                <a:prstClr val="black">
                  <a:tint val="75000"/>
                </a:prstClr>
              </a:solidFill>
            </a:endParaRPr>
          </a:p>
        </p:txBody>
      </p:sp>
      <p:grpSp>
        <p:nvGrpSpPr>
          <p:cNvPr id="5" name="Group 4"/>
          <p:cNvGrpSpPr/>
          <p:nvPr/>
        </p:nvGrpSpPr>
        <p:grpSpPr>
          <a:xfrm>
            <a:off x="381000" y="1983678"/>
            <a:ext cx="1940093" cy="840763"/>
            <a:chOff x="7078364" y="0"/>
            <a:chExt cx="3435027" cy="4517611"/>
          </a:xfrm>
        </p:grpSpPr>
        <p:sp>
          <p:nvSpPr>
            <p:cNvPr id="6" name="Rounded Rectangle 5"/>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Products</a:t>
              </a:r>
            </a:p>
          </p:txBody>
        </p:sp>
      </p:grpSp>
      <p:sp>
        <p:nvSpPr>
          <p:cNvPr id="8" name="Right Arrow 7"/>
          <p:cNvSpPr/>
          <p:nvPr/>
        </p:nvSpPr>
        <p:spPr>
          <a:xfrm>
            <a:off x="2438400" y="2113026"/>
            <a:ext cx="415089" cy="58206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48000" y="1981200"/>
            <a:ext cx="2671634" cy="840763"/>
            <a:chOff x="7078364" y="0"/>
            <a:chExt cx="3435027" cy="4517611"/>
          </a:xfrm>
        </p:grpSpPr>
        <p:sp>
          <p:nvSpPr>
            <p:cNvPr id="10" name="Rounded Rectangle 9"/>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Standards &amp; Guidelines</a:t>
              </a:r>
              <a:endParaRPr lang="en-US" sz="2000" i="1" kern="1200" dirty="0"/>
            </a:p>
          </p:txBody>
        </p:sp>
      </p:grpSp>
      <p:grpSp>
        <p:nvGrpSpPr>
          <p:cNvPr id="12" name="Group 11"/>
          <p:cNvGrpSpPr/>
          <p:nvPr/>
        </p:nvGrpSpPr>
        <p:grpSpPr>
          <a:xfrm>
            <a:off x="5860534" y="1987866"/>
            <a:ext cx="2671634" cy="840763"/>
            <a:chOff x="7078364" y="0"/>
            <a:chExt cx="3435027" cy="4517611"/>
          </a:xfrm>
        </p:grpSpPr>
        <p:sp>
          <p:nvSpPr>
            <p:cNvPr id="13" name="Rounded Rectangle 12"/>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ISAO SO Products</a:t>
              </a:r>
              <a:endParaRPr lang="en-US" sz="2000" i="1" kern="1200" dirty="0"/>
            </a:p>
          </p:txBody>
        </p:sp>
      </p:grpSp>
      <p:grpSp>
        <p:nvGrpSpPr>
          <p:cNvPr id="15" name="Group 14"/>
          <p:cNvGrpSpPr/>
          <p:nvPr/>
        </p:nvGrpSpPr>
        <p:grpSpPr>
          <a:xfrm>
            <a:off x="8710922" y="1987866"/>
            <a:ext cx="2671634" cy="840763"/>
            <a:chOff x="7078364" y="0"/>
            <a:chExt cx="3435027" cy="4517611"/>
          </a:xfrm>
        </p:grpSpPr>
        <p:sp>
          <p:nvSpPr>
            <p:cNvPr id="16" name="Rounded Rectangle 15"/>
            <p:cNvSpPr/>
            <p:nvPr/>
          </p:nvSpPr>
          <p:spPr>
            <a:xfrm>
              <a:off x="7078364" y="0"/>
              <a:ext cx="3435027" cy="4517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7078364" y="1390034"/>
              <a:ext cx="3435027" cy="18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dirty="0"/>
                <a:t>Resource Library</a:t>
              </a:r>
            </a:p>
            <a:p>
              <a:pPr lvl="0" algn="ctr" defTabSz="1244600">
                <a:lnSpc>
                  <a:spcPct val="90000"/>
                </a:lnSpc>
                <a:spcBef>
                  <a:spcPct val="0"/>
                </a:spcBef>
                <a:spcAft>
                  <a:spcPct val="35000"/>
                </a:spcAft>
                <a:buNone/>
              </a:pPr>
              <a:r>
                <a:rPr lang="en-US" sz="2000" i="1" kern="1200" dirty="0"/>
                <a:t>(Industry Created)</a:t>
              </a:r>
            </a:p>
          </p:txBody>
        </p:sp>
      </p:grpSp>
      <p:graphicFrame>
        <p:nvGraphicFramePr>
          <p:cNvPr id="19" name="Table 18"/>
          <p:cNvGraphicFramePr>
            <a:graphicFrameLocks noGrp="1"/>
          </p:cNvGraphicFramePr>
          <p:nvPr>
            <p:extLst/>
          </p:nvPr>
        </p:nvGraphicFramePr>
        <p:xfrm>
          <a:off x="3048002" y="3000582"/>
          <a:ext cx="8334554" cy="3762168"/>
        </p:xfrm>
        <a:graphic>
          <a:graphicData uri="http://schemas.openxmlformats.org/drawingml/2006/table">
            <a:tbl>
              <a:tblPr bandRow="1">
                <a:tableStyleId>{5C22544A-7EE6-4342-B048-85BDC9FD1C3A}</a:tableStyleId>
              </a:tblPr>
              <a:tblGrid>
                <a:gridCol w="2590798">
                  <a:extLst>
                    <a:ext uri="{9D8B030D-6E8A-4147-A177-3AD203B41FA5}">
                      <a16:colId xmlns:a16="http://schemas.microsoft.com/office/drawing/2014/main" xmlns="" val="702948165"/>
                    </a:ext>
                  </a:extLst>
                </a:gridCol>
                <a:gridCol w="228600">
                  <a:extLst>
                    <a:ext uri="{9D8B030D-6E8A-4147-A177-3AD203B41FA5}">
                      <a16:colId xmlns:a16="http://schemas.microsoft.com/office/drawing/2014/main" xmlns="" val="2781085949"/>
                    </a:ext>
                  </a:extLst>
                </a:gridCol>
                <a:gridCol w="2667000">
                  <a:extLst>
                    <a:ext uri="{9D8B030D-6E8A-4147-A177-3AD203B41FA5}">
                      <a16:colId xmlns:a16="http://schemas.microsoft.com/office/drawing/2014/main" xmlns="" val="2890743084"/>
                    </a:ext>
                  </a:extLst>
                </a:gridCol>
                <a:gridCol w="228600">
                  <a:extLst>
                    <a:ext uri="{9D8B030D-6E8A-4147-A177-3AD203B41FA5}">
                      <a16:colId xmlns:a16="http://schemas.microsoft.com/office/drawing/2014/main" xmlns="" val="3053839046"/>
                    </a:ext>
                  </a:extLst>
                </a:gridCol>
                <a:gridCol w="2619556">
                  <a:extLst>
                    <a:ext uri="{9D8B030D-6E8A-4147-A177-3AD203B41FA5}">
                      <a16:colId xmlns:a16="http://schemas.microsoft.com/office/drawing/2014/main" xmlns="" val="3068388097"/>
                    </a:ext>
                  </a:extLst>
                </a:gridCol>
              </a:tblGrid>
              <a:tr h="795795">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5">
                              <a:lumMod val="75000"/>
                            </a:schemeClr>
                          </a:solidFill>
                        </a:rPr>
                        <a:t>Published Guidelines</a:t>
                      </a:r>
                      <a:endParaRPr lang="en-US" sz="1800" b="0" dirty="0">
                        <a:solidFill>
                          <a:schemeClr val="accent5">
                            <a:lumMod val="75000"/>
                          </a:schemeClr>
                        </a:solidFill>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5">
                              <a:lumMod val="75000"/>
                            </a:schemeClr>
                          </a:solidFill>
                        </a:rPr>
                        <a:t>100</a:t>
                      </a:r>
                      <a:r>
                        <a:rPr lang="en-US" sz="1800" b="0" baseline="0" dirty="0">
                          <a:solidFill>
                            <a:schemeClr val="accent5">
                              <a:lumMod val="75000"/>
                            </a:schemeClr>
                          </a:solidFill>
                        </a:rPr>
                        <a:t> – 600 Series (Topic focused)</a:t>
                      </a:r>
                      <a:endParaRPr lang="en-US" sz="1800" b="1" dirty="0">
                        <a:solidFill>
                          <a:schemeClr val="accent5">
                            <a:lumMod val="75000"/>
                          </a:schemeClr>
                        </a:solidFill>
                      </a:endParaRPr>
                    </a:p>
                  </a:txBody>
                  <a:tcPr/>
                </a:tc>
                <a:tc>
                  <a:txBody>
                    <a:bodyPr/>
                    <a:lstStyle/>
                    <a:p>
                      <a:endParaRPr lang="en-US" sz="500" b="1" dirty="0">
                        <a:solidFill>
                          <a:schemeClr val="accent5">
                            <a:lumMod val="75000"/>
                          </a:schemeClr>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5">
                              <a:lumMod val="75000"/>
                            </a:schemeClr>
                          </a:solidFill>
                        </a:rPr>
                        <a:t>FAQs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accent5">
                              <a:lumMod val="75000"/>
                            </a:schemeClr>
                          </a:solidFill>
                        </a:rPr>
                        <a:t>Establishing an ISAO</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accent5">
                              <a:lumMod val="75000"/>
                            </a:schemeClr>
                          </a:solidFill>
                        </a:rPr>
                        <a:t>Operating an ISAO</a:t>
                      </a:r>
                      <a:endParaRPr lang="en-US" sz="1800" b="1" dirty="0">
                        <a:solidFill>
                          <a:schemeClr val="accent5">
                            <a:lumMod val="75000"/>
                          </a:schemeClr>
                        </a:solidFill>
                      </a:endParaRPr>
                    </a:p>
                  </a:txBody>
                  <a:tcPr/>
                </a:tc>
                <a:tc>
                  <a:txBody>
                    <a:bodyPr/>
                    <a:lstStyle/>
                    <a:p>
                      <a:endParaRPr lang="en-US" sz="500" b="1" dirty="0">
                        <a:solidFill>
                          <a:schemeClr val="accent5">
                            <a:lumMod val="75000"/>
                          </a:schemeClr>
                        </a:solidFill>
                      </a:endParaRPr>
                    </a:p>
                  </a:txBody>
                  <a:tcPr>
                    <a:noFill/>
                  </a:tcPr>
                </a:tc>
                <a:tc rowSpan="7">
                  <a:txBody>
                    <a:bodyPr/>
                    <a:lstStyle/>
                    <a:p>
                      <a:pPr marL="285750" indent="-285750">
                        <a:buFont typeface="Arial" panose="020B0604020202020204" pitchFamily="34" charset="0"/>
                        <a:buChar char="•"/>
                      </a:pPr>
                      <a:r>
                        <a:rPr lang="en-US" sz="1800" b="0" dirty="0">
                          <a:solidFill>
                            <a:schemeClr val="accent5">
                              <a:lumMod val="75000"/>
                            </a:schemeClr>
                          </a:solidFill>
                        </a:rPr>
                        <a:t>Alerts, Notifications,</a:t>
                      </a:r>
                      <a:r>
                        <a:rPr lang="en-US" sz="1800" b="0" baseline="0" dirty="0">
                          <a:solidFill>
                            <a:schemeClr val="accent5">
                              <a:lumMod val="75000"/>
                            </a:schemeClr>
                          </a:solidFill>
                        </a:rPr>
                        <a:t> Reporting</a:t>
                      </a:r>
                    </a:p>
                    <a:p>
                      <a:pPr marL="285750" indent="-285750">
                        <a:buFont typeface="Arial" panose="020B0604020202020204" pitchFamily="34" charset="0"/>
                        <a:buChar char="•"/>
                      </a:pPr>
                      <a:r>
                        <a:rPr lang="en-US" sz="1800" b="0" baseline="0" dirty="0">
                          <a:solidFill>
                            <a:schemeClr val="accent5">
                              <a:lumMod val="75000"/>
                            </a:schemeClr>
                          </a:solidFill>
                        </a:rPr>
                        <a:t>Publications, Guidelines, Templates</a:t>
                      </a:r>
                      <a:endParaRPr lang="en-US" sz="1800" b="0" dirty="0">
                        <a:solidFill>
                          <a:schemeClr val="accent5">
                            <a:lumMod val="75000"/>
                          </a:schemeClr>
                        </a:solidFill>
                      </a:endParaRPr>
                    </a:p>
                    <a:p>
                      <a:pPr marL="285750" indent="-285750">
                        <a:buFont typeface="Arial" panose="020B0604020202020204" pitchFamily="34" charset="0"/>
                        <a:buChar char="•"/>
                      </a:pPr>
                      <a:r>
                        <a:rPr lang="en-US" sz="1800" b="0" dirty="0">
                          <a:solidFill>
                            <a:schemeClr val="accent5">
                              <a:lumMod val="75000"/>
                            </a:schemeClr>
                          </a:solidFill>
                        </a:rPr>
                        <a:t>Training and Training</a:t>
                      </a:r>
                      <a:r>
                        <a:rPr lang="en-US" sz="1800" b="0" baseline="0" dirty="0">
                          <a:solidFill>
                            <a:schemeClr val="accent5">
                              <a:lumMod val="75000"/>
                            </a:schemeClr>
                          </a:solidFill>
                        </a:rPr>
                        <a:t> Resources</a:t>
                      </a:r>
                    </a:p>
                    <a:p>
                      <a:pPr marL="285750" indent="-285750">
                        <a:buFont typeface="Arial" panose="020B0604020202020204" pitchFamily="34" charset="0"/>
                        <a:buChar char="•"/>
                      </a:pPr>
                      <a:r>
                        <a:rPr lang="en-US" sz="1800" b="0" baseline="0" dirty="0">
                          <a:solidFill>
                            <a:schemeClr val="accent5">
                              <a:lumMod val="75000"/>
                            </a:schemeClr>
                          </a:solidFill>
                        </a:rPr>
                        <a:t>Cybersecurity Professional Organizations</a:t>
                      </a:r>
                    </a:p>
                    <a:p>
                      <a:pPr marL="285750" indent="-285750">
                        <a:buFont typeface="Arial" panose="020B0604020202020204" pitchFamily="34" charset="0"/>
                        <a:buChar char="•"/>
                      </a:pPr>
                      <a:r>
                        <a:rPr lang="en-US" sz="1800" b="0" baseline="0" dirty="0">
                          <a:solidFill>
                            <a:schemeClr val="accent5">
                              <a:lumMod val="75000"/>
                            </a:schemeClr>
                          </a:solidFill>
                        </a:rPr>
                        <a:t>Incident Response Support</a:t>
                      </a:r>
                    </a:p>
                    <a:p>
                      <a:pPr marL="285750" indent="-285750">
                        <a:buFont typeface="Arial" panose="020B0604020202020204" pitchFamily="34" charset="0"/>
                        <a:buChar char="•"/>
                      </a:pPr>
                      <a:r>
                        <a:rPr lang="en-US" sz="1800" b="0" baseline="0" dirty="0">
                          <a:solidFill>
                            <a:schemeClr val="accent5">
                              <a:lumMod val="75000"/>
                            </a:schemeClr>
                          </a:solidFill>
                        </a:rPr>
                        <a:t>Tools</a:t>
                      </a:r>
                    </a:p>
                    <a:p>
                      <a:pPr marL="285750" indent="-285750">
                        <a:buFont typeface="Arial" panose="020B0604020202020204" pitchFamily="34" charset="0"/>
                        <a:buChar char="•"/>
                      </a:pPr>
                      <a:r>
                        <a:rPr lang="en-US" sz="1800" b="0" baseline="0" dirty="0">
                          <a:solidFill>
                            <a:schemeClr val="accent5">
                              <a:lumMod val="75000"/>
                            </a:schemeClr>
                          </a:solidFill>
                        </a:rPr>
                        <a:t>Other Resources</a:t>
                      </a:r>
                      <a:endParaRPr lang="en-US" sz="1800" b="1" dirty="0">
                        <a:solidFill>
                          <a:schemeClr val="accent5">
                            <a:lumMod val="75000"/>
                          </a:schemeClr>
                        </a:solidFill>
                      </a:endParaRPr>
                    </a:p>
                  </a:txBody>
                  <a:tcPr/>
                </a:tc>
                <a:extLst>
                  <a:ext uri="{0D108BD9-81ED-4DB2-BD59-A6C34878D82A}">
                    <a16:rowId xmlns:a16="http://schemas.microsoft.com/office/drawing/2014/main" xmlns="" val="485006490"/>
                  </a:ext>
                </a:extLst>
              </a:tr>
              <a:tr h="155715">
                <a:tc>
                  <a:txBody>
                    <a:bodyPr/>
                    <a:lstStyle/>
                    <a:p>
                      <a:pPr marL="0" indent="0">
                        <a:buFont typeface="Arial" panose="020B0604020202020204" pitchFamily="34" charset="0"/>
                        <a:buNone/>
                      </a:pPr>
                      <a:endParaRPr lang="en-US" sz="500" b="1" dirty="0">
                        <a:solidFill>
                          <a:schemeClr val="accent5">
                            <a:lumMod val="75000"/>
                          </a:schemeClr>
                        </a:solidFill>
                      </a:endParaRPr>
                    </a:p>
                  </a:txBody>
                  <a:tcPr>
                    <a:noFill/>
                  </a:tcPr>
                </a:tc>
                <a:tc>
                  <a:txBody>
                    <a:bodyPr/>
                    <a:lstStyle/>
                    <a:p>
                      <a:endParaRPr lang="en-US" sz="500" b="1" dirty="0">
                        <a:solidFill>
                          <a:schemeClr val="accent5">
                            <a:lumMod val="75000"/>
                          </a:schemeClr>
                        </a:solidFill>
                      </a:endParaRPr>
                    </a:p>
                  </a:txBody>
                  <a:tcPr>
                    <a:noFill/>
                  </a:tcPr>
                </a:tc>
                <a:tc>
                  <a:txBody>
                    <a:bodyPr/>
                    <a:lstStyle/>
                    <a:p>
                      <a:pPr marL="0" indent="0">
                        <a:buFont typeface="Arial" panose="020B0604020202020204" pitchFamily="34" charset="0"/>
                        <a:buNone/>
                      </a:pPr>
                      <a:endParaRPr lang="en-US" sz="500" b="1" dirty="0">
                        <a:solidFill>
                          <a:schemeClr val="accent5">
                            <a:lumMod val="75000"/>
                          </a:schemeClr>
                        </a:solidFill>
                      </a:endParaRPr>
                    </a:p>
                  </a:txBody>
                  <a:tcPr>
                    <a:noFill/>
                  </a:tcPr>
                </a:tc>
                <a:tc>
                  <a:txBody>
                    <a:bodyPr/>
                    <a:lstStyle/>
                    <a:p>
                      <a:endParaRPr lang="en-US" sz="500" b="1">
                        <a:solidFill>
                          <a:schemeClr val="accent5">
                            <a:lumMod val="75000"/>
                          </a:schemeClr>
                        </a:solidFill>
                      </a:endParaRPr>
                    </a:p>
                  </a:txBody>
                  <a:tcPr>
                    <a:noFill/>
                  </a:tcPr>
                </a:tc>
                <a:tc vMerge="1">
                  <a:txBody>
                    <a:bodyPr/>
                    <a:lstStyle/>
                    <a:p>
                      <a:endParaRPr lang="en-US" sz="500" b="1" dirty="0">
                        <a:solidFill>
                          <a:schemeClr val="accent5">
                            <a:lumMod val="75000"/>
                          </a:schemeClr>
                        </a:solidFill>
                      </a:endParaRPr>
                    </a:p>
                  </a:txBody>
                  <a:tcPr>
                    <a:noFill/>
                  </a:tcPr>
                </a:tc>
                <a:extLst>
                  <a:ext uri="{0D108BD9-81ED-4DB2-BD59-A6C34878D82A}">
                    <a16:rowId xmlns:a16="http://schemas.microsoft.com/office/drawing/2014/main" xmlns="" val="761867185"/>
                  </a:ext>
                </a:extLst>
              </a:tr>
              <a:tr h="591181">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5">
                              <a:lumMod val="75000"/>
                            </a:schemeClr>
                          </a:solidFill>
                        </a:rPr>
                        <a:t>New Series (topic focused) identified not yet created</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solidFill>
                          <a:schemeClr val="accent5">
                            <a:lumMod val="75000"/>
                          </a:schemeClr>
                        </a:solidFill>
                      </a:endParaRPr>
                    </a:p>
                  </a:txBody>
                  <a:tcPr/>
                </a:tc>
                <a:tc>
                  <a:txBody>
                    <a:bodyPr/>
                    <a:lstStyle/>
                    <a:p>
                      <a:endParaRPr lang="en-US" sz="500" b="1" dirty="0">
                        <a:solidFill>
                          <a:schemeClr val="accent5">
                            <a:lumMod val="75000"/>
                          </a:schemeClr>
                        </a:solidFill>
                      </a:endParaRPr>
                    </a:p>
                  </a:txBody>
                  <a:tcPr>
                    <a:noFill/>
                  </a:tcPr>
                </a:tc>
                <a:tc rowSpan="3">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5">
                              <a:lumMod val="75000"/>
                            </a:schemeClr>
                          </a:solidFill>
                        </a:rPr>
                        <a:t>Implementation</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5">
                              <a:lumMod val="75000"/>
                            </a:schemeClr>
                          </a:solidFill>
                        </a:rPr>
                        <a:t>Templates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5">
                              <a:lumMod val="75000"/>
                            </a:schemeClr>
                          </a:solidFill>
                        </a:rPr>
                        <a:t>Checklists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5">
                              <a:lumMod val="75000"/>
                            </a:schemeClr>
                          </a:solidFill>
                        </a:rPr>
                        <a:t>Best</a:t>
                      </a:r>
                      <a:r>
                        <a:rPr lang="en-US" sz="1800" b="0" baseline="0" dirty="0">
                          <a:solidFill>
                            <a:schemeClr val="accent5">
                              <a:lumMod val="75000"/>
                            </a:schemeClr>
                          </a:solidFill>
                        </a:rPr>
                        <a:t> Practices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accent5">
                              <a:lumMod val="75000"/>
                            </a:schemeClr>
                          </a:solidFill>
                        </a:rPr>
                        <a:t>Whitepapers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accent5">
                              <a:lumMod val="75000"/>
                            </a:schemeClr>
                          </a:solidFill>
                        </a:rPr>
                        <a:t>Publications</a:t>
                      </a:r>
                      <a:endParaRPr lang="en-US" sz="1800" b="0" dirty="0">
                        <a:solidFill>
                          <a:schemeClr val="accent5">
                            <a:lumMod val="75000"/>
                          </a:schemeClr>
                        </a:solidFill>
                      </a:endParaRPr>
                    </a:p>
                  </a:txBody>
                  <a:tcPr/>
                </a:tc>
                <a:tc>
                  <a:txBody>
                    <a:bodyPr/>
                    <a:lstStyle/>
                    <a:p>
                      <a:endParaRPr lang="en-US" sz="500" b="1" dirty="0">
                        <a:solidFill>
                          <a:schemeClr val="accent5">
                            <a:lumMod val="75000"/>
                          </a:schemeClr>
                        </a:solidFill>
                      </a:endParaRPr>
                    </a:p>
                  </a:txBody>
                  <a:tcPr>
                    <a:noFill/>
                  </a:tcPr>
                </a:tc>
                <a:tc vMerge="1">
                  <a:txBody>
                    <a:bodyPr/>
                    <a:lstStyle/>
                    <a:p>
                      <a:endParaRPr lang="en-US" sz="1800" b="1" dirty="0">
                        <a:solidFill>
                          <a:schemeClr val="accent5">
                            <a:lumMod val="75000"/>
                          </a:schemeClr>
                        </a:solidFill>
                      </a:endParaRPr>
                    </a:p>
                  </a:txBody>
                  <a:tcPr/>
                </a:tc>
                <a:extLst>
                  <a:ext uri="{0D108BD9-81ED-4DB2-BD59-A6C34878D82A}">
                    <a16:rowId xmlns:a16="http://schemas.microsoft.com/office/drawing/2014/main" xmlns="" val="2987335096"/>
                  </a:ext>
                </a:extLst>
              </a:tr>
              <a:tr h="0">
                <a:tc>
                  <a:txBody>
                    <a:bodyPr/>
                    <a:lstStyle/>
                    <a:p>
                      <a:endParaRPr lang="en-US" sz="500" b="1" dirty="0">
                        <a:solidFill>
                          <a:schemeClr val="accent5">
                            <a:lumMod val="75000"/>
                          </a:schemeClr>
                        </a:solidFill>
                      </a:endParaRPr>
                    </a:p>
                  </a:txBody>
                  <a:tcPr>
                    <a:noFill/>
                  </a:tcPr>
                </a:tc>
                <a:tc>
                  <a:txBody>
                    <a:bodyPr/>
                    <a:lstStyle/>
                    <a:p>
                      <a:endParaRPr lang="en-US" sz="500" b="1" dirty="0">
                        <a:solidFill>
                          <a:schemeClr val="accent5">
                            <a:lumMod val="75000"/>
                          </a:schemeClr>
                        </a:solidFill>
                      </a:endParaRPr>
                    </a:p>
                  </a:txBody>
                  <a:tcPr>
                    <a:noFill/>
                  </a:tcPr>
                </a:tc>
                <a:tc vMerge="1">
                  <a:txBody>
                    <a:bodyPr/>
                    <a:lstStyle/>
                    <a:p>
                      <a:endParaRPr lang="en-US" sz="500" b="1" dirty="0">
                        <a:solidFill>
                          <a:schemeClr val="accent5">
                            <a:lumMod val="75000"/>
                          </a:schemeClr>
                        </a:solidFill>
                      </a:endParaRPr>
                    </a:p>
                  </a:txBody>
                  <a:tcPr>
                    <a:noFill/>
                  </a:tcPr>
                </a:tc>
                <a:tc>
                  <a:txBody>
                    <a:bodyPr/>
                    <a:lstStyle/>
                    <a:p>
                      <a:endParaRPr lang="en-US" sz="500" b="1">
                        <a:solidFill>
                          <a:schemeClr val="accent5">
                            <a:lumMod val="75000"/>
                          </a:schemeClr>
                        </a:solidFill>
                      </a:endParaRPr>
                    </a:p>
                  </a:txBody>
                  <a:tcPr>
                    <a:noFill/>
                  </a:tcPr>
                </a:tc>
                <a:tc vMerge="1">
                  <a:txBody>
                    <a:bodyPr/>
                    <a:lstStyle/>
                    <a:p>
                      <a:endParaRPr lang="en-US" sz="500" b="1" dirty="0">
                        <a:solidFill>
                          <a:schemeClr val="accent5">
                            <a:lumMod val="75000"/>
                          </a:schemeClr>
                        </a:solidFill>
                      </a:endParaRPr>
                    </a:p>
                  </a:txBody>
                  <a:tcPr>
                    <a:noFill/>
                  </a:tcPr>
                </a:tc>
                <a:extLst>
                  <a:ext uri="{0D108BD9-81ED-4DB2-BD59-A6C34878D82A}">
                    <a16:rowId xmlns:a16="http://schemas.microsoft.com/office/drawing/2014/main" xmlns="" val="737335783"/>
                  </a:ext>
                </a:extLst>
              </a:tr>
              <a:tr h="480060">
                <a:tc rowSpan="3">
                  <a:txBody>
                    <a:bodyPr/>
                    <a:lstStyle/>
                    <a:p>
                      <a:r>
                        <a:rPr lang="en-US" sz="1800" b="0" dirty="0">
                          <a:solidFill>
                            <a:schemeClr val="accent5">
                              <a:lumMod val="75000"/>
                            </a:schemeClr>
                          </a:solidFill>
                        </a:rPr>
                        <a:t>New Series (topic</a:t>
                      </a:r>
                      <a:r>
                        <a:rPr lang="en-US" sz="1800" b="0" baseline="0" dirty="0">
                          <a:solidFill>
                            <a:schemeClr val="accent5">
                              <a:lumMod val="75000"/>
                            </a:schemeClr>
                          </a:solidFill>
                        </a:rPr>
                        <a:t> focused</a:t>
                      </a:r>
                      <a:r>
                        <a:rPr lang="en-US" sz="1800" b="0" dirty="0">
                          <a:solidFill>
                            <a:schemeClr val="accent5">
                              <a:lumMod val="75000"/>
                            </a:schemeClr>
                          </a:solidFill>
                        </a:rPr>
                        <a:t>) not yet identified</a:t>
                      </a:r>
                    </a:p>
                  </a:txBody>
                  <a:tcPr/>
                </a:tc>
                <a:tc rowSpan="3">
                  <a:txBody>
                    <a:bodyPr/>
                    <a:lstStyle/>
                    <a:p>
                      <a:endParaRPr lang="en-US" sz="500" b="1" dirty="0">
                        <a:solidFill>
                          <a:schemeClr val="accent5">
                            <a:lumMod val="75000"/>
                          </a:schemeClr>
                        </a:solidFill>
                      </a:endParaRPr>
                    </a:p>
                  </a:txBody>
                  <a:tcPr>
                    <a:noFill/>
                  </a:tcPr>
                </a:tc>
                <a:tc vMerge="1">
                  <a:txBody>
                    <a:bodyPr/>
                    <a:lstStyle/>
                    <a:p>
                      <a:endParaRPr lang="en-US" sz="1800" b="1" dirty="0">
                        <a:solidFill>
                          <a:schemeClr val="accent5">
                            <a:lumMod val="75000"/>
                          </a:schemeClr>
                        </a:solidFill>
                      </a:endParaRPr>
                    </a:p>
                  </a:txBody>
                  <a:tcPr/>
                </a:tc>
                <a:tc rowSpan="3">
                  <a:txBody>
                    <a:bodyPr/>
                    <a:lstStyle/>
                    <a:p>
                      <a:endParaRPr lang="en-US" sz="500" b="1" dirty="0">
                        <a:solidFill>
                          <a:schemeClr val="accent5">
                            <a:lumMod val="75000"/>
                          </a:schemeClr>
                        </a:solidFill>
                      </a:endParaRPr>
                    </a:p>
                  </a:txBody>
                  <a:tcPr>
                    <a:noFill/>
                  </a:tcPr>
                </a:tc>
                <a:tc vMerge="1">
                  <a:txBody>
                    <a:bodyPr/>
                    <a:lstStyle/>
                    <a:p>
                      <a:endParaRPr lang="en-US" sz="1800" b="1" dirty="0">
                        <a:solidFill>
                          <a:schemeClr val="accent5">
                            <a:lumMod val="75000"/>
                          </a:schemeClr>
                        </a:solidFill>
                      </a:endParaRPr>
                    </a:p>
                  </a:txBody>
                  <a:tcPr/>
                </a:tc>
                <a:extLst>
                  <a:ext uri="{0D108BD9-81ED-4DB2-BD59-A6C34878D82A}">
                    <a16:rowId xmlns:a16="http://schemas.microsoft.com/office/drawing/2014/main" xmlns="" val="19328708"/>
                  </a:ext>
                </a:extLst>
              </a:tr>
              <a:tr h="199818">
                <a:tc vMerge="1">
                  <a:txBody>
                    <a:bodyPr/>
                    <a:lstStyle/>
                    <a:p>
                      <a:endParaRPr lang="en-US"/>
                    </a:p>
                  </a:txBody>
                  <a:tcPr/>
                </a:tc>
                <a:tc vMerge="1">
                  <a:txBody>
                    <a:bodyPr/>
                    <a:lstStyle/>
                    <a:p>
                      <a:endParaRPr lang="en-US"/>
                    </a:p>
                  </a:txBody>
                  <a:tcPr/>
                </a:tc>
                <a:tc>
                  <a:txBody>
                    <a:bodyPr/>
                    <a:lstStyle/>
                    <a:p>
                      <a:pPr marL="0" indent="0" algn="l">
                        <a:buFont typeface="Arial" panose="020B0604020202020204" pitchFamily="34" charset="0"/>
                        <a:buNone/>
                      </a:pPr>
                      <a:endParaRPr lang="en-US" sz="500" b="0" dirty="0">
                        <a:solidFill>
                          <a:schemeClr val="accent5">
                            <a:lumMod val="75000"/>
                          </a:schemeClr>
                        </a:solidFill>
                      </a:endParaRPr>
                    </a:p>
                  </a:txBody>
                  <a:tcP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775644535"/>
                  </a:ext>
                </a:extLst>
              </a:tr>
              <a:tr h="643890">
                <a:tc vMerge="1">
                  <a:txBody>
                    <a:bodyPr/>
                    <a:lstStyle/>
                    <a:p>
                      <a:endParaRPr lang="en-US"/>
                    </a:p>
                  </a:txBody>
                  <a:tcPr/>
                </a:tc>
                <a:tc v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5">
                              <a:lumMod val="75000"/>
                            </a:schemeClr>
                          </a:solidFill>
                        </a:rPr>
                        <a:t>Reports &amp; Publications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559572388"/>
                  </a:ext>
                </a:extLst>
              </a:tr>
            </a:tbl>
          </a:graphicData>
        </a:graphic>
      </p:graphicFrame>
    </p:spTree>
    <p:extLst>
      <p:ext uri="{BB962C8B-B14F-4D97-AF65-F5344CB8AC3E}">
        <p14:creationId xmlns:p14="http://schemas.microsoft.com/office/powerpoint/2010/main" val="7728599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Support Services</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36</a:t>
            </a:fld>
            <a:endParaRPr lang="en-US">
              <a:solidFill>
                <a:prstClr val="black">
                  <a:tint val="75000"/>
                </a:prstClr>
              </a:solidFill>
            </a:endParaRPr>
          </a:p>
        </p:txBody>
      </p:sp>
      <p:grpSp>
        <p:nvGrpSpPr>
          <p:cNvPr id="5" name="Group 4"/>
          <p:cNvGrpSpPr/>
          <p:nvPr/>
        </p:nvGrpSpPr>
        <p:grpSpPr>
          <a:xfrm>
            <a:off x="381000" y="1981200"/>
            <a:ext cx="1954709" cy="840763"/>
            <a:chOff x="7078364" y="1228320"/>
            <a:chExt cx="3435027" cy="4517611"/>
          </a:xfrm>
          <a:solidFill>
            <a:schemeClr val="accent2"/>
          </a:solidFill>
        </p:grpSpPr>
        <p:sp>
          <p:nvSpPr>
            <p:cNvPr id="6" name="Rounded Rectangle 5"/>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kern="1200" dirty="0"/>
                <a:t>Services</a:t>
              </a:r>
            </a:p>
          </p:txBody>
        </p:sp>
      </p:grpSp>
      <p:sp>
        <p:nvSpPr>
          <p:cNvPr id="8" name="Right Arrow 7"/>
          <p:cNvSpPr/>
          <p:nvPr/>
        </p:nvSpPr>
        <p:spPr>
          <a:xfrm>
            <a:off x="2438400" y="2110548"/>
            <a:ext cx="415089" cy="58206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63883" y="1982055"/>
            <a:ext cx="1889116" cy="840763"/>
            <a:chOff x="7078364" y="1228320"/>
            <a:chExt cx="3435027" cy="4517611"/>
          </a:xfrm>
          <a:solidFill>
            <a:schemeClr val="accent2"/>
          </a:solidFill>
        </p:grpSpPr>
        <p:sp>
          <p:nvSpPr>
            <p:cNvPr id="10" name="Rounded Rectangle 9"/>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i="1" dirty="0"/>
                <a:t>Product Identification &amp; Location</a:t>
              </a:r>
              <a:endParaRPr lang="en-US" i="1" kern="1200" dirty="0"/>
            </a:p>
          </p:txBody>
        </p:sp>
      </p:grpSp>
      <p:grpSp>
        <p:nvGrpSpPr>
          <p:cNvPr id="12" name="Group 11"/>
          <p:cNvGrpSpPr/>
          <p:nvPr/>
        </p:nvGrpSpPr>
        <p:grpSpPr>
          <a:xfrm>
            <a:off x="5245722" y="1982825"/>
            <a:ext cx="1889117" cy="840763"/>
            <a:chOff x="6990448" y="1228320"/>
            <a:chExt cx="3435027" cy="4517611"/>
          </a:xfrm>
          <a:solidFill>
            <a:schemeClr val="accent2"/>
          </a:solidFill>
        </p:grpSpPr>
        <p:sp>
          <p:nvSpPr>
            <p:cNvPr id="13" name="Rounded Rectangle 12"/>
            <p:cNvSpPr/>
            <p:nvPr/>
          </p:nvSpPr>
          <p:spPr>
            <a:xfrm>
              <a:off x="6990448"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6990448"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dirty="0"/>
                <a:t>Mentor Program</a:t>
              </a:r>
              <a:endParaRPr lang="en-US" sz="2000" i="1" kern="1200" dirty="0"/>
            </a:p>
          </p:txBody>
        </p:sp>
      </p:grpSp>
      <p:grpSp>
        <p:nvGrpSpPr>
          <p:cNvPr id="15" name="Group 14"/>
          <p:cNvGrpSpPr/>
          <p:nvPr/>
        </p:nvGrpSpPr>
        <p:grpSpPr>
          <a:xfrm>
            <a:off x="7427563" y="1991779"/>
            <a:ext cx="1855485" cy="840763"/>
            <a:chOff x="21017018" y="-18133327"/>
            <a:chExt cx="3435029" cy="4517611"/>
          </a:xfrm>
          <a:solidFill>
            <a:schemeClr val="accent2"/>
          </a:solidFill>
        </p:grpSpPr>
        <p:sp>
          <p:nvSpPr>
            <p:cNvPr id="16" name="Rounded Rectangle 15"/>
            <p:cNvSpPr/>
            <p:nvPr/>
          </p:nvSpPr>
          <p:spPr>
            <a:xfrm>
              <a:off x="21017020" y="-18133327"/>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21017018" y="-17566650"/>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dirty="0"/>
                <a:t>Training and Exercises</a:t>
              </a:r>
              <a:endParaRPr lang="en-US" sz="2000" i="1" kern="1200" dirty="0"/>
            </a:p>
          </p:txBody>
        </p:sp>
      </p:grpSp>
      <p:grpSp>
        <p:nvGrpSpPr>
          <p:cNvPr id="18" name="Group 17"/>
          <p:cNvGrpSpPr/>
          <p:nvPr/>
        </p:nvGrpSpPr>
        <p:grpSpPr>
          <a:xfrm>
            <a:off x="9527073" y="1982310"/>
            <a:ext cx="1855483" cy="840763"/>
            <a:chOff x="7078364" y="1228320"/>
            <a:chExt cx="3435027" cy="4517611"/>
          </a:xfrm>
          <a:solidFill>
            <a:schemeClr val="accent2"/>
          </a:solidFill>
        </p:grpSpPr>
        <p:sp>
          <p:nvSpPr>
            <p:cNvPr id="19" name="Rounded Rectangle 18"/>
            <p:cNvSpPr/>
            <p:nvPr/>
          </p:nvSpPr>
          <p:spPr>
            <a:xfrm>
              <a:off x="7078364" y="1228320"/>
              <a:ext cx="3435027" cy="4517611"/>
            </a:xfrm>
            <a:prstGeom prst="roundRect">
              <a:avLst>
                <a:gd name="adj" fmla="val 10000"/>
              </a:avLst>
            </a:prstGeom>
            <a:grp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7078364" y="1680079"/>
              <a:ext cx="3435027" cy="1609212"/>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lnSpc>
                  <a:spcPct val="90000"/>
                </a:lnSpc>
                <a:spcBef>
                  <a:spcPct val="0"/>
                </a:spcBef>
                <a:spcAft>
                  <a:spcPct val="35000"/>
                </a:spcAft>
                <a:buNone/>
              </a:pPr>
              <a:r>
                <a:rPr lang="en-US" sz="2000" i="1" kern="1200" dirty="0"/>
                <a:t>Customized Support</a:t>
              </a:r>
            </a:p>
          </p:txBody>
        </p:sp>
      </p:grpSp>
      <p:graphicFrame>
        <p:nvGraphicFramePr>
          <p:cNvPr id="22" name="Content Placeholder 21"/>
          <p:cNvGraphicFramePr>
            <a:graphicFrameLocks noGrp="1"/>
          </p:cNvGraphicFramePr>
          <p:nvPr>
            <p:ph idx="1"/>
            <p:extLst/>
          </p:nvPr>
        </p:nvGraphicFramePr>
        <p:xfrm>
          <a:off x="3063884" y="3002280"/>
          <a:ext cx="8318673" cy="3627120"/>
        </p:xfrm>
        <a:graphic>
          <a:graphicData uri="http://schemas.openxmlformats.org/drawingml/2006/table">
            <a:tbl>
              <a:tblPr bandRow="1">
                <a:tableStyleId>{21E4AEA4-8DFA-4A89-87EB-49C32662AFE0}</a:tableStyleId>
              </a:tblPr>
              <a:tblGrid>
                <a:gridCol w="1889116">
                  <a:extLst>
                    <a:ext uri="{9D8B030D-6E8A-4147-A177-3AD203B41FA5}">
                      <a16:colId xmlns:a16="http://schemas.microsoft.com/office/drawing/2014/main" xmlns="" val="1391634508"/>
                    </a:ext>
                  </a:extLst>
                </a:gridCol>
                <a:gridCol w="304800">
                  <a:extLst>
                    <a:ext uri="{9D8B030D-6E8A-4147-A177-3AD203B41FA5}">
                      <a16:colId xmlns:a16="http://schemas.microsoft.com/office/drawing/2014/main" xmlns="" val="1553651834"/>
                    </a:ext>
                  </a:extLst>
                </a:gridCol>
                <a:gridCol w="1928284">
                  <a:extLst>
                    <a:ext uri="{9D8B030D-6E8A-4147-A177-3AD203B41FA5}">
                      <a16:colId xmlns:a16="http://schemas.microsoft.com/office/drawing/2014/main" xmlns="" val="4203801689"/>
                    </a:ext>
                  </a:extLst>
                </a:gridCol>
                <a:gridCol w="228899">
                  <a:extLst>
                    <a:ext uri="{9D8B030D-6E8A-4147-A177-3AD203B41FA5}">
                      <a16:colId xmlns:a16="http://schemas.microsoft.com/office/drawing/2014/main" xmlns="" val="3253669787"/>
                    </a:ext>
                  </a:extLst>
                </a:gridCol>
                <a:gridCol w="1904257">
                  <a:extLst>
                    <a:ext uri="{9D8B030D-6E8A-4147-A177-3AD203B41FA5}">
                      <a16:colId xmlns:a16="http://schemas.microsoft.com/office/drawing/2014/main" xmlns="" val="2171283379"/>
                    </a:ext>
                  </a:extLst>
                </a:gridCol>
                <a:gridCol w="226097">
                  <a:extLst>
                    <a:ext uri="{9D8B030D-6E8A-4147-A177-3AD203B41FA5}">
                      <a16:colId xmlns:a16="http://schemas.microsoft.com/office/drawing/2014/main" xmlns="" val="2960985589"/>
                    </a:ext>
                  </a:extLst>
                </a:gridCol>
                <a:gridCol w="1837220">
                  <a:extLst>
                    <a:ext uri="{9D8B030D-6E8A-4147-A177-3AD203B41FA5}">
                      <a16:colId xmlns:a16="http://schemas.microsoft.com/office/drawing/2014/main" xmlns="" val="2767834269"/>
                    </a:ext>
                  </a:extLst>
                </a:gridCol>
              </a:tblGrid>
              <a:tr h="795795">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2">
                              <a:lumMod val="75000"/>
                            </a:schemeClr>
                          </a:solidFill>
                        </a:rPr>
                        <a:t>Product</a:t>
                      </a:r>
                      <a:r>
                        <a:rPr lang="en-US" sz="1800" b="0" baseline="0" dirty="0">
                          <a:solidFill>
                            <a:schemeClr val="accent2">
                              <a:lumMod val="75000"/>
                            </a:schemeClr>
                          </a:solidFill>
                        </a:rPr>
                        <a:t> Search Assistance of ISAO SO Products</a:t>
                      </a:r>
                      <a:endParaRPr lang="en-US" sz="1800" b="0" dirty="0">
                        <a:solidFill>
                          <a:schemeClr val="accent2">
                            <a:lumMod val="75000"/>
                          </a:schemeClr>
                        </a:solidFill>
                      </a:endParaRPr>
                    </a:p>
                  </a:txBody>
                  <a:tcPr/>
                </a:tc>
                <a:tc>
                  <a:txBody>
                    <a:bodyPr/>
                    <a:lstStyle/>
                    <a:p>
                      <a:endParaRPr lang="en-US" sz="1800" b="0" dirty="0">
                        <a:solidFill>
                          <a:schemeClr val="accent2">
                            <a:lumMod val="75000"/>
                          </a:schemeClr>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2">
                              <a:lumMod val="75000"/>
                            </a:schemeClr>
                          </a:solidFill>
                        </a:rPr>
                        <a:t>Website</a:t>
                      </a:r>
                      <a:r>
                        <a:rPr lang="en-US" sz="1800" b="0" baseline="0" dirty="0">
                          <a:solidFill>
                            <a:schemeClr val="accent2">
                              <a:lumMod val="75000"/>
                            </a:schemeClr>
                          </a:solidFill>
                        </a:rPr>
                        <a:t> listing of</a:t>
                      </a:r>
                      <a:r>
                        <a:rPr lang="en-US" sz="1800" b="0" dirty="0">
                          <a:solidFill>
                            <a:schemeClr val="accent2">
                              <a:lumMod val="75000"/>
                            </a:schemeClr>
                          </a:solidFill>
                        </a:rPr>
                        <a:t> participating organizations</a:t>
                      </a:r>
                    </a:p>
                  </a:txBody>
                  <a:tcPr/>
                </a:tc>
                <a:tc>
                  <a:txBody>
                    <a:bodyPr/>
                    <a:lstStyle/>
                    <a:p>
                      <a:endParaRPr lang="en-US" sz="500" b="0">
                        <a:solidFill>
                          <a:schemeClr val="accent2">
                            <a:lumMod val="75000"/>
                          </a:schemeClr>
                        </a:solidFill>
                      </a:endParaRPr>
                    </a:p>
                  </a:txBody>
                  <a:tcPr>
                    <a:noFill/>
                  </a:tcPr>
                </a:tc>
                <a:tc>
                  <a:txBody>
                    <a:bodyPr/>
                    <a:lstStyle/>
                    <a:p>
                      <a:r>
                        <a:rPr lang="en-US" sz="1800" b="0" dirty="0">
                          <a:solidFill>
                            <a:schemeClr val="accent2">
                              <a:lumMod val="75000"/>
                            </a:schemeClr>
                          </a:solidFill>
                        </a:rPr>
                        <a:t>Webinars</a:t>
                      </a:r>
                    </a:p>
                    <a:p>
                      <a:pPr marL="285750" indent="-285750">
                        <a:buFont typeface="Arial" panose="020B0604020202020204" pitchFamily="34" charset="0"/>
                        <a:buChar char="•"/>
                      </a:pPr>
                      <a:r>
                        <a:rPr lang="en-US" sz="1800" b="0" dirty="0">
                          <a:solidFill>
                            <a:schemeClr val="accent2">
                              <a:lumMod val="75000"/>
                            </a:schemeClr>
                          </a:solidFill>
                        </a:rPr>
                        <a:t>Tutorial</a:t>
                      </a:r>
                      <a:r>
                        <a:rPr lang="en-US" sz="1800" b="0" baseline="0" dirty="0">
                          <a:solidFill>
                            <a:schemeClr val="accent2">
                              <a:lumMod val="75000"/>
                            </a:schemeClr>
                          </a:solidFill>
                        </a:rPr>
                        <a:t>s</a:t>
                      </a:r>
                    </a:p>
                    <a:p>
                      <a:pPr marL="285750" indent="-285750">
                        <a:buFont typeface="Arial" panose="020B0604020202020204" pitchFamily="34" charset="0"/>
                        <a:buChar char="•"/>
                      </a:pPr>
                      <a:r>
                        <a:rPr lang="en-US" sz="1800" b="0" baseline="0" dirty="0">
                          <a:solidFill>
                            <a:schemeClr val="accent2">
                              <a:lumMod val="75000"/>
                            </a:schemeClr>
                          </a:solidFill>
                        </a:rPr>
                        <a:t>Topic driven</a:t>
                      </a:r>
                      <a:endParaRPr lang="en-US" sz="1800" b="0" dirty="0">
                        <a:solidFill>
                          <a:schemeClr val="accent2">
                            <a:lumMod val="75000"/>
                          </a:schemeClr>
                        </a:solidFill>
                      </a:endParaRPr>
                    </a:p>
                    <a:p>
                      <a:endParaRPr lang="en-US" sz="1800" b="0" dirty="0">
                        <a:solidFill>
                          <a:schemeClr val="accent2">
                            <a:lumMod val="75000"/>
                          </a:schemeClr>
                        </a:solidFill>
                      </a:endParaRPr>
                    </a:p>
                  </a:txBody>
                  <a:tcPr/>
                </a:tc>
                <a:tc>
                  <a:txBody>
                    <a:bodyPr/>
                    <a:lstStyle/>
                    <a:p>
                      <a:endParaRPr lang="en-US" sz="500" b="0">
                        <a:solidFill>
                          <a:schemeClr val="accent2">
                            <a:lumMod val="75000"/>
                          </a:schemeClr>
                        </a:solidFill>
                      </a:endParaRPr>
                    </a:p>
                  </a:txBody>
                  <a:tcPr>
                    <a:noFill/>
                  </a:tcPr>
                </a:tc>
                <a:tc>
                  <a:txBody>
                    <a:bodyPr/>
                    <a:lstStyle/>
                    <a:p>
                      <a:r>
                        <a:rPr lang="en-US" sz="1800" b="0" dirty="0">
                          <a:solidFill>
                            <a:schemeClr val="accent2">
                              <a:lumMod val="75000"/>
                            </a:schemeClr>
                          </a:solidFill>
                        </a:rPr>
                        <a:t>Determine</a:t>
                      </a:r>
                      <a:r>
                        <a:rPr lang="en-US" sz="1800" b="0" baseline="0" dirty="0">
                          <a:solidFill>
                            <a:schemeClr val="accent2">
                              <a:lumMod val="75000"/>
                            </a:schemeClr>
                          </a:solidFill>
                        </a:rPr>
                        <a:t> ISAO current need / assist with plan development</a:t>
                      </a:r>
                      <a:endParaRPr lang="en-US" sz="1800" b="0" dirty="0">
                        <a:solidFill>
                          <a:schemeClr val="accent2">
                            <a:lumMod val="75000"/>
                          </a:schemeClr>
                        </a:solidFill>
                      </a:endParaRPr>
                    </a:p>
                  </a:txBody>
                  <a:tcPr/>
                </a:tc>
                <a:extLst>
                  <a:ext uri="{0D108BD9-81ED-4DB2-BD59-A6C34878D82A}">
                    <a16:rowId xmlns:a16="http://schemas.microsoft.com/office/drawing/2014/main" xmlns="" val="1980511260"/>
                  </a:ext>
                </a:extLst>
              </a:tr>
              <a:tr h="155715">
                <a:tc>
                  <a:txBody>
                    <a:bodyPr/>
                    <a:lstStyle/>
                    <a:p>
                      <a:pPr marL="0" indent="0">
                        <a:buFont typeface="Arial" panose="020B0604020202020204" pitchFamily="34" charset="0"/>
                        <a:buNone/>
                      </a:pPr>
                      <a:endParaRPr lang="en-US" sz="500" b="0" baseline="0" dirty="0">
                        <a:solidFill>
                          <a:schemeClr val="accent2">
                            <a:lumMod val="75000"/>
                          </a:schemeClr>
                        </a:solidFill>
                      </a:endParaRPr>
                    </a:p>
                  </a:txBody>
                  <a:tcPr>
                    <a:solidFill>
                      <a:schemeClr val="bg1"/>
                    </a:solidFill>
                  </a:tcPr>
                </a:tc>
                <a:tc>
                  <a:txBody>
                    <a:bodyPr/>
                    <a:lstStyle/>
                    <a:p>
                      <a:endParaRPr lang="en-US" sz="500" b="0" baseline="0" dirty="0">
                        <a:solidFill>
                          <a:schemeClr val="accent2">
                            <a:lumMod val="75000"/>
                          </a:schemeClr>
                        </a:solidFill>
                      </a:endParaRPr>
                    </a:p>
                  </a:txBody>
                  <a:tcPr>
                    <a:noFill/>
                  </a:tcPr>
                </a:tc>
                <a:tc>
                  <a:txBody>
                    <a:bodyPr/>
                    <a:lstStyle/>
                    <a:p>
                      <a:pPr marL="0" indent="0">
                        <a:buFont typeface="Arial" panose="020B0604020202020204" pitchFamily="34" charset="0"/>
                        <a:buNone/>
                      </a:pPr>
                      <a:endParaRPr lang="en-US" sz="500" b="0" baseline="0" dirty="0">
                        <a:solidFill>
                          <a:schemeClr val="accent2">
                            <a:lumMod val="75000"/>
                          </a:schemeClr>
                        </a:solidFill>
                      </a:endParaRPr>
                    </a:p>
                  </a:txBody>
                  <a:tcPr>
                    <a:solidFill>
                      <a:schemeClr val="bg1"/>
                    </a:solidFill>
                  </a:tcPr>
                </a:tc>
                <a:tc>
                  <a:txBody>
                    <a:bodyPr/>
                    <a:lstStyle/>
                    <a:p>
                      <a:endParaRPr lang="en-US" sz="500" b="0" baseline="0">
                        <a:solidFill>
                          <a:schemeClr val="accent2">
                            <a:lumMod val="75000"/>
                          </a:schemeClr>
                        </a:solidFill>
                      </a:endParaRPr>
                    </a:p>
                  </a:txBody>
                  <a:tcPr>
                    <a:noFill/>
                  </a:tcPr>
                </a:tc>
                <a:tc>
                  <a:txBody>
                    <a:bodyPr/>
                    <a:lstStyle/>
                    <a:p>
                      <a:endParaRPr lang="en-US" sz="500" b="0" baseline="0">
                        <a:solidFill>
                          <a:schemeClr val="accent2">
                            <a:lumMod val="75000"/>
                          </a:schemeClr>
                        </a:solidFill>
                      </a:endParaRPr>
                    </a:p>
                  </a:txBody>
                  <a:tcPr>
                    <a:solidFill>
                      <a:schemeClr val="bg1"/>
                    </a:solidFill>
                  </a:tcPr>
                </a:tc>
                <a:tc>
                  <a:txBody>
                    <a:bodyPr/>
                    <a:lstStyle/>
                    <a:p>
                      <a:endParaRPr lang="en-US" sz="500" b="0" baseline="0">
                        <a:solidFill>
                          <a:schemeClr val="accent2">
                            <a:lumMod val="75000"/>
                          </a:schemeClr>
                        </a:solidFill>
                      </a:endParaRPr>
                    </a:p>
                  </a:txBody>
                  <a:tcPr>
                    <a:noFill/>
                  </a:tcPr>
                </a:tc>
                <a:tc>
                  <a:txBody>
                    <a:bodyPr/>
                    <a:lstStyle/>
                    <a:p>
                      <a:endParaRPr lang="en-US" sz="500" b="0" baseline="0" dirty="0">
                        <a:solidFill>
                          <a:schemeClr val="accent2">
                            <a:lumMod val="75000"/>
                          </a:schemeClr>
                        </a:solidFill>
                      </a:endParaRPr>
                    </a:p>
                  </a:txBody>
                  <a:tcPr>
                    <a:solidFill>
                      <a:schemeClr val="bg1"/>
                    </a:solidFill>
                  </a:tcPr>
                </a:tc>
                <a:extLst>
                  <a:ext uri="{0D108BD9-81ED-4DB2-BD59-A6C34878D82A}">
                    <a16:rowId xmlns:a16="http://schemas.microsoft.com/office/drawing/2014/main" xmlns="" val="1361262992"/>
                  </a:ext>
                </a:extLst>
              </a:tr>
              <a:tr h="591181">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2">
                              <a:lumMod val="75000"/>
                            </a:schemeClr>
                          </a:solidFill>
                        </a:rPr>
                        <a:t>Product Search Assistance of Resource Library Products</a:t>
                      </a:r>
                    </a:p>
                  </a:txBody>
                  <a:tcPr/>
                </a:tc>
                <a:tc>
                  <a:txBody>
                    <a:bodyPr/>
                    <a:lstStyle/>
                    <a:p>
                      <a:endParaRPr lang="en-US" sz="1800" b="0" dirty="0">
                        <a:solidFill>
                          <a:schemeClr val="accent2">
                            <a:lumMod val="75000"/>
                          </a:schemeClr>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accent2">
                              <a:lumMod val="75000"/>
                            </a:schemeClr>
                          </a:solidFill>
                        </a:rPr>
                        <a:t>Match</a:t>
                      </a:r>
                      <a:r>
                        <a:rPr lang="en-US" sz="1800" b="0" baseline="0" dirty="0">
                          <a:solidFill>
                            <a:schemeClr val="accent2">
                              <a:lumMod val="75000"/>
                            </a:schemeClr>
                          </a:solidFill>
                        </a:rPr>
                        <a:t> Mentors with ISAOs</a:t>
                      </a:r>
                      <a:endParaRPr lang="en-US" sz="1800" b="0" dirty="0">
                        <a:solidFill>
                          <a:schemeClr val="accent2">
                            <a:lumMod val="75000"/>
                          </a:schemeClr>
                        </a:solidFill>
                      </a:endParaRPr>
                    </a:p>
                  </a:txBody>
                  <a:tcPr/>
                </a:tc>
                <a:tc>
                  <a:txBody>
                    <a:bodyPr/>
                    <a:lstStyle/>
                    <a:p>
                      <a:endParaRPr lang="en-US" sz="500" b="0" dirty="0">
                        <a:solidFill>
                          <a:schemeClr val="accent2">
                            <a:lumMod val="75000"/>
                          </a:schemeClr>
                        </a:solidFill>
                      </a:endParaRPr>
                    </a:p>
                  </a:txBody>
                  <a:tcPr>
                    <a:noFill/>
                  </a:tcPr>
                </a:tc>
                <a:tc>
                  <a:txBody>
                    <a:bodyPr/>
                    <a:lstStyle/>
                    <a:p>
                      <a:r>
                        <a:rPr lang="en-US" sz="1800" b="0" dirty="0">
                          <a:solidFill>
                            <a:schemeClr val="accent2">
                              <a:lumMod val="75000"/>
                            </a:schemeClr>
                          </a:solidFill>
                        </a:rPr>
                        <a:t>Workshops</a:t>
                      </a:r>
                    </a:p>
                    <a:p>
                      <a:r>
                        <a:rPr lang="en-US" sz="1800" b="0" dirty="0">
                          <a:solidFill>
                            <a:schemeClr val="accent2">
                              <a:lumMod val="75000"/>
                            </a:schemeClr>
                          </a:solidFill>
                        </a:rPr>
                        <a:t>  </a:t>
                      </a:r>
                    </a:p>
                    <a:p>
                      <a:r>
                        <a:rPr lang="en-US" sz="1800" b="0" dirty="0">
                          <a:solidFill>
                            <a:schemeClr val="accent2">
                              <a:lumMod val="75000"/>
                            </a:schemeClr>
                          </a:solidFill>
                        </a:rPr>
                        <a:t>Exercises</a:t>
                      </a:r>
                    </a:p>
                    <a:p>
                      <a:r>
                        <a:rPr lang="en-US" sz="1800" b="0" dirty="0">
                          <a:solidFill>
                            <a:schemeClr val="accent2">
                              <a:lumMod val="75000"/>
                            </a:schemeClr>
                          </a:solidFill>
                        </a:rPr>
                        <a:t>   </a:t>
                      </a:r>
                      <a:r>
                        <a:rPr lang="en-US" sz="1800" b="0" i="1" dirty="0">
                          <a:solidFill>
                            <a:schemeClr val="accent2">
                              <a:lumMod val="75000"/>
                            </a:schemeClr>
                          </a:solidFill>
                        </a:rPr>
                        <a:t>identifying gaps</a:t>
                      </a:r>
                    </a:p>
                  </a:txBody>
                  <a:tcPr/>
                </a:tc>
                <a:tc>
                  <a:txBody>
                    <a:bodyPr/>
                    <a:lstStyle/>
                    <a:p>
                      <a:endParaRPr lang="en-US" sz="500" b="0" dirty="0">
                        <a:solidFill>
                          <a:schemeClr val="accent2">
                            <a:lumMod val="75000"/>
                          </a:schemeClr>
                        </a:solidFill>
                      </a:endParaRPr>
                    </a:p>
                  </a:txBody>
                  <a:tcPr>
                    <a:noFill/>
                  </a:tcPr>
                </a:tc>
                <a:tc>
                  <a:txBody>
                    <a:bodyPr/>
                    <a:lstStyle/>
                    <a:p>
                      <a:r>
                        <a:rPr lang="en-US" sz="1800" b="0" dirty="0">
                          <a:solidFill>
                            <a:schemeClr val="accent2">
                              <a:lumMod val="75000"/>
                            </a:schemeClr>
                          </a:solidFill>
                        </a:rPr>
                        <a:t>Engagements</a:t>
                      </a:r>
                      <a:r>
                        <a:rPr lang="en-US" sz="1800" b="0" baseline="0" dirty="0">
                          <a:solidFill>
                            <a:schemeClr val="accent2">
                              <a:lumMod val="75000"/>
                            </a:schemeClr>
                          </a:solidFill>
                        </a:rPr>
                        <a:t> with ISACS &amp; ISAOs</a:t>
                      </a:r>
                      <a:endParaRPr lang="en-US" sz="1800" b="0" dirty="0">
                        <a:solidFill>
                          <a:schemeClr val="accent2">
                            <a:lumMod val="75000"/>
                          </a:schemeClr>
                        </a:solidFill>
                      </a:endParaRPr>
                    </a:p>
                  </a:txBody>
                  <a:tcPr/>
                </a:tc>
                <a:extLst>
                  <a:ext uri="{0D108BD9-81ED-4DB2-BD59-A6C34878D82A}">
                    <a16:rowId xmlns:a16="http://schemas.microsoft.com/office/drawing/2014/main" xmlns="" val="4292352067"/>
                  </a:ext>
                </a:extLst>
              </a:tr>
              <a:tr h="0">
                <a:tc>
                  <a:txBody>
                    <a:bodyPr/>
                    <a:lstStyle/>
                    <a:p>
                      <a:endParaRPr lang="en-US" sz="500" b="0" dirty="0">
                        <a:solidFill>
                          <a:schemeClr val="accent2">
                            <a:lumMod val="75000"/>
                          </a:schemeClr>
                        </a:solidFill>
                      </a:endParaRPr>
                    </a:p>
                  </a:txBody>
                  <a:tcPr>
                    <a:noFill/>
                  </a:tcPr>
                </a:tc>
                <a:tc>
                  <a:txBody>
                    <a:bodyPr/>
                    <a:lstStyle/>
                    <a:p>
                      <a:endParaRPr lang="en-US" sz="500" b="0" dirty="0">
                        <a:solidFill>
                          <a:schemeClr val="accent2">
                            <a:lumMod val="75000"/>
                          </a:schemeClr>
                        </a:solidFill>
                      </a:endParaRPr>
                    </a:p>
                  </a:txBody>
                  <a:tcPr>
                    <a:noFill/>
                  </a:tcPr>
                </a:tc>
                <a:tc>
                  <a:txBody>
                    <a:bodyPr/>
                    <a:lstStyle/>
                    <a:p>
                      <a:endParaRPr lang="en-US" sz="500" b="0">
                        <a:solidFill>
                          <a:schemeClr val="accent2">
                            <a:lumMod val="75000"/>
                          </a:schemeClr>
                        </a:solidFill>
                      </a:endParaRPr>
                    </a:p>
                  </a:txBody>
                  <a:tcPr>
                    <a:noFill/>
                  </a:tcPr>
                </a:tc>
                <a:tc>
                  <a:txBody>
                    <a:bodyPr/>
                    <a:lstStyle/>
                    <a:p>
                      <a:endParaRPr lang="en-US" sz="500" b="0">
                        <a:solidFill>
                          <a:schemeClr val="accent2">
                            <a:lumMod val="75000"/>
                          </a:schemeClr>
                        </a:solidFill>
                      </a:endParaRPr>
                    </a:p>
                  </a:txBody>
                  <a:tcPr>
                    <a:noFill/>
                  </a:tcPr>
                </a:tc>
                <a:tc>
                  <a:txBody>
                    <a:bodyPr/>
                    <a:lstStyle/>
                    <a:p>
                      <a:endParaRPr lang="en-US" sz="500" b="0">
                        <a:solidFill>
                          <a:schemeClr val="accent2">
                            <a:lumMod val="75000"/>
                          </a:schemeClr>
                        </a:solidFill>
                      </a:endParaRPr>
                    </a:p>
                  </a:txBody>
                  <a:tcPr>
                    <a:noFill/>
                  </a:tcPr>
                </a:tc>
                <a:tc>
                  <a:txBody>
                    <a:bodyPr/>
                    <a:lstStyle/>
                    <a:p>
                      <a:endParaRPr lang="en-US" sz="500" b="0">
                        <a:solidFill>
                          <a:schemeClr val="accent2">
                            <a:lumMod val="75000"/>
                          </a:schemeClr>
                        </a:solidFill>
                      </a:endParaRPr>
                    </a:p>
                  </a:txBody>
                  <a:tcPr>
                    <a:noFill/>
                  </a:tcPr>
                </a:tc>
                <a:tc>
                  <a:txBody>
                    <a:bodyPr/>
                    <a:lstStyle/>
                    <a:p>
                      <a:endParaRPr lang="en-US" sz="500" b="0" dirty="0">
                        <a:solidFill>
                          <a:schemeClr val="accent2">
                            <a:lumMod val="75000"/>
                          </a:schemeClr>
                        </a:solidFill>
                      </a:endParaRPr>
                    </a:p>
                  </a:txBody>
                  <a:tcPr>
                    <a:noFill/>
                  </a:tcPr>
                </a:tc>
                <a:extLst>
                  <a:ext uri="{0D108BD9-81ED-4DB2-BD59-A6C34878D82A}">
                    <a16:rowId xmlns:a16="http://schemas.microsoft.com/office/drawing/2014/main" xmlns="" val="3817899591"/>
                  </a:ext>
                </a:extLst>
              </a:tr>
              <a:tr h="591181">
                <a:tc>
                  <a:txBody>
                    <a:bodyPr/>
                    <a:lstStyle/>
                    <a:p>
                      <a:r>
                        <a:rPr lang="en-US" sz="1800" b="0" dirty="0">
                          <a:solidFill>
                            <a:schemeClr val="accent2">
                              <a:lumMod val="75000"/>
                            </a:schemeClr>
                          </a:solidFill>
                        </a:rPr>
                        <a:t>Guidance</a:t>
                      </a:r>
                      <a:r>
                        <a:rPr lang="en-US" sz="1800" b="0" baseline="0" dirty="0">
                          <a:solidFill>
                            <a:schemeClr val="accent2">
                              <a:lumMod val="75000"/>
                            </a:schemeClr>
                          </a:solidFill>
                        </a:rPr>
                        <a:t> on upcoming products</a:t>
                      </a:r>
                      <a:endParaRPr lang="en-US" sz="1800" b="0" dirty="0">
                        <a:solidFill>
                          <a:schemeClr val="accent2">
                            <a:lumMod val="75000"/>
                          </a:schemeClr>
                        </a:solidFill>
                      </a:endParaRPr>
                    </a:p>
                  </a:txBody>
                  <a:tcPr/>
                </a:tc>
                <a:tc>
                  <a:txBody>
                    <a:bodyPr/>
                    <a:lstStyle/>
                    <a:p>
                      <a:endParaRPr lang="en-US" sz="1800" b="0" dirty="0">
                        <a:solidFill>
                          <a:schemeClr val="accent2">
                            <a:lumMod val="75000"/>
                          </a:schemeClr>
                        </a:solidFill>
                      </a:endParaRPr>
                    </a:p>
                  </a:txBody>
                  <a:tcPr>
                    <a:noFill/>
                  </a:tcPr>
                </a:tc>
                <a:tc>
                  <a:txBody>
                    <a:bodyPr/>
                    <a:lstStyle/>
                    <a:p>
                      <a:endParaRPr lang="en-US" sz="1800" b="0" dirty="0">
                        <a:solidFill>
                          <a:schemeClr val="accent2">
                            <a:lumMod val="75000"/>
                          </a:schemeClr>
                        </a:solidFill>
                      </a:endParaRPr>
                    </a:p>
                  </a:txBody>
                  <a:tcPr/>
                </a:tc>
                <a:tc>
                  <a:txBody>
                    <a:bodyPr/>
                    <a:lstStyle/>
                    <a:p>
                      <a:endParaRPr lang="en-US" sz="500" b="0" dirty="0">
                        <a:solidFill>
                          <a:schemeClr val="accent2">
                            <a:lumMod val="75000"/>
                          </a:schemeClr>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2">
                              <a:lumMod val="75000"/>
                            </a:schemeClr>
                          </a:solidFill>
                        </a:rPr>
                        <a:t>Online</a:t>
                      </a:r>
                      <a:r>
                        <a:rPr lang="en-US" sz="1800" b="0" baseline="0" dirty="0">
                          <a:solidFill>
                            <a:schemeClr val="accent2">
                              <a:lumMod val="75000"/>
                            </a:schemeClr>
                          </a:solidFill>
                        </a:rPr>
                        <a:t> training</a:t>
                      </a:r>
                    </a:p>
                    <a:p>
                      <a:endParaRPr lang="en-US" sz="1800" b="0" dirty="0">
                        <a:solidFill>
                          <a:schemeClr val="accent2">
                            <a:lumMod val="75000"/>
                          </a:schemeClr>
                        </a:solidFill>
                      </a:endParaRPr>
                    </a:p>
                  </a:txBody>
                  <a:tcPr/>
                </a:tc>
                <a:tc>
                  <a:txBody>
                    <a:bodyPr/>
                    <a:lstStyle/>
                    <a:p>
                      <a:endParaRPr lang="en-US" sz="500" b="0" dirty="0">
                        <a:solidFill>
                          <a:schemeClr val="accent2">
                            <a:lumMod val="75000"/>
                          </a:schemeClr>
                        </a:solidFill>
                      </a:endParaRPr>
                    </a:p>
                  </a:txBody>
                  <a:tcPr>
                    <a:noFill/>
                  </a:tcPr>
                </a:tc>
                <a:tc>
                  <a:txBody>
                    <a:bodyPr/>
                    <a:lstStyle/>
                    <a:p>
                      <a:r>
                        <a:rPr lang="en-US" sz="1800" b="0" dirty="0">
                          <a:solidFill>
                            <a:schemeClr val="accent2">
                              <a:lumMod val="75000"/>
                            </a:schemeClr>
                          </a:solidFill>
                        </a:rPr>
                        <a:t>ISAO Round Table</a:t>
                      </a:r>
                    </a:p>
                    <a:p>
                      <a:r>
                        <a:rPr lang="en-US" sz="1800" b="0" dirty="0">
                          <a:solidFill>
                            <a:schemeClr val="accent2">
                              <a:lumMod val="75000"/>
                            </a:schemeClr>
                          </a:solidFill>
                        </a:rPr>
                        <a:t>  </a:t>
                      </a:r>
                      <a:r>
                        <a:rPr lang="en-US" sz="1800" b="0" i="1" dirty="0">
                          <a:solidFill>
                            <a:schemeClr val="accent2">
                              <a:lumMod val="75000"/>
                            </a:schemeClr>
                          </a:solidFill>
                        </a:rPr>
                        <a:t>Online </a:t>
                      </a:r>
                      <a:r>
                        <a:rPr lang="en-US" sz="1800" b="0" i="1" dirty="0" err="1">
                          <a:solidFill>
                            <a:schemeClr val="accent2">
                              <a:lumMod val="75000"/>
                            </a:schemeClr>
                          </a:solidFill>
                        </a:rPr>
                        <a:t>Mtgs</a:t>
                      </a:r>
                      <a:endParaRPr lang="en-US" sz="1800" b="0" i="1" dirty="0">
                        <a:solidFill>
                          <a:schemeClr val="accent2">
                            <a:lumMod val="75000"/>
                          </a:schemeClr>
                        </a:solidFill>
                      </a:endParaRPr>
                    </a:p>
                  </a:txBody>
                  <a:tcPr/>
                </a:tc>
                <a:extLst>
                  <a:ext uri="{0D108BD9-81ED-4DB2-BD59-A6C34878D82A}">
                    <a16:rowId xmlns:a16="http://schemas.microsoft.com/office/drawing/2014/main" xmlns="" val="487058943"/>
                  </a:ext>
                </a:extLst>
              </a:tr>
            </a:tbl>
          </a:graphicData>
        </a:graphic>
      </p:graphicFrame>
    </p:spTree>
    <p:extLst>
      <p:ext uri="{BB962C8B-B14F-4D97-AF65-F5344CB8AC3E}">
        <p14:creationId xmlns:p14="http://schemas.microsoft.com/office/powerpoint/2010/main" val="1007686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Information Sharing Group Registry</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37</a:t>
            </a:fld>
            <a:endParaRPr lang="en-US">
              <a:solidFill>
                <a:prstClr val="black">
                  <a:tint val="75000"/>
                </a:prstClr>
              </a:solidFill>
            </a:endParaRPr>
          </a:p>
        </p:txBody>
      </p:sp>
      <p:grpSp>
        <p:nvGrpSpPr>
          <p:cNvPr id="5" name="Group 4"/>
          <p:cNvGrpSpPr/>
          <p:nvPr/>
        </p:nvGrpSpPr>
        <p:grpSpPr>
          <a:xfrm>
            <a:off x="381000" y="1907563"/>
            <a:ext cx="1974546" cy="840763"/>
            <a:chOff x="7078364" y="226310"/>
            <a:chExt cx="3435027" cy="4517611"/>
          </a:xfrm>
          <a:solidFill>
            <a:srgbClr val="92D050"/>
          </a:solidFill>
        </p:grpSpPr>
        <p:sp>
          <p:nvSpPr>
            <p:cNvPr id="6" name="Rounded Rectangle 5"/>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Info Sharing Registry</a:t>
              </a:r>
            </a:p>
          </p:txBody>
        </p:sp>
      </p:grpSp>
      <p:sp>
        <p:nvSpPr>
          <p:cNvPr id="8" name="Right Arrow 7"/>
          <p:cNvSpPr/>
          <p:nvPr/>
        </p:nvSpPr>
        <p:spPr>
          <a:xfrm>
            <a:off x="2438400" y="2036911"/>
            <a:ext cx="415089" cy="58206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63883" y="1905000"/>
            <a:ext cx="2719078" cy="840763"/>
            <a:chOff x="7078364" y="226310"/>
            <a:chExt cx="3435027" cy="4517611"/>
          </a:xfrm>
          <a:solidFill>
            <a:srgbClr val="92D050"/>
          </a:solidFill>
        </p:grpSpPr>
        <p:sp>
          <p:nvSpPr>
            <p:cNvPr id="10" name="Rounded Rectangle 9"/>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ISAC Listing</a:t>
              </a:r>
            </a:p>
          </p:txBody>
        </p:sp>
      </p:grpSp>
      <p:grpSp>
        <p:nvGrpSpPr>
          <p:cNvPr id="12" name="Group 11"/>
          <p:cNvGrpSpPr/>
          <p:nvPr/>
        </p:nvGrpSpPr>
        <p:grpSpPr>
          <a:xfrm>
            <a:off x="5860534" y="1911751"/>
            <a:ext cx="2719078" cy="840763"/>
            <a:chOff x="7078364" y="226310"/>
            <a:chExt cx="3435027" cy="4517611"/>
          </a:xfrm>
          <a:solidFill>
            <a:srgbClr val="92D050"/>
          </a:solidFill>
        </p:grpSpPr>
        <p:sp>
          <p:nvSpPr>
            <p:cNvPr id="13" name="Rounded Rectangle 12"/>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ISAO Listing</a:t>
              </a:r>
            </a:p>
          </p:txBody>
        </p:sp>
      </p:grpSp>
      <p:grpSp>
        <p:nvGrpSpPr>
          <p:cNvPr id="15" name="Group 14"/>
          <p:cNvGrpSpPr/>
          <p:nvPr/>
        </p:nvGrpSpPr>
        <p:grpSpPr>
          <a:xfrm>
            <a:off x="8663478" y="1911751"/>
            <a:ext cx="2719078" cy="840763"/>
            <a:chOff x="7078364" y="226310"/>
            <a:chExt cx="3435027" cy="4517611"/>
          </a:xfrm>
          <a:solidFill>
            <a:srgbClr val="92D050"/>
          </a:solidFill>
        </p:grpSpPr>
        <p:sp>
          <p:nvSpPr>
            <p:cNvPr id="16" name="Rounded Rectangle 15"/>
            <p:cNvSpPr/>
            <p:nvPr/>
          </p:nvSpPr>
          <p:spPr>
            <a:xfrm>
              <a:off x="7078364" y="226310"/>
              <a:ext cx="3435027" cy="4517611"/>
            </a:xfrm>
            <a:prstGeom prst="roundRect">
              <a:avLst>
                <a:gd name="adj" fmla="val 10000"/>
              </a:avLst>
            </a:prstGeom>
            <a:grpFill/>
            <a:ln>
              <a:solidFill>
                <a:schemeClr val="accent6">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7078364" y="1877841"/>
              <a:ext cx="3435027" cy="1319235"/>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Other Sharing Org Listing</a:t>
              </a:r>
            </a:p>
          </p:txBody>
        </p:sp>
      </p:grpSp>
      <p:graphicFrame>
        <p:nvGraphicFramePr>
          <p:cNvPr id="19" name="Table 18"/>
          <p:cNvGraphicFramePr>
            <a:graphicFrameLocks noGrp="1"/>
          </p:cNvGraphicFramePr>
          <p:nvPr>
            <p:extLst/>
          </p:nvPr>
        </p:nvGraphicFramePr>
        <p:xfrm>
          <a:off x="3075915" y="2971800"/>
          <a:ext cx="8381999" cy="3492631"/>
        </p:xfrm>
        <a:graphic>
          <a:graphicData uri="http://schemas.openxmlformats.org/drawingml/2006/table">
            <a:tbl>
              <a:tblPr bandRow="1">
                <a:tableStyleId>{93296810-A885-4BE3-A3E7-6D5BEEA58F35}</a:tableStyleId>
              </a:tblPr>
              <a:tblGrid>
                <a:gridCol w="8381999">
                  <a:extLst>
                    <a:ext uri="{9D8B030D-6E8A-4147-A177-3AD203B41FA5}">
                      <a16:colId xmlns:a16="http://schemas.microsoft.com/office/drawing/2014/main" xmlns="" val="3169326604"/>
                    </a:ext>
                  </a:extLst>
                </a:gridCol>
              </a:tblGrid>
              <a:tr h="505591">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chemeClr val="accent6">
                              <a:lumMod val="50000"/>
                            </a:schemeClr>
                          </a:solidFill>
                        </a:rPr>
                        <a:t>Who should register</a:t>
                      </a:r>
                    </a:p>
                  </a:txBody>
                  <a:tcPr/>
                </a:tc>
                <a:extLst>
                  <a:ext uri="{0D108BD9-81ED-4DB2-BD59-A6C34878D82A}">
                    <a16:rowId xmlns:a16="http://schemas.microsoft.com/office/drawing/2014/main" xmlns="" val="635360085"/>
                  </a:ext>
                </a:extLst>
              </a:tr>
              <a:tr h="155715">
                <a:tc>
                  <a:txBody>
                    <a:bodyPr/>
                    <a:lstStyle/>
                    <a:p>
                      <a:pPr marL="1314450" lvl="2" indent="-285750">
                        <a:buFont typeface="Arial" panose="020B0604020202020204" pitchFamily="34" charset="0"/>
                        <a:buChar char="•"/>
                      </a:pPr>
                      <a:r>
                        <a:rPr lang="en-US" sz="2000" dirty="0">
                          <a:solidFill>
                            <a:schemeClr val="accent6">
                              <a:lumMod val="50000"/>
                            </a:schemeClr>
                          </a:solidFill>
                        </a:rPr>
                        <a:t>New and Established ISAOs</a:t>
                      </a:r>
                    </a:p>
                    <a:p>
                      <a:pPr marL="1314450" lvl="2" indent="-285750">
                        <a:buFont typeface="Arial" panose="020B0604020202020204" pitchFamily="34" charset="0"/>
                        <a:buChar char="•"/>
                      </a:pPr>
                      <a:r>
                        <a:rPr lang="en-US" sz="2000" dirty="0">
                          <a:solidFill>
                            <a:schemeClr val="accent6">
                              <a:lumMod val="50000"/>
                            </a:schemeClr>
                          </a:solidFill>
                        </a:rPr>
                        <a:t>New and Established ISACs</a:t>
                      </a:r>
                    </a:p>
                    <a:p>
                      <a:pPr marL="1314450" lvl="2" indent="-285750">
                        <a:buFont typeface="Arial" panose="020B0604020202020204" pitchFamily="34" charset="0"/>
                        <a:buChar char="•"/>
                      </a:pPr>
                      <a:r>
                        <a:rPr lang="en-US" sz="2000" dirty="0">
                          <a:solidFill>
                            <a:schemeClr val="accent6">
                              <a:lumMod val="50000"/>
                            </a:schemeClr>
                          </a:solidFill>
                        </a:rPr>
                        <a:t>Other Information Sharing</a:t>
                      </a:r>
                      <a:r>
                        <a:rPr lang="en-US" sz="2000" baseline="0" dirty="0">
                          <a:solidFill>
                            <a:schemeClr val="accent6">
                              <a:lumMod val="50000"/>
                            </a:schemeClr>
                          </a:solidFill>
                        </a:rPr>
                        <a:t> Organizations</a:t>
                      </a:r>
                      <a:endParaRPr lang="en-US" sz="1800" b="1" dirty="0">
                        <a:solidFill>
                          <a:schemeClr val="accent6">
                            <a:lumMod val="50000"/>
                          </a:schemeClr>
                        </a:solidFill>
                      </a:endParaRPr>
                    </a:p>
                  </a:txBody>
                  <a:tcPr/>
                </a:tc>
                <a:extLst>
                  <a:ext uri="{0D108BD9-81ED-4DB2-BD59-A6C34878D82A}">
                    <a16:rowId xmlns:a16="http://schemas.microsoft.com/office/drawing/2014/main" xmlns="" val="3408951208"/>
                  </a:ext>
                </a:extLst>
              </a:tr>
              <a:tr h="0">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b="1" dirty="0">
                        <a:solidFill>
                          <a:schemeClr val="accent6">
                            <a:lumMod val="50000"/>
                          </a:schemeClr>
                        </a:solidFill>
                      </a:endParaRPr>
                    </a:p>
                  </a:txBody>
                  <a:tcPr>
                    <a:noFill/>
                  </a:tcPr>
                </a:tc>
                <a:extLst>
                  <a:ext uri="{0D108BD9-81ED-4DB2-BD59-A6C34878D82A}">
                    <a16:rowId xmlns:a16="http://schemas.microsoft.com/office/drawing/2014/main" xmlns="" val="2246350475"/>
                  </a:ext>
                </a:extLst>
              </a:tr>
              <a:tr h="119249">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b="1" dirty="0">
                        <a:solidFill>
                          <a:schemeClr val="accent6">
                            <a:lumMod val="50000"/>
                          </a:schemeClr>
                        </a:solidFill>
                      </a:endParaRPr>
                    </a:p>
                  </a:txBody>
                  <a:tcPr>
                    <a:noFill/>
                  </a:tcPr>
                </a:tc>
                <a:extLst>
                  <a:ext uri="{0D108BD9-81ED-4DB2-BD59-A6C34878D82A}">
                    <a16:rowId xmlns:a16="http://schemas.microsoft.com/office/drawing/2014/main" xmlns="" val="3296057660"/>
                  </a:ext>
                </a:extLst>
              </a:tr>
              <a:tr h="241169">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chemeClr val="accent6">
                              <a:lumMod val="50000"/>
                            </a:schemeClr>
                          </a:solidFill>
                        </a:rPr>
                        <a:t>Purpose of the registry</a:t>
                      </a:r>
                    </a:p>
                  </a:txBody>
                  <a:tcPr/>
                </a:tc>
                <a:extLst>
                  <a:ext uri="{0D108BD9-81ED-4DB2-BD59-A6C34878D82A}">
                    <a16:rowId xmlns:a16="http://schemas.microsoft.com/office/drawing/2014/main" xmlns="" val="4167653903"/>
                  </a:ext>
                </a:extLst>
              </a:tr>
              <a:tr h="591181">
                <a:tc>
                  <a:txBody>
                    <a:bodyPr/>
                    <a:lstStyle/>
                    <a:p>
                      <a:pPr marL="1314450" lvl="2" indent="-285750">
                        <a:buFont typeface="Arial" panose="020B0604020202020204" pitchFamily="34" charset="0"/>
                        <a:buChar char="•"/>
                      </a:pPr>
                      <a:r>
                        <a:rPr lang="en-US" sz="2000" dirty="0">
                          <a:solidFill>
                            <a:schemeClr val="accent6">
                              <a:lumMod val="50000"/>
                            </a:schemeClr>
                          </a:solidFill>
                        </a:rPr>
                        <a:t>Feature ISACS and ISAOs</a:t>
                      </a:r>
                    </a:p>
                    <a:p>
                      <a:pPr marL="1314450" lvl="2" indent="-285750">
                        <a:buFont typeface="Arial" panose="020B0604020202020204" pitchFamily="34" charset="0"/>
                        <a:buChar char="•"/>
                      </a:pPr>
                      <a:r>
                        <a:rPr lang="en-US" sz="2000" dirty="0">
                          <a:solidFill>
                            <a:schemeClr val="accent6">
                              <a:lumMod val="50000"/>
                            </a:schemeClr>
                          </a:solidFill>
                        </a:rPr>
                        <a:t>Attract new members</a:t>
                      </a:r>
                    </a:p>
                    <a:p>
                      <a:pPr marL="1314450" lvl="2" indent="-285750">
                        <a:buFont typeface="Arial" panose="020B0604020202020204" pitchFamily="34" charset="0"/>
                        <a:buChar char="•"/>
                      </a:pPr>
                      <a:r>
                        <a:rPr lang="en-US" sz="2000" dirty="0">
                          <a:solidFill>
                            <a:schemeClr val="accent6">
                              <a:lumMod val="50000"/>
                            </a:schemeClr>
                          </a:solidFill>
                        </a:rPr>
                        <a:t>Display the ecosystem of information sharing organizations</a:t>
                      </a:r>
                      <a:endParaRPr lang="en-US" sz="2100" i="1" dirty="0">
                        <a:solidFill>
                          <a:schemeClr val="accent6">
                            <a:lumMod val="50000"/>
                          </a:schemeClr>
                        </a:solidFill>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solidFill>
                          <a:schemeClr val="accent6">
                            <a:lumMod val="50000"/>
                          </a:schemeClr>
                        </a:solidFill>
                      </a:endParaRPr>
                    </a:p>
                  </a:txBody>
                  <a:tcPr/>
                </a:tc>
                <a:extLst>
                  <a:ext uri="{0D108BD9-81ED-4DB2-BD59-A6C34878D82A}">
                    <a16:rowId xmlns:a16="http://schemas.microsoft.com/office/drawing/2014/main" xmlns="" val="4050559880"/>
                  </a:ext>
                </a:extLst>
              </a:tr>
            </a:tbl>
          </a:graphicData>
        </a:graphic>
      </p:graphicFrame>
    </p:spTree>
    <p:extLst>
      <p:ext uri="{BB962C8B-B14F-4D97-AF65-F5344CB8AC3E}">
        <p14:creationId xmlns:p14="http://schemas.microsoft.com/office/powerpoint/2010/main" val="1917261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Feedback</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38</a:t>
            </a:fld>
            <a:endParaRPr lang="en-US">
              <a:solidFill>
                <a:prstClr val="black">
                  <a:tint val="75000"/>
                </a:prstClr>
              </a:solidFill>
            </a:endParaRPr>
          </a:p>
        </p:txBody>
      </p:sp>
      <p:grpSp>
        <p:nvGrpSpPr>
          <p:cNvPr id="5" name="Group 4"/>
          <p:cNvGrpSpPr/>
          <p:nvPr/>
        </p:nvGrpSpPr>
        <p:grpSpPr>
          <a:xfrm>
            <a:off x="408572" y="1907563"/>
            <a:ext cx="1955632" cy="840763"/>
            <a:chOff x="7078364" y="226310"/>
            <a:chExt cx="3435027" cy="4517611"/>
          </a:xfrm>
          <a:solidFill>
            <a:schemeClr val="accent5">
              <a:lumMod val="60000"/>
              <a:lumOff val="40000"/>
            </a:schemeClr>
          </a:solidFill>
        </p:grpSpPr>
        <p:sp>
          <p:nvSpPr>
            <p:cNvPr id="6" name="Rounded Rectangle 5"/>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7078364" y="1520344"/>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en-US" sz="2000" i="1" kern="1200" dirty="0"/>
                <a:t>Feedback</a:t>
              </a:r>
            </a:p>
          </p:txBody>
        </p:sp>
      </p:grpSp>
      <p:sp>
        <p:nvSpPr>
          <p:cNvPr id="8" name="Right Arrow 7"/>
          <p:cNvSpPr/>
          <p:nvPr/>
        </p:nvSpPr>
        <p:spPr>
          <a:xfrm>
            <a:off x="2438400" y="2036911"/>
            <a:ext cx="415089" cy="582067"/>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091455" y="1905000"/>
            <a:ext cx="2693032" cy="840763"/>
            <a:chOff x="7078364" y="226310"/>
            <a:chExt cx="3435027" cy="4517611"/>
          </a:xfrm>
          <a:solidFill>
            <a:schemeClr val="accent5">
              <a:lumMod val="60000"/>
              <a:lumOff val="40000"/>
            </a:schemeClr>
          </a:solidFill>
        </p:grpSpPr>
        <p:sp>
          <p:nvSpPr>
            <p:cNvPr id="10" name="Rounded Rectangle 9"/>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Engagement</a:t>
              </a:r>
            </a:p>
          </p:txBody>
        </p:sp>
      </p:grpSp>
      <p:grpSp>
        <p:nvGrpSpPr>
          <p:cNvPr id="12" name="Group 11"/>
          <p:cNvGrpSpPr/>
          <p:nvPr/>
        </p:nvGrpSpPr>
        <p:grpSpPr>
          <a:xfrm>
            <a:off x="5888106" y="1911751"/>
            <a:ext cx="2693032" cy="840763"/>
            <a:chOff x="7078364" y="226310"/>
            <a:chExt cx="3435027" cy="4517611"/>
          </a:xfrm>
          <a:solidFill>
            <a:schemeClr val="accent5">
              <a:lumMod val="60000"/>
              <a:lumOff val="40000"/>
            </a:schemeClr>
          </a:solidFill>
        </p:grpSpPr>
        <p:sp>
          <p:nvSpPr>
            <p:cNvPr id="13" name="Rounded Rectangle 12"/>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Lifecycle</a:t>
              </a:r>
            </a:p>
          </p:txBody>
        </p:sp>
      </p:grpSp>
      <p:grpSp>
        <p:nvGrpSpPr>
          <p:cNvPr id="15" name="Group 14"/>
          <p:cNvGrpSpPr/>
          <p:nvPr/>
        </p:nvGrpSpPr>
        <p:grpSpPr>
          <a:xfrm>
            <a:off x="8673524" y="1911751"/>
            <a:ext cx="2693032" cy="840763"/>
            <a:chOff x="7078364" y="226310"/>
            <a:chExt cx="3435027" cy="4517611"/>
          </a:xfrm>
          <a:solidFill>
            <a:schemeClr val="accent5">
              <a:lumMod val="60000"/>
              <a:lumOff val="40000"/>
            </a:schemeClr>
          </a:solidFill>
        </p:grpSpPr>
        <p:sp>
          <p:nvSpPr>
            <p:cNvPr id="16" name="Rounded Rectangle 15"/>
            <p:cNvSpPr/>
            <p:nvPr/>
          </p:nvSpPr>
          <p:spPr>
            <a:xfrm>
              <a:off x="7078364" y="226310"/>
              <a:ext cx="3435027" cy="4517611"/>
            </a:xfrm>
            <a:prstGeom prst="roundRect">
              <a:avLst>
                <a:gd name="adj" fmla="val 10000"/>
              </a:avLst>
            </a:prstGeom>
            <a:grp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7078364" y="649522"/>
              <a:ext cx="3435027" cy="1785814"/>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endParaRPr lang="en-US" sz="2000" i="1" kern="1200" dirty="0"/>
            </a:p>
            <a:p>
              <a:pPr lvl="0" algn="ctr" defTabSz="1244600">
                <a:spcBef>
                  <a:spcPct val="0"/>
                </a:spcBef>
                <a:buNone/>
              </a:pPr>
              <a:r>
                <a:rPr lang="en-US" sz="2000" i="1" kern="1200" dirty="0"/>
                <a:t>Support</a:t>
              </a:r>
            </a:p>
          </p:txBody>
        </p:sp>
      </p:grpSp>
      <p:graphicFrame>
        <p:nvGraphicFramePr>
          <p:cNvPr id="18" name="Table 17"/>
          <p:cNvGraphicFramePr>
            <a:graphicFrameLocks noGrp="1"/>
          </p:cNvGraphicFramePr>
          <p:nvPr>
            <p:extLst/>
          </p:nvPr>
        </p:nvGraphicFramePr>
        <p:xfrm>
          <a:off x="3091456" y="2976675"/>
          <a:ext cx="8307847" cy="3352800"/>
        </p:xfrm>
        <a:graphic>
          <a:graphicData uri="http://schemas.openxmlformats.org/drawingml/2006/table">
            <a:tbl>
              <a:tblPr bandRow="1">
                <a:tableStyleId>{7DF18680-E054-41AD-8BC1-D1AEF772440D}</a:tableStyleId>
              </a:tblPr>
              <a:tblGrid>
                <a:gridCol w="2676164">
                  <a:extLst>
                    <a:ext uri="{9D8B030D-6E8A-4147-A177-3AD203B41FA5}">
                      <a16:colId xmlns:a16="http://schemas.microsoft.com/office/drawing/2014/main" xmlns="" val="1264193921"/>
                    </a:ext>
                  </a:extLst>
                </a:gridCol>
                <a:gridCol w="209104">
                  <a:extLst>
                    <a:ext uri="{9D8B030D-6E8A-4147-A177-3AD203B41FA5}">
                      <a16:colId xmlns:a16="http://schemas.microsoft.com/office/drawing/2014/main" xmlns="" val="2667917401"/>
                    </a:ext>
                  </a:extLst>
                </a:gridCol>
                <a:gridCol w="2669981">
                  <a:extLst>
                    <a:ext uri="{9D8B030D-6E8A-4147-A177-3AD203B41FA5}">
                      <a16:colId xmlns:a16="http://schemas.microsoft.com/office/drawing/2014/main" xmlns="" val="3860558737"/>
                    </a:ext>
                  </a:extLst>
                </a:gridCol>
                <a:gridCol w="209104">
                  <a:extLst>
                    <a:ext uri="{9D8B030D-6E8A-4147-A177-3AD203B41FA5}">
                      <a16:colId xmlns:a16="http://schemas.microsoft.com/office/drawing/2014/main" xmlns="" val="3447652436"/>
                    </a:ext>
                  </a:extLst>
                </a:gridCol>
                <a:gridCol w="2543494">
                  <a:extLst>
                    <a:ext uri="{9D8B030D-6E8A-4147-A177-3AD203B41FA5}">
                      <a16:colId xmlns:a16="http://schemas.microsoft.com/office/drawing/2014/main" xmlns="" val="3934926016"/>
                    </a:ext>
                  </a:extLst>
                </a:gridCol>
              </a:tblGrid>
              <a:tr h="795795">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030A0"/>
                          </a:solidFill>
                        </a:rPr>
                        <a:t>Marketing</a:t>
                      </a:r>
                      <a:r>
                        <a:rPr lang="en-US" sz="1800" b="0" baseline="0" dirty="0">
                          <a:solidFill>
                            <a:srgbClr val="7030A0"/>
                          </a:solidFill>
                        </a:rPr>
                        <a:t> efforts</a:t>
                      </a:r>
                      <a:endParaRPr lang="en-US" sz="1800" b="0" dirty="0">
                        <a:solidFill>
                          <a:srgbClr val="7030A0"/>
                        </a:solidFill>
                      </a:endParaRPr>
                    </a:p>
                  </a:txBody>
                  <a:tcPr/>
                </a:tc>
                <a:tc>
                  <a:txBody>
                    <a:bodyPr/>
                    <a:lstStyle/>
                    <a:p>
                      <a:endParaRPr lang="en-US" sz="1800" b="0" dirty="0">
                        <a:solidFill>
                          <a:srgbClr val="7030A0"/>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030A0"/>
                          </a:solidFill>
                        </a:rPr>
                        <a:t>Standards Implementation</a:t>
                      </a:r>
                    </a:p>
                  </a:txBody>
                  <a:tcPr/>
                </a:tc>
                <a:tc>
                  <a:txBody>
                    <a:bodyPr/>
                    <a:lstStyle/>
                    <a:p>
                      <a:endParaRPr lang="en-US" sz="1800" b="0">
                        <a:solidFill>
                          <a:srgbClr val="7030A0"/>
                        </a:solidFill>
                      </a:endParaRPr>
                    </a:p>
                  </a:txBody>
                  <a:tcPr>
                    <a:noFill/>
                  </a:tcPr>
                </a:tc>
                <a:tc>
                  <a:txBody>
                    <a:bodyPr/>
                    <a:lstStyle/>
                    <a:p>
                      <a:r>
                        <a:rPr lang="en-US" sz="1800" b="0" dirty="0">
                          <a:solidFill>
                            <a:srgbClr val="7030A0"/>
                          </a:solidFill>
                        </a:rPr>
                        <a:t>Products</a:t>
                      </a:r>
                    </a:p>
                    <a:p>
                      <a:r>
                        <a:rPr lang="en-US" sz="1800" b="0" dirty="0">
                          <a:solidFill>
                            <a:srgbClr val="7030A0"/>
                          </a:solidFill>
                        </a:rPr>
                        <a:t>   - ISAO SO Products</a:t>
                      </a:r>
                    </a:p>
                    <a:p>
                      <a:r>
                        <a:rPr lang="en-US" sz="1800" b="0" baseline="0" dirty="0">
                          <a:solidFill>
                            <a:srgbClr val="7030A0"/>
                          </a:solidFill>
                        </a:rPr>
                        <a:t>   - Resource Library</a:t>
                      </a:r>
                      <a:endParaRPr lang="en-US" sz="1800" b="0" dirty="0">
                        <a:solidFill>
                          <a:srgbClr val="7030A0"/>
                        </a:solidFill>
                      </a:endParaRPr>
                    </a:p>
                    <a:p>
                      <a:endParaRPr lang="en-US" sz="1800" b="0" dirty="0">
                        <a:solidFill>
                          <a:srgbClr val="7030A0"/>
                        </a:solidFill>
                      </a:endParaRPr>
                    </a:p>
                  </a:txBody>
                  <a:tcPr/>
                </a:tc>
                <a:extLst>
                  <a:ext uri="{0D108BD9-81ED-4DB2-BD59-A6C34878D82A}">
                    <a16:rowId xmlns:a16="http://schemas.microsoft.com/office/drawing/2014/main" xmlns="" val="1115522162"/>
                  </a:ext>
                </a:extLst>
              </a:tr>
              <a:tr h="155715">
                <a:tc>
                  <a:txBody>
                    <a:bodyPr/>
                    <a:lstStyle/>
                    <a:p>
                      <a:pPr marL="0" indent="0">
                        <a:buFont typeface="Arial" panose="020B0604020202020204" pitchFamily="34" charset="0"/>
                        <a:buNone/>
                      </a:pPr>
                      <a:endParaRPr lang="en-US" sz="500" b="0" dirty="0">
                        <a:solidFill>
                          <a:srgbClr val="7030A0"/>
                        </a:solidFill>
                      </a:endParaRPr>
                    </a:p>
                  </a:txBody>
                  <a:tcPr>
                    <a:noFill/>
                  </a:tcPr>
                </a:tc>
                <a:tc>
                  <a:txBody>
                    <a:bodyPr/>
                    <a:lstStyle/>
                    <a:p>
                      <a:endParaRPr lang="en-US" sz="500" b="0" dirty="0">
                        <a:solidFill>
                          <a:srgbClr val="7030A0"/>
                        </a:solidFill>
                      </a:endParaRPr>
                    </a:p>
                  </a:txBody>
                  <a:tcPr>
                    <a:noFill/>
                  </a:tcPr>
                </a:tc>
                <a:tc>
                  <a:txBody>
                    <a:bodyPr/>
                    <a:lstStyle/>
                    <a:p>
                      <a:pPr marL="0" indent="0">
                        <a:buFont typeface="Arial" panose="020B0604020202020204" pitchFamily="34" charset="0"/>
                        <a:buNone/>
                      </a:pPr>
                      <a:endParaRPr lang="en-US" sz="500" b="0" dirty="0">
                        <a:solidFill>
                          <a:srgbClr val="7030A0"/>
                        </a:solidFill>
                      </a:endParaRPr>
                    </a:p>
                  </a:txBody>
                  <a:tcPr>
                    <a:noFill/>
                  </a:tcPr>
                </a:tc>
                <a:tc>
                  <a:txBody>
                    <a:bodyPr/>
                    <a:lstStyle/>
                    <a:p>
                      <a:endParaRPr lang="en-US" sz="500" b="0">
                        <a:solidFill>
                          <a:srgbClr val="7030A0"/>
                        </a:solidFill>
                      </a:endParaRPr>
                    </a:p>
                  </a:txBody>
                  <a:tcPr>
                    <a:noFill/>
                  </a:tcPr>
                </a:tc>
                <a:tc>
                  <a:txBody>
                    <a:bodyPr/>
                    <a:lstStyle/>
                    <a:p>
                      <a:endParaRPr lang="en-US" sz="500" b="0" dirty="0">
                        <a:solidFill>
                          <a:srgbClr val="7030A0"/>
                        </a:solidFill>
                      </a:endParaRPr>
                    </a:p>
                  </a:txBody>
                  <a:tcPr>
                    <a:noFill/>
                  </a:tcPr>
                </a:tc>
                <a:extLst>
                  <a:ext uri="{0D108BD9-81ED-4DB2-BD59-A6C34878D82A}">
                    <a16:rowId xmlns:a16="http://schemas.microsoft.com/office/drawing/2014/main" xmlns="" val="1622030726"/>
                  </a:ext>
                </a:extLst>
              </a:tr>
              <a:tr h="591181">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030A0"/>
                          </a:solidFill>
                        </a:rPr>
                        <a:t>Public engagement</a:t>
                      </a:r>
                    </a:p>
                  </a:txBody>
                  <a:tcPr/>
                </a:tc>
                <a:tc>
                  <a:txBody>
                    <a:bodyPr/>
                    <a:lstStyle/>
                    <a:p>
                      <a:endParaRPr lang="en-US" sz="1800" b="0" dirty="0">
                        <a:solidFill>
                          <a:srgbClr val="7030A0"/>
                        </a:solidFill>
                      </a:endParaRPr>
                    </a:p>
                  </a:txBody>
                  <a:tcPr>
                    <a:noFill/>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030A0"/>
                          </a:solidFill>
                        </a:rPr>
                        <a:t>Identify new standards needed</a:t>
                      </a:r>
                    </a:p>
                  </a:txBody>
                  <a:tcPr/>
                </a:tc>
                <a:tc>
                  <a:txBody>
                    <a:bodyPr/>
                    <a:lstStyle/>
                    <a:p>
                      <a:endParaRPr lang="en-US" sz="1800" b="0" dirty="0">
                        <a:solidFill>
                          <a:srgbClr val="7030A0"/>
                        </a:solidFill>
                      </a:endParaRPr>
                    </a:p>
                  </a:txBody>
                  <a:tcPr>
                    <a:noFill/>
                  </a:tcPr>
                </a:tc>
                <a:tc>
                  <a:txBody>
                    <a:bodyPr/>
                    <a:lstStyle/>
                    <a:p>
                      <a:r>
                        <a:rPr lang="en-US" sz="1800" b="0" dirty="0">
                          <a:solidFill>
                            <a:srgbClr val="7030A0"/>
                          </a:solidFill>
                        </a:rPr>
                        <a:t>Services</a:t>
                      </a:r>
                    </a:p>
                    <a:p>
                      <a:r>
                        <a:rPr lang="en-US" sz="1800" b="0" dirty="0">
                          <a:solidFill>
                            <a:srgbClr val="7030A0"/>
                          </a:solidFill>
                        </a:rPr>
                        <a:t>   - Mentor Program</a:t>
                      </a:r>
                    </a:p>
                    <a:p>
                      <a:r>
                        <a:rPr lang="en-US" sz="1800" b="0" dirty="0">
                          <a:solidFill>
                            <a:srgbClr val="7030A0"/>
                          </a:solidFill>
                        </a:rPr>
                        <a:t>   -</a:t>
                      </a:r>
                      <a:r>
                        <a:rPr lang="en-US" sz="1800" b="0" baseline="0" dirty="0">
                          <a:solidFill>
                            <a:srgbClr val="7030A0"/>
                          </a:solidFill>
                        </a:rPr>
                        <a:t> Training &amp; Exercises</a:t>
                      </a:r>
                    </a:p>
                    <a:p>
                      <a:r>
                        <a:rPr lang="en-US" sz="1800" b="0" baseline="0" dirty="0">
                          <a:solidFill>
                            <a:srgbClr val="7030A0"/>
                          </a:solidFill>
                        </a:rPr>
                        <a:t>   - Customized Support</a:t>
                      </a:r>
                      <a:endParaRPr lang="en-US" sz="1800" b="0" dirty="0">
                        <a:solidFill>
                          <a:srgbClr val="7030A0"/>
                        </a:solidFill>
                      </a:endParaRPr>
                    </a:p>
                  </a:txBody>
                  <a:tcPr/>
                </a:tc>
                <a:extLst>
                  <a:ext uri="{0D108BD9-81ED-4DB2-BD59-A6C34878D82A}">
                    <a16:rowId xmlns:a16="http://schemas.microsoft.com/office/drawing/2014/main" xmlns="" val="611245025"/>
                  </a:ext>
                </a:extLst>
              </a:tr>
              <a:tr h="0">
                <a:tc>
                  <a:txBody>
                    <a:bodyPr/>
                    <a:lstStyle/>
                    <a:p>
                      <a:endParaRPr lang="en-US" sz="500" b="0" dirty="0">
                        <a:solidFill>
                          <a:srgbClr val="7030A0"/>
                        </a:solidFill>
                      </a:endParaRPr>
                    </a:p>
                  </a:txBody>
                  <a:tcPr>
                    <a:noFill/>
                  </a:tcPr>
                </a:tc>
                <a:tc>
                  <a:txBody>
                    <a:bodyPr/>
                    <a:lstStyle/>
                    <a:p>
                      <a:endParaRPr lang="en-US" sz="500" b="0" dirty="0">
                        <a:solidFill>
                          <a:srgbClr val="7030A0"/>
                        </a:solidFill>
                      </a:endParaRPr>
                    </a:p>
                  </a:txBody>
                  <a:tcPr>
                    <a:noFill/>
                  </a:tcPr>
                </a:tc>
                <a:tc>
                  <a:txBody>
                    <a:bodyPr/>
                    <a:lstStyle/>
                    <a:p>
                      <a:endParaRPr lang="en-US" sz="500" b="0">
                        <a:solidFill>
                          <a:srgbClr val="7030A0"/>
                        </a:solidFill>
                      </a:endParaRPr>
                    </a:p>
                  </a:txBody>
                  <a:tcPr>
                    <a:noFill/>
                  </a:tcPr>
                </a:tc>
                <a:tc>
                  <a:txBody>
                    <a:bodyPr/>
                    <a:lstStyle/>
                    <a:p>
                      <a:endParaRPr lang="en-US" sz="500" b="0">
                        <a:solidFill>
                          <a:srgbClr val="7030A0"/>
                        </a:solidFill>
                      </a:endParaRPr>
                    </a:p>
                  </a:txBody>
                  <a:tcPr>
                    <a:noFill/>
                  </a:tcPr>
                </a:tc>
                <a:tc>
                  <a:txBody>
                    <a:bodyPr/>
                    <a:lstStyle/>
                    <a:p>
                      <a:endParaRPr lang="en-US" sz="500" b="0" dirty="0">
                        <a:solidFill>
                          <a:srgbClr val="7030A0"/>
                        </a:solidFill>
                      </a:endParaRPr>
                    </a:p>
                  </a:txBody>
                  <a:tcPr>
                    <a:noFill/>
                  </a:tcPr>
                </a:tc>
                <a:extLst>
                  <a:ext uri="{0D108BD9-81ED-4DB2-BD59-A6C34878D82A}">
                    <a16:rowId xmlns:a16="http://schemas.microsoft.com/office/drawing/2014/main" xmlns="" val="2420122365"/>
                  </a:ext>
                </a:extLst>
              </a:tr>
              <a:tr h="591181">
                <a:tc>
                  <a:txBody>
                    <a:bodyPr/>
                    <a:lstStyle/>
                    <a:p>
                      <a:r>
                        <a:rPr lang="en-US" sz="1800" b="0" baseline="0" dirty="0">
                          <a:solidFill>
                            <a:srgbClr val="7030A0"/>
                          </a:solidFill>
                        </a:rPr>
                        <a:t>Community building events</a:t>
                      </a:r>
                      <a:endParaRPr lang="en-US" sz="1800" b="0" dirty="0">
                        <a:solidFill>
                          <a:srgbClr val="7030A0"/>
                        </a:solidFill>
                      </a:endParaRPr>
                    </a:p>
                  </a:txBody>
                  <a:tcPr/>
                </a:tc>
                <a:tc>
                  <a:txBody>
                    <a:bodyPr/>
                    <a:lstStyle/>
                    <a:p>
                      <a:endParaRPr lang="en-US" sz="1800" b="0" dirty="0">
                        <a:solidFill>
                          <a:srgbClr val="7030A0"/>
                        </a:solidFill>
                      </a:endParaRPr>
                    </a:p>
                  </a:txBody>
                  <a:tcPr>
                    <a:noFill/>
                  </a:tcPr>
                </a:tc>
                <a:tc>
                  <a:txBody>
                    <a:bodyPr/>
                    <a:lstStyle/>
                    <a:p>
                      <a:endParaRPr lang="en-US" sz="1800" b="0" dirty="0">
                        <a:solidFill>
                          <a:srgbClr val="7030A0"/>
                        </a:solidFill>
                      </a:endParaRPr>
                    </a:p>
                  </a:txBody>
                  <a:tcPr/>
                </a:tc>
                <a:tc>
                  <a:txBody>
                    <a:bodyPr/>
                    <a:lstStyle/>
                    <a:p>
                      <a:endParaRPr lang="en-US" sz="1800" b="0" dirty="0">
                        <a:solidFill>
                          <a:srgbClr val="7030A0"/>
                        </a:solidFill>
                      </a:endParaRPr>
                    </a:p>
                  </a:txBody>
                  <a:tcPr>
                    <a:noFill/>
                  </a:tcPr>
                </a:tc>
                <a:tc>
                  <a:txBody>
                    <a:bodyPr/>
                    <a:lstStyle/>
                    <a:p>
                      <a:r>
                        <a:rPr lang="en-US" sz="1800" b="0" dirty="0">
                          <a:solidFill>
                            <a:srgbClr val="7030A0"/>
                          </a:solidFill>
                        </a:rPr>
                        <a:t>Info Sharing Registry</a:t>
                      </a:r>
                    </a:p>
                  </a:txBody>
                  <a:tcPr/>
                </a:tc>
                <a:extLst>
                  <a:ext uri="{0D108BD9-81ED-4DB2-BD59-A6C34878D82A}">
                    <a16:rowId xmlns:a16="http://schemas.microsoft.com/office/drawing/2014/main" xmlns="" val="1983940583"/>
                  </a:ext>
                </a:extLst>
              </a:tr>
            </a:tbl>
          </a:graphicData>
        </a:graphic>
      </p:graphicFrame>
    </p:spTree>
    <p:extLst>
      <p:ext uri="{BB962C8B-B14F-4D97-AF65-F5344CB8AC3E}">
        <p14:creationId xmlns:p14="http://schemas.microsoft.com/office/powerpoint/2010/main" val="1026027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ISAO SO Support Products and Services</a:t>
            </a:r>
          </a:p>
        </p:txBody>
      </p:sp>
      <p:sp>
        <p:nvSpPr>
          <p:cNvPr id="3" name="Content Placeholder 2"/>
          <p:cNvSpPr>
            <a:spLocks noGrp="1"/>
          </p:cNvSpPr>
          <p:nvPr>
            <p:ph idx="1"/>
          </p:nvPr>
        </p:nvSpPr>
        <p:spPr/>
        <p:txBody>
          <a:bodyPr>
            <a:normAutofit/>
          </a:bodyPr>
          <a:lstStyle/>
          <a:p>
            <a:pPr marL="0" indent="0">
              <a:buNone/>
            </a:pPr>
            <a:r>
              <a:rPr lang="en-US" sz="2400" b="1" i="1" dirty="0"/>
              <a:t>AVAILABLE NOW</a:t>
            </a:r>
          </a:p>
          <a:p>
            <a:pPr lvl="1"/>
            <a:r>
              <a:rPr lang="en-US" sz="2200" i="1" dirty="0"/>
              <a:t>Resource Library</a:t>
            </a:r>
          </a:p>
          <a:p>
            <a:pPr lvl="1"/>
            <a:r>
              <a:rPr lang="en-US" sz="2200" i="1" dirty="0"/>
              <a:t>Information Sharing Organization Registry</a:t>
            </a:r>
          </a:p>
          <a:p>
            <a:pPr lvl="1"/>
            <a:r>
              <a:rPr lang="en-US" sz="2200" i="1" dirty="0"/>
              <a:t>ISAO Round Table Discussions</a:t>
            </a:r>
          </a:p>
          <a:p>
            <a:pPr lvl="2"/>
            <a:r>
              <a:rPr lang="en-US" sz="2200" i="1" dirty="0"/>
              <a:t>Next Round Table Online Meeting, </a:t>
            </a:r>
            <a:r>
              <a:rPr lang="en-US" sz="2200" b="1" i="1" u="sng" dirty="0"/>
              <a:t>September 29, 2016</a:t>
            </a:r>
          </a:p>
          <a:p>
            <a:pPr marL="1028700" lvl="3" indent="0">
              <a:buNone/>
            </a:pPr>
            <a:endParaRPr lang="en-US" sz="2200" i="1" dirty="0"/>
          </a:p>
          <a:p>
            <a:pPr marL="1028700" lvl="3" indent="0">
              <a:buNone/>
            </a:pPr>
            <a:r>
              <a:rPr lang="en-US" sz="2200" i="1" dirty="0"/>
              <a:t>If you know of ISAOs who would benefit or would want to join these meetings, let us know and we will add them to our ISAO Round Table Discussion Group</a:t>
            </a:r>
          </a:p>
          <a:p>
            <a:pPr marL="1028700" lvl="3" indent="0">
              <a:buNone/>
            </a:pPr>
            <a:endParaRPr lang="en-US" sz="2100" i="1" dirty="0"/>
          </a:p>
          <a:p>
            <a:pPr marL="0" indent="0">
              <a:buNone/>
            </a:pPr>
            <a:r>
              <a:rPr lang="en-US" sz="2400" b="1" i="1" dirty="0"/>
              <a:t>COMING SOON</a:t>
            </a:r>
          </a:p>
          <a:p>
            <a:pPr lvl="1"/>
            <a:r>
              <a:rPr lang="en-US" sz="2200" i="1" dirty="0"/>
              <a:t>Mentor Program</a:t>
            </a:r>
          </a:p>
          <a:p>
            <a:pPr lvl="1"/>
            <a:endParaRPr lang="en-US" sz="2000" i="1" dirty="0"/>
          </a:p>
          <a:p>
            <a:pPr lvl="1"/>
            <a:endParaRPr lang="en-US" sz="2100" i="1"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0145399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Public Forum Rules</a:t>
            </a:r>
            <a:endParaRPr lang="en-US" sz="2800" dirty="0"/>
          </a:p>
        </p:txBody>
      </p:sp>
      <p:sp>
        <p:nvSpPr>
          <p:cNvPr id="6" name="Content Placeholder 2"/>
          <p:cNvSpPr>
            <a:spLocks noGrp="1"/>
          </p:cNvSpPr>
          <p:nvPr>
            <p:ph idx="1"/>
          </p:nvPr>
        </p:nvSpPr>
        <p:spPr>
          <a:xfrm>
            <a:off x="2239998" y="1828800"/>
            <a:ext cx="7806902" cy="3809315"/>
          </a:xfrm>
        </p:spPr>
        <p:txBody>
          <a:bodyPr>
            <a:noAutofit/>
          </a:bodyPr>
          <a:lstStyle/>
          <a:p>
            <a:pPr>
              <a:spcBef>
                <a:spcPts val="0"/>
              </a:spcBef>
            </a:pPr>
            <a:r>
              <a:rPr lang="en-US" sz="2800" dirty="0"/>
              <a:t> Your input is important!</a:t>
            </a:r>
          </a:p>
          <a:p>
            <a:pPr lvl="1">
              <a:spcBef>
                <a:spcPts val="0"/>
              </a:spcBef>
              <a:buFont typeface="Courier New" panose="02070309020205020404" pitchFamily="49" charset="0"/>
              <a:buChar char="o"/>
            </a:pPr>
            <a:r>
              <a:rPr lang="en-US" sz="2000" dirty="0"/>
              <a:t> Constructive ideas are essential to this national dialogue</a:t>
            </a:r>
          </a:p>
          <a:p>
            <a:pPr lvl="1">
              <a:spcBef>
                <a:spcPts val="0"/>
              </a:spcBef>
              <a:buFont typeface="Courier New" panose="02070309020205020404" pitchFamily="49" charset="0"/>
              <a:buChar char="o"/>
            </a:pPr>
            <a:r>
              <a:rPr lang="en-US" sz="2000" dirty="0"/>
              <a:t> Respect your colleagues’ opinions</a:t>
            </a:r>
          </a:p>
          <a:p>
            <a:pPr lvl="1">
              <a:spcBef>
                <a:spcPts val="0"/>
              </a:spcBef>
              <a:buFont typeface="Courier New" panose="02070309020205020404" pitchFamily="49" charset="0"/>
              <a:buChar char="o"/>
            </a:pPr>
            <a:r>
              <a:rPr lang="en-US" sz="2000" dirty="0"/>
              <a:t> The forum will be recorded and posted on www.ISAO.org</a:t>
            </a:r>
          </a:p>
          <a:p>
            <a:pPr marL="342900" lvl="1" indent="0">
              <a:spcBef>
                <a:spcPts val="0"/>
              </a:spcBef>
              <a:buNone/>
            </a:pPr>
            <a:endParaRPr lang="en-US" sz="2000" dirty="0"/>
          </a:p>
          <a:p>
            <a:pPr>
              <a:spcBef>
                <a:spcPts val="0"/>
              </a:spcBef>
            </a:pPr>
            <a:r>
              <a:rPr lang="en-US" sz="2800" dirty="0"/>
              <a:t> Debate and Discussion Time</a:t>
            </a:r>
          </a:p>
          <a:p>
            <a:pPr lvl="1">
              <a:spcBef>
                <a:spcPts val="0"/>
              </a:spcBef>
              <a:buFont typeface="Courier New" panose="02070309020205020404" pitchFamily="49" charset="0"/>
              <a:buChar char="o"/>
            </a:pPr>
            <a:r>
              <a:rPr lang="en-US" sz="2000" dirty="0"/>
              <a:t> </a:t>
            </a:r>
            <a:r>
              <a:rPr lang="en-US" sz="2000" dirty="0" smtClean="0"/>
              <a:t>We will start promptly at the end of each break and lunch </a:t>
            </a:r>
          </a:p>
          <a:p>
            <a:pPr lvl="1">
              <a:spcBef>
                <a:spcPts val="0"/>
              </a:spcBef>
              <a:buFont typeface="Courier New" panose="02070309020205020404" pitchFamily="49" charset="0"/>
              <a:buChar char="o"/>
            </a:pPr>
            <a:r>
              <a:rPr lang="en-US" sz="2000" dirty="0" smtClean="0"/>
              <a:t> Please </a:t>
            </a:r>
            <a:r>
              <a:rPr lang="en-US" sz="2000" dirty="0"/>
              <a:t>give your name and organization before asking a question</a:t>
            </a:r>
          </a:p>
          <a:p>
            <a:pPr lvl="1">
              <a:spcBef>
                <a:spcPts val="0"/>
              </a:spcBef>
              <a:buFont typeface="Courier New" panose="02070309020205020404" pitchFamily="49" charset="0"/>
              <a:buChar char="o"/>
            </a:pPr>
            <a:r>
              <a:rPr lang="en-US" sz="2000" dirty="0"/>
              <a:t> Please limit comments / questions to 1 minute </a:t>
            </a:r>
          </a:p>
          <a:p>
            <a:pPr marL="342900" lvl="1" indent="0">
              <a:spcBef>
                <a:spcPts val="0"/>
              </a:spcBef>
              <a:buNone/>
            </a:pPr>
            <a:endParaRPr lang="en-US" sz="2000" dirty="0"/>
          </a:p>
          <a:p>
            <a:pPr>
              <a:spcBef>
                <a:spcPts val="0"/>
              </a:spcBef>
            </a:pPr>
            <a:r>
              <a:rPr lang="en-US" sz="2800" dirty="0"/>
              <a:t> Electronic Devices</a:t>
            </a:r>
          </a:p>
          <a:p>
            <a:pPr lvl="1">
              <a:spcBef>
                <a:spcPts val="0"/>
              </a:spcBef>
              <a:buFont typeface="Courier New" panose="02070309020205020404" pitchFamily="49" charset="0"/>
              <a:buChar char="o"/>
            </a:pPr>
            <a:r>
              <a:rPr lang="en-US" sz="2000" dirty="0"/>
              <a:t> Please mute cell phones and take calls </a:t>
            </a:r>
            <a:r>
              <a:rPr lang="en-US" sz="2000" dirty="0" smtClean="0"/>
              <a:t>outside</a:t>
            </a:r>
          </a:p>
          <a:p>
            <a:pPr lvl="1">
              <a:spcBef>
                <a:spcPts val="0"/>
              </a:spcBef>
              <a:buFont typeface="Courier New" panose="02070309020205020404" pitchFamily="49" charset="0"/>
              <a:buChar char="o"/>
            </a:pPr>
            <a:r>
              <a:rPr lang="en-US" sz="2000" dirty="0"/>
              <a:t> </a:t>
            </a:r>
            <a:r>
              <a:rPr lang="en-US" sz="2000" dirty="0" smtClean="0"/>
              <a:t>Access </a:t>
            </a:r>
            <a:r>
              <a:rPr lang="en-US" sz="2000" dirty="0" err="1"/>
              <a:t>WiFi</a:t>
            </a:r>
            <a:r>
              <a:rPr lang="en-US" sz="2000" dirty="0"/>
              <a:t> using </a:t>
            </a:r>
            <a:r>
              <a:rPr lang="en-US" sz="2000" dirty="0" err="1"/>
              <a:t>GuestNet</a:t>
            </a:r>
            <a:r>
              <a:rPr lang="en-US" sz="2000" dirty="0"/>
              <a:t> and credentials on your badge</a:t>
            </a:r>
          </a:p>
          <a:p>
            <a:pPr lvl="1">
              <a:spcBef>
                <a:spcPts val="0"/>
              </a:spcBef>
              <a:buFont typeface="Courier New" panose="02070309020205020404" pitchFamily="49" charset="0"/>
              <a:buChar char="o"/>
            </a:pPr>
            <a:r>
              <a:rPr lang="en-US" sz="2000" dirty="0" smtClean="0"/>
              <a:t> Charging </a:t>
            </a:r>
            <a:r>
              <a:rPr lang="en-US" sz="2000" dirty="0"/>
              <a:t>stations are located throughout the conference center</a:t>
            </a:r>
            <a:endParaRPr lang="en-US" sz="2800" dirty="0"/>
          </a:p>
          <a:p>
            <a:pPr lvl="1">
              <a:spcBef>
                <a:spcPts val="0"/>
              </a:spcBef>
              <a:buFont typeface="Courier New" panose="02070309020205020404" pitchFamily="49" charset="0"/>
              <a:buChar char="o"/>
            </a:pPr>
            <a:endParaRPr lang="en-US" sz="2000" dirty="0"/>
          </a:p>
        </p:txBody>
      </p:sp>
      <p:sp>
        <p:nvSpPr>
          <p:cNvPr id="7" name="Rectangle 6"/>
          <p:cNvSpPr/>
          <p:nvPr/>
        </p:nvSpPr>
        <p:spPr>
          <a:xfrm>
            <a:off x="3298847" y="6311924"/>
            <a:ext cx="5514475" cy="3936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rPr>
              <a:t>Thank you for contributing to this important work!</a:t>
            </a:r>
          </a:p>
        </p:txBody>
      </p:sp>
    </p:spTree>
    <p:extLst>
      <p:ext uri="{BB962C8B-B14F-4D97-AF65-F5344CB8AC3E}">
        <p14:creationId xmlns:p14="http://schemas.microsoft.com/office/powerpoint/2010/main" val="41847774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ISAO SO Key Points of Contact</a:t>
            </a:r>
          </a:p>
        </p:txBody>
      </p:sp>
      <p:sp>
        <p:nvSpPr>
          <p:cNvPr id="4" name="Content Placeholder 2"/>
          <p:cNvSpPr>
            <a:spLocks noGrp="1"/>
          </p:cNvSpPr>
          <p:nvPr>
            <p:ph idx="1"/>
          </p:nvPr>
        </p:nvSpPr>
        <p:spPr>
          <a:xfrm>
            <a:off x="1097280" y="1905000"/>
            <a:ext cx="11125200" cy="4459457"/>
          </a:xfrm>
        </p:spPr>
        <p:txBody>
          <a:bodyPr>
            <a:noAutofit/>
          </a:bodyPr>
          <a:lstStyle/>
          <a:p>
            <a:r>
              <a:rPr lang="en-US" dirty="0">
                <a:solidFill>
                  <a:schemeClr val="accent5">
                    <a:lumMod val="50000"/>
                  </a:schemeClr>
                </a:solidFill>
              </a:rPr>
              <a:t>Dr. Gregory White, Executive Director, ISAO SO</a:t>
            </a:r>
          </a:p>
          <a:p>
            <a:pPr marL="342900" lvl="1" indent="0">
              <a:buNone/>
            </a:pPr>
            <a:r>
              <a:rPr lang="en-US" sz="1800" dirty="0">
                <a:solidFill>
                  <a:schemeClr val="accent5">
                    <a:lumMod val="50000"/>
                  </a:schemeClr>
                </a:solidFill>
                <a:hlinkClick r:id="rId3"/>
              </a:rPr>
              <a:t>Greg.White@utsa.edu</a:t>
            </a:r>
            <a:r>
              <a:rPr lang="en-US" sz="1800" dirty="0">
                <a:solidFill>
                  <a:schemeClr val="accent5">
                    <a:lumMod val="50000"/>
                  </a:schemeClr>
                </a:solidFill>
              </a:rPr>
              <a:t>, (210) 458-2166</a:t>
            </a:r>
          </a:p>
          <a:p>
            <a:r>
              <a:rPr lang="en-US" dirty="0">
                <a:solidFill>
                  <a:schemeClr val="accent5">
                    <a:lumMod val="50000"/>
                  </a:schemeClr>
                </a:solidFill>
              </a:rPr>
              <a:t>Mr. Rick Lipsey, Deputy Director, ISAO SO and Director, Stakeholder Engagement</a:t>
            </a:r>
          </a:p>
          <a:p>
            <a:pPr marL="342900" lvl="1" indent="0">
              <a:buNone/>
            </a:pPr>
            <a:r>
              <a:rPr lang="en-US" sz="1800" dirty="0">
                <a:solidFill>
                  <a:schemeClr val="accent5">
                    <a:lumMod val="50000"/>
                  </a:schemeClr>
                </a:solidFill>
                <a:hlinkClick r:id="rId4"/>
              </a:rPr>
              <a:t>RLipsey@lmi.org</a:t>
            </a:r>
            <a:r>
              <a:rPr lang="en-US" sz="1800" dirty="0">
                <a:solidFill>
                  <a:schemeClr val="accent5">
                    <a:lumMod val="50000"/>
                  </a:schemeClr>
                </a:solidFill>
              </a:rPr>
              <a:t>, (210) 526-8186</a:t>
            </a:r>
          </a:p>
          <a:p>
            <a:r>
              <a:rPr lang="en-US" dirty="0">
                <a:solidFill>
                  <a:schemeClr val="accent5">
                    <a:lumMod val="50000"/>
                  </a:schemeClr>
                </a:solidFill>
              </a:rPr>
              <a:t>Mr. Brian Engle, Executive Director, R-CISC</a:t>
            </a:r>
          </a:p>
          <a:p>
            <a:pPr marL="342900" lvl="1" indent="0">
              <a:buNone/>
            </a:pPr>
            <a:r>
              <a:rPr lang="en-US" sz="1800" dirty="0">
                <a:solidFill>
                  <a:schemeClr val="accent5">
                    <a:lumMod val="50000"/>
                  </a:schemeClr>
                </a:solidFill>
                <a:hlinkClick r:id="rId5"/>
              </a:rPr>
              <a:t>Brian.Engle@R-CISC.org</a:t>
            </a:r>
            <a:r>
              <a:rPr lang="en-US" sz="1800" dirty="0">
                <a:solidFill>
                  <a:schemeClr val="accent5">
                    <a:lumMod val="50000"/>
                  </a:schemeClr>
                </a:solidFill>
              </a:rPr>
              <a:t>, (202) 679-5670</a:t>
            </a:r>
          </a:p>
          <a:p>
            <a:r>
              <a:rPr lang="en-US" dirty="0">
                <a:solidFill>
                  <a:schemeClr val="accent5">
                    <a:lumMod val="50000"/>
                  </a:schemeClr>
                </a:solidFill>
              </a:rPr>
              <a:t>Mr. Larry </a:t>
            </a:r>
            <a:r>
              <a:rPr lang="en-US" dirty="0" err="1">
                <a:solidFill>
                  <a:schemeClr val="accent5">
                    <a:lumMod val="50000"/>
                  </a:schemeClr>
                </a:solidFill>
              </a:rPr>
              <a:t>Sjelin</a:t>
            </a:r>
            <a:r>
              <a:rPr lang="en-US" dirty="0">
                <a:solidFill>
                  <a:schemeClr val="accent5">
                    <a:lumMod val="50000"/>
                  </a:schemeClr>
                </a:solidFill>
              </a:rPr>
              <a:t>, Director, Standards Lifecycle Management</a:t>
            </a:r>
          </a:p>
          <a:p>
            <a:pPr marL="342900" lvl="1" indent="0">
              <a:buNone/>
            </a:pPr>
            <a:r>
              <a:rPr lang="en-US" sz="1800" dirty="0">
                <a:solidFill>
                  <a:schemeClr val="accent5">
                    <a:lumMod val="50000"/>
                  </a:schemeClr>
                </a:solidFill>
                <a:hlinkClick r:id="rId6"/>
              </a:rPr>
              <a:t>Larry.Sjelin@utsa.edu</a:t>
            </a:r>
            <a:r>
              <a:rPr lang="en-US" sz="1800" dirty="0">
                <a:solidFill>
                  <a:schemeClr val="accent5">
                    <a:lumMod val="50000"/>
                  </a:schemeClr>
                </a:solidFill>
              </a:rPr>
              <a:t>, (210) 458-2159</a:t>
            </a:r>
          </a:p>
          <a:p>
            <a:r>
              <a:rPr lang="en-US" dirty="0">
                <a:solidFill>
                  <a:schemeClr val="accent5">
                    <a:lumMod val="50000"/>
                  </a:schemeClr>
                </a:solidFill>
              </a:rPr>
              <a:t>Ms. Natalie Sjelin, Director, ISAO Support</a:t>
            </a:r>
          </a:p>
          <a:p>
            <a:pPr marL="342900" lvl="1" indent="0">
              <a:buNone/>
            </a:pPr>
            <a:r>
              <a:rPr lang="en-US" sz="1800" dirty="0">
                <a:solidFill>
                  <a:schemeClr val="accent5">
                    <a:lumMod val="50000"/>
                  </a:schemeClr>
                </a:solidFill>
                <a:hlinkClick r:id="rId7"/>
              </a:rPr>
              <a:t>Natalie.Sjelin@utsa.edu</a:t>
            </a:r>
            <a:r>
              <a:rPr lang="en-US" sz="1800" dirty="0">
                <a:solidFill>
                  <a:schemeClr val="accent5">
                    <a:lumMod val="50000"/>
                  </a:schemeClr>
                </a:solidFill>
              </a:rPr>
              <a:t>, (210) 458-2168</a:t>
            </a:r>
          </a:p>
          <a:p>
            <a:r>
              <a:rPr lang="en-US" dirty="0">
                <a:solidFill>
                  <a:schemeClr val="accent5">
                    <a:lumMod val="50000"/>
                  </a:schemeClr>
                </a:solidFill>
              </a:rPr>
              <a:t>ISAO SO Organizational E-mail:  </a:t>
            </a:r>
            <a:r>
              <a:rPr lang="en-US" u="sng" dirty="0">
                <a:solidFill>
                  <a:srgbClr val="0563C1"/>
                </a:solidFill>
              </a:rPr>
              <a:t>contact</a:t>
            </a:r>
            <a:r>
              <a:rPr lang="en-US" dirty="0">
                <a:solidFill>
                  <a:srgbClr val="0563C1"/>
                </a:solidFill>
                <a:hlinkClick r:id="rId8"/>
              </a:rPr>
              <a:t>@isao.org</a:t>
            </a:r>
            <a:endParaRPr lang="en-US" dirty="0">
              <a:solidFill>
                <a:srgbClr val="0563C1"/>
              </a:solidFill>
            </a:endParaRPr>
          </a:p>
        </p:txBody>
      </p:sp>
      <p:sp>
        <p:nvSpPr>
          <p:cNvPr id="3" name="Slide Number Placeholder 2"/>
          <p:cNvSpPr>
            <a:spLocks noGrp="1"/>
          </p:cNvSpPr>
          <p:nvPr>
            <p:ph type="sldNum" sz="quarter" idx="12"/>
          </p:nvPr>
        </p:nvSpPr>
        <p:spPr/>
        <p:txBody>
          <a:bodyPr/>
          <a:lstStyle/>
          <a:p>
            <a:fld id="{D703E288-498A-D449-A48D-61053A160383}"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3132482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3385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Organization (SO)</a:t>
            </a:r>
            <a:endParaRPr lang="en-US" sz="3200" dirty="0"/>
          </a:p>
        </p:txBody>
      </p:sp>
      <p:sp>
        <p:nvSpPr>
          <p:cNvPr id="3" name="Subtitle 2"/>
          <p:cNvSpPr>
            <a:spLocks noGrp="1"/>
          </p:cNvSpPr>
          <p:nvPr>
            <p:ph type="subTitle" idx="1"/>
          </p:nvPr>
        </p:nvSpPr>
        <p:spPr>
          <a:xfrm>
            <a:off x="1511573" y="4050928"/>
            <a:ext cx="9156427" cy="2033678"/>
          </a:xfrm>
        </p:spPr>
        <p:txBody>
          <a:bodyPr>
            <a:normAutofit/>
          </a:bodyPr>
          <a:lstStyle/>
          <a:p>
            <a:r>
              <a:rPr lang="en-US" sz="2100" kern="0" dirty="0"/>
              <a:t> </a:t>
            </a:r>
          </a:p>
          <a:p>
            <a:r>
              <a:rPr lang="en-US" sz="2400" b="1" kern="0" dirty="0">
                <a:solidFill>
                  <a:schemeClr val="accent2"/>
                </a:solidFill>
              </a:rPr>
              <a:t>BREAK</a:t>
            </a:r>
          </a:p>
          <a:p>
            <a:r>
              <a:rPr lang="en-US" sz="2400" kern="0" dirty="0" smtClean="0"/>
              <a:t>10:40 </a:t>
            </a:r>
            <a:r>
              <a:rPr lang="en-US" sz="2400" kern="0" dirty="0"/>
              <a:t>am – </a:t>
            </a:r>
            <a:r>
              <a:rPr lang="en-US" sz="2400" kern="0" dirty="0" smtClean="0"/>
              <a:t>11:00 </a:t>
            </a:r>
            <a:r>
              <a:rPr lang="en-US" sz="2400" kern="0" dirty="0"/>
              <a:t>am</a:t>
            </a:r>
          </a:p>
        </p:txBody>
      </p:sp>
    </p:spTree>
    <p:extLst>
      <p:ext uri="{BB962C8B-B14F-4D97-AF65-F5344CB8AC3E}">
        <p14:creationId xmlns:p14="http://schemas.microsoft.com/office/powerpoint/2010/main" val="3942926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Panel Discussion:  ISAO Services and Capabilities</a:t>
            </a:r>
            <a:endParaRPr lang="en-US" sz="3600" dirty="0"/>
          </a:p>
        </p:txBody>
      </p:sp>
      <p:sp>
        <p:nvSpPr>
          <p:cNvPr id="3" name="Subtitle 2"/>
          <p:cNvSpPr>
            <a:spLocks noGrp="1"/>
          </p:cNvSpPr>
          <p:nvPr>
            <p:ph type="subTitle" idx="1"/>
          </p:nvPr>
        </p:nvSpPr>
        <p:spPr>
          <a:xfrm>
            <a:off x="3766444" y="4648200"/>
            <a:ext cx="4659107" cy="1371600"/>
          </a:xfrm>
        </p:spPr>
        <p:txBody>
          <a:bodyPr>
            <a:normAutofit/>
          </a:bodyPr>
          <a:lstStyle/>
          <a:p>
            <a:r>
              <a:rPr lang="en-US" sz="2400" dirty="0" smtClean="0"/>
              <a:t>Moderator:  Brian Engle</a:t>
            </a:r>
          </a:p>
          <a:p>
            <a:r>
              <a:rPr lang="en-US" sz="2400" dirty="0" smtClean="0"/>
              <a:t>Executive Director, Retail Cyber Intelligence Sharing Center</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8864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3385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Organization (SO)</a:t>
            </a:r>
            <a:endParaRPr lang="en-US" sz="3200" dirty="0"/>
          </a:p>
        </p:txBody>
      </p:sp>
      <p:sp>
        <p:nvSpPr>
          <p:cNvPr id="3" name="Subtitle 2"/>
          <p:cNvSpPr>
            <a:spLocks noGrp="1"/>
          </p:cNvSpPr>
          <p:nvPr>
            <p:ph type="subTitle" idx="1"/>
          </p:nvPr>
        </p:nvSpPr>
        <p:spPr>
          <a:xfrm>
            <a:off x="1511573" y="4050928"/>
            <a:ext cx="9156427" cy="2033678"/>
          </a:xfrm>
        </p:spPr>
        <p:txBody>
          <a:bodyPr>
            <a:normAutofit/>
          </a:bodyPr>
          <a:lstStyle/>
          <a:p>
            <a:r>
              <a:rPr lang="en-US" sz="2100" kern="0" dirty="0"/>
              <a:t> </a:t>
            </a:r>
          </a:p>
          <a:p>
            <a:r>
              <a:rPr lang="en-US" sz="2400" b="1" kern="0" dirty="0" smtClean="0">
                <a:solidFill>
                  <a:schemeClr val="accent2"/>
                </a:solidFill>
              </a:rPr>
              <a:t>LUNCH</a:t>
            </a:r>
            <a:endParaRPr lang="en-US" sz="2400" b="1" kern="0" dirty="0">
              <a:solidFill>
                <a:schemeClr val="accent2"/>
              </a:solidFill>
            </a:endParaRPr>
          </a:p>
          <a:p>
            <a:r>
              <a:rPr lang="en-US" sz="2400" kern="0" dirty="0" smtClean="0"/>
              <a:t>12:00 pm </a:t>
            </a:r>
            <a:r>
              <a:rPr lang="en-US" sz="2400" kern="0" dirty="0"/>
              <a:t>– </a:t>
            </a:r>
            <a:r>
              <a:rPr lang="en-US" sz="2400" kern="0" dirty="0" smtClean="0"/>
              <a:t>1:00 pm</a:t>
            </a:r>
            <a:endParaRPr lang="en-US" sz="2400" kern="0" dirty="0"/>
          </a:p>
        </p:txBody>
      </p:sp>
    </p:spTree>
    <p:extLst>
      <p:ext uri="{BB962C8B-B14F-4D97-AF65-F5344CB8AC3E}">
        <p14:creationId xmlns:p14="http://schemas.microsoft.com/office/powerpoint/2010/main" val="24661307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Panel Discussion:  Building an ISAO</a:t>
            </a:r>
            <a:endParaRPr lang="en-US" sz="3600" dirty="0"/>
          </a:p>
        </p:txBody>
      </p:sp>
      <p:sp>
        <p:nvSpPr>
          <p:cNvPr id="3" name="Subtitle 2"/>
          <p:cNvSpPr>
            <a:spLocks noGrp="1"/>
          </p:cNvSpPr>
          <p:nvPr>
            <p:ph type="subTitle" idx="1"/>
          </p:nvPr>
        </p:nvSpPr>
        <p:spPr>
          <a:xfrm>
            <a:off x="3178622" y="4648200"/>
            <a:ext cx="5834751" cy="1371600"/>
          </a:xfrm>
        </p:spPr>
        <p:txBody>
          <a:bodyPr>
            <a:normAutofit/>
          </a:bodyPr>
          <a:lstStyle/>
          <a:p>
            <a:r>
              <a:rPr lang="en-US" sz="2400" dirty="0" smtClean="0"/>
              <a:t>Moderator:  Rick </a:t>
            </a:r>
            <a:r>
              <a:rPr lang="en-US" sz="2400" dirty="0" err="1" smtClean="0"/>
              <a:t>Lipsey</a:t>
            </a:r>
            <a:endParaRPr lang="en-US" sz="2400" dirty="0" smtClean="0"/>
          </a:p>
          <a:p>
            <a:r>
              <a:rPr lang="en-US" sz="2400" dirty="0" smtClean="0"/>
              <a:t>Deputy Director, ISAO Standards Organization</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25741875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3385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Organization (SO)</a:t>
            </a:r>
            <a:endParaRPr lang="en-US" sz="3200" dirty="0"/>
          </a:p>
        </p:txBody>
      </p:sp>
      <p:sp>
        <p:nvSpPr>
          <p:cNvPr id="3" name="Subtitle 2"/>
          <p:cNvSpPr>
            <a:spLocks noGrp="1"/>
          </p:cNvSpPr>
          <p:nvPr>
            <p:ph type="subTitle" idx="1"/>
          </p:nvPr>
        </p:nvSpPr>
        <p:spPr>
          <a:xfrm>
            <a:off x="1511573" y="4050928"/>
            <a:ext cx="9156427" cy="2033678"/>
          </a:xfrm>
        </p:spPr>
        <p:txBody>
          <a:bodyPr>
            <a:normAutofit/>
          </a:bodyPr>
          <a:lstStyle/>
          <a:p>
            <a:r>
              <a:rPr lang="en-US" sz="2100" kern="0" dirty="0"/>
              <a:t> </a:t>
            </a:r>
          </a:p>
          <a:p>
            <a:r>
              <a:rPr lang="en-US" sz="2400" b="1" kern="0" dirty="0" smtClean="0">
                <a:solidFill>
                  <a:schemeClr val="accent2"/>
                </a:solidFill>
              </a:rPr>
              <a:t>BREAK</a:t>
            </a:r>
            <a:endParaRPr lang="en-US" sz="2400" b="1" kern="0" dirty="0">
              <a:solidFill>
                <a:schemeClr val="accent2"/>
              </a:solidFill>
            </a:endParaRPr>
          </a:p>
          <a:p>
            <a:r>
              <a:rPr lang="en-US" sz="2400" kern="0" dirty="0" smtClean="0"/>
              <a:t>2:00 pm </a:t>
            </a:r>
            <a:r>
              <a:rPr lang="en-US" sz="2400" kern="0" dirty="0"/>
              <a:t>– </a:t>
            </a:r>
            <a:r>
              <a:rPr lang="en-US" sz="2400" kern="0" dirty="0" smtClean="0"/>
              <a:t>2:10 pm</a:t>
            </a:r>
            <a:endParaRPr lang="en-US" sz="2400" kern="0" dirty="0"/>
          </a:p>
        </p:txBody>
      </p:sp>
    </p:spTree>
    <p:extLst>
      <p:ext uri="{BB962C8B-B14F-4D97-AF65-F5344CB8AC3E}">
        <p14:creationId xmlns:p14="http://schemas.microsoft.com/office/powerpoint/2010/main" val="2861482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Public Discussion</a:t>
            </a:r>
            <a:endParaRPr lang="en-US" sz="3600" dirty="0"/>
          </a:p>
        </p:txBody>
      </p:sp>
      <p:sp>
        <p:nvSpPr>
          <p:cNvPr id="3" name="Subtitle 2"/>
          <p:cNvSpPr>
            <a:spLocks noGrp="1"/>
          </p:cNvSpPr>
          <p:nvPr>
            <p:ph type="subTitle" idx="1"/>
          </p:nvPr>
        </p:nvSpPr>
        <p:spPr>
          <a:xfrm>
            <a:off x="3178622" y="4648200"/>
            <a:ext cx="5834751" cy="1371600"/>
          </a:xfrm>
        </p:spPr>
        <p:txBody>
          <a:bodyPr>
            <a:normAutofit/>
          </a:bodyPr>
          <a:lstStyle/>
          <a:p>
            <a:r>
              <a:rPr lang="en-US" sz="2400" dirty="0" smtClean="0"/>
              <a:t>Moderator:  Dr. Heidi Graham</a:t>
            </a:r>
          </a:p>
          <a:p>
            <a:r>
              <a:rPr lang="en-US" sz="2400" dirty="0" smtClean="0"/>
              <a:t>Senior Fellow, LMI</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4856854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3385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Organization (SO)</a:t>
            </a:r>
            <a:endParaRPr lang="en-US" sz="3200" dirty="0"/>
          </a:p>
        </p:txBody>
      </p:sp>
      <p:sp>
        <p:nvSpPr>
          <p:cNvPr id="3" name="Subtitle 2"/>
          <p:cNvSpPr>
            <a:spLocks noGrp="1"/>
          </p:cNvSpPr>
          <p:nvPr>
            <p:ph type="subTitle" idx="1"/>
          </p:nvPr>
        </p:nvSpPr>
        <p:spPr>
          <a:xfrm>
            <a:off x="1511573" y="4050928"/>
            <a:ext cx="9156427" cy="2033678"/>
          </a:xfrm>
        </p:spPr>
        <p:txBody>
          <a:bodyPr>
            <a:normAutofit/>
          </a:bodyPr>
          <a:lstStyle/>
          <a:p>
            <a:r>
              <a:rPr lang="en-US" sz="2100" kern="0" dirty="0"/>
              <a:t> </a:t>
            </a:r>
          </a:p>
          <a:p>
            <a:r>
              <a:rPr lang="en-US" sz="2400" b="1" kern="0" dirty="0" smtClean="0">
                <a:solidFill>
                  <a:schemeClr val="accent2"/>
                </a:solidFill>
              </a:rPr>
              <a:t>BREAK</a:t>
            </a:r>
            <a:endParaRPr lang="en-US" sz="2400" b="1" kern="0" dirty="0">
              <a:solidFill>
                <a:schemeClr val="accent2"/>
              </a:solidFill>
            </a:endParaRPr>
          </a:p>
          <a:p>
            <a:r>
              <a:rPr lang="en-US" sz="2400" kern="0" dirty="0" smtClean="0"/>
              <a:t>3:25 pm </a:t>
            </a:r>
            <a:r>
              <a:rPr lang="en-US" sz="2400" kern="0" dirty="0"/>
              <a:t>– </a:t>
            </a:r>
            <a:r>
              <a:rPr lang="en-US" sz="2400" kern="0" dirty="0" smtClean="0"/>
              <a:t>3:35 pm</a:t>
            </a:r>
            <a:endParaRPr lang="en-US" sz="2400" kern="0" dirty="0"/>
          </a:p>
        </p:txBody>
      </p:sp>
    </p:spTree>
    <p:extLst>
      <p:ext uri="{BB962C8B-B14F-4D97-AF65-F5344CB8AC3E}">
        <p14:creationId xmlns:p14="http://schemas.microsoft.com/office/powerpoint/2010/main" val="36232544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Public Discussion</a:t>
            </a:r>
            <a:endParaRPr lang="en-US" sz="3600" dirty="0"/>
          </a:p>
        </p:txBody>
      </p:sp>
      <p:sp>
        <p:nvSpPr>
          <p:cNvPr id="3" name="Subtitle 2"/>
          <p:cNvSpPr>
            <a:spLocks noGrp="1"/>
          </p:cNvSpPr>
          <p:nvPr>
            <p:ph type="subTitle" idx="1"/>
          </p:nvPr>
        </p:nvSpPr>
        <p:spPr>
          <a:xfrm>
            <a:off x="3178622" y="4648200"/>
            <a:ext cx="5834751" cy="1371600"/>
          </a:xfrm>
        </p:spPr>
        <p:txBody>
          <a:bodyPr>
            <a:normAutofit/>
          </a:bodyPr>
          <a:lstStyle/>
          <a:p>
            <a:r>
              <a:rPr lang="en-US" sz="2400" dirty="0" smtClean="0"/>
              <a:t>Moderator:  Dr. Heidi Graham</a:t>
            </a:r>
          </a:p>
          <a:p>
            <a:r>
              <a:rPr lang="en-US" sz="2400" dirty="0" smtClean="0"/>
              <a:t>Senior Fellow, LMI</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4794312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Closing Remarks</a:t>
            </a:r>
            <a:endParaRPr lang="en-US" sz="3600" dirty="0"/>
          </a:p>
        </p:txBody>
      </p:sp>
      <p:sp>
        <p:nvSpPr>
          <p:cNvPr id="3" name="Subtitle 2"/>
          <p:cNvSpPr>
            <a:spLocks noGrp="1"/>
          </p:cNvSpPr>
          <p:nvPr>
            <p:ph type="subTitle" idx="1"/>
          </p:nvPr>
        </p:nvSpPr>
        <p:spPr>
          <a:xfrm>
            <a:off x="3178622" y="4648200"/>
            <a:ext cx="5834751" cy="1371600"/>
          </a:xfrm>
        </p:spPr>
        <p:txBody>
          <a:bodyPr>
            <a:normAutofit/>
          </a:bodyPr>
          <a:lstStyle/>
          <a:p>
            <a:r>
              <a:rPr lang="en-US" sz="2400" dirty="0" smtClean="0"/>
              <a:t>Rick </a:t>
            </a:r>
            <a:r>
              <a:rPr lang="en-US" sz="2400" dirty="0" err="1" smtClean="0"/>
              <a:t>Lipsey</a:t>
            </a:r>
            <a:endParaRPr lang="en-US" sz="2400" dirty="0" smtClean="0"/>
          </a:p>
          <a:p>
            <a:r>
              <a:rPr lang="en-US" sz="2400" dirty="0" smtClean="0"/>
              <a:t>Deputy Director, ISAO Standards Organization</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980487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72" y="4397787"/>
            <a:ext cx="1898904" cy="1442515"/>
          </a:xfrm>
          <a:prstGeom prst="rect">
            <a:avLst/>
          </a:prstGeom>
        </p:spPr>
      </p:pic>
      <p:sp>
        <p:nvSpPr>
          <p:cNvPr id="3" name="Title 2"/>
          <p:cNvSpPr>
            <a:spLocks noGrp="1"/>
          </p:cNvSpPr>
          <p:nvPr>
            <p:ph type="ctrTitle"/>
          </p:nvPr>
        </p:nvSpPr>
        <p:spPr>
          <a:xfrm>
            <a:off x="1523998" y="3002639"/>
            <a:ext cx="9144000" cy="1090631"/>
          </a:xfrm>
        </p:spPr>
        <p:txBody>
          <a:bodyPr anchor="ctr">
            <a:noAutofit/>
          </a:bodyPr>
          <a:lstStyle/>
          <a:p>
            <a:r>
              <a:rPr lang="en-US" sz="3600" b="1" dirty="0"/>
              <a:t>Thank You to our</a:t>
            </a:r>
            <a:br>
              <a:rPr lang="en-US" sz="3600" b="1" dirty="0"/>
            </a:br>
            <a:r>
              <a:rPr lang="en-US" sz="3600" b="1" dirty="0"/>
              <a:t>Food and Beverage Sponsors</a:t>
            </a:r>
            <a:endParaRPr lang="en-US" sz="3200" b="1" dirty="0"/>
          </a:p>
        </p:txBody>
      </p:sp>
      <p:sp>
        <p:nvSpPr>
          <p:cNvPr id="9" name="Title 1"/>
          <p:cNvSpPr txBox="1">
            <a:spLocks/>
          </p:cNvSpPr>
          <p:nvPr/>
        </p:nvSpPr>
        <p:spPr>
          <a:xfrm>
            <a:off x="1524000" y="2848282"/>
            <a:ext cx="9144000" cy="164444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endParaRPr lang="en-US" sz="27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87" t="8499" b="25876"/>
          <a:stretch/>
        </p:blipFill>
        <p:spPr>
          <a:xfrm>
            <a:off x="6172200" y="4247627"/>
            <a:ext cx="2438400" cy="1678899"/>
          </a:xfrm>
          <a:prstGeom prst="rect">
            <a:avLst/>
          </a:prstGeom>
        </p:spPr>
      </p:pic>
    </p:spTree>
    <p:extLst>
      <p:ext uri="{BB962C8B-B14F-4D97-AF65-F5344CB8AC3E}">
        <p14:creationId xmlns:p14="http://schemas.microsoft.com/office/powerpoint/2010/main" val="24729438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2800"/>
            <a:ext cx="9144000" cy="780701"/>
          </a:xfrm>
        </p:spPr>
        <p:txBody>
          <a:bodyPr>
            <a:noAutofit/>
          </a:bodyPr>
          <a:lstStyle/>
          <a:p>
            <a:r>
              <a:rPr lang="en-US" sz="3200" dirty="0"/>
              <a:t>Information Sharing and Analysis Organization (ISAO) </a:t>
            </a:r>
            <a:r>
              <a:rPr lang="en-US" sz="3200" dirty="0" smtClean="0"/>
              <a:t/>
            </a:r>
            <a:br>
              <a:rPr lang="en-US" sz="3200" dirty="0" smtClean="0"/>
            </a:br>
            <a:r>
              <a:rPr lang="en-US" sz="3200" dirty="0" smtClean="0"/>
              <a:t>Standards </a:t>
            </a:r>
            <a:r>
              <a:rPr lang="en-US" sz="3200" dirty="0"/>
              <a:t>Organization</a:t>
            </a:r>
          </a:p>
        </p:txBody>
      </p:sp>
      <p:sp>
        <p:nvSpPr>
          <p:cNvPr id="7" name="Subtitle 2"/>
          <p:cNvSpPr txBox="1">
            <a:spLocks/>
          </p:cNvSpPr>
          <p:nvPr/>
        </p:nvSpPr>
        <p:spPr>
          <a:xfrm>
            <a:off x="4480375" y="4572000"/>
            <a:ext cx="3231250" cy="123712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rgbClr val="677B94"/>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kern="0" dirty="0" smtClean="0"/>
              <a:t>Welcome</a:t>
            </a:r>
            <a:endParaRPr lang="en-US" kern="0" dirty="0"/>
          </a:p>
          <a:p>
            <a:r>
              <a:rPr lang="en-US" kern="0" dirty="0" smtClean="0"/>
              <a:t>Nelson Ford</a:t>
            </a:r>
            <a:endParaRPr lang="en-US" kern="0" dirty="0"/>
          </a:p>
          <a:p>
            <a:r>
              <a:rPr lang="en-US" kern="0" dirty="0" smtClean="0"/>
              <a:t>President and CEO, </a:t>
            </a:r>
            <a:r>
              <a:rPr lang="en-US" kern="0" dirty="0"/>
              <a:t>LMI</a:t>
            </a:r>
          </a:p>
          <a:p>
            <a:endParaRPr lang="en-US" dirty="0"/>
          </a:p>
        </p:txBody>
      </p:sp>
    </p:spTree>
    <p:extLst>
      <p:ext uri="{BB962C8B-B14F-4D97-AF65-F5344CB8AC3E}">
        <p14:creationId xmlns:p14="http://schemas.microsoft.com/office/powerpoint/2010/main" val="25922183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8" y="3352800"/>
            <a:ext cx="9296401" cy="659935"/>
          </a:xfrm>
        </p:spPr>
        <p:txBody>
          <a:bodyPr>
            <a:noAutofit/>
          </a:bodyPr>
          <a:lstStyle/>
          <a:p>
            <a:r>
              <a:rPr lang="en-US" sz="3600" dirty="0" smtClean="0"/>
              <a:t>Strengthening the Nation’s Cybersecurity Posture</a:t>
            </a:r>
            <a:endParaRPr lang="en-US" sz="3600" dirty="0"/>
          </a:p>
        </p:txBody>
      </p:sp>
      <p:sp>
        <p:nvSpPr>
          <p:cNvPr id="3" name="Subtitle 2"/>
          <p:cNvSpPr>
            <a:spLocks noGrp="1"/>
          </p:cNvSpPr>
          <p:nvPr>
            <p:ph type="subTitle" idx="1"/>
          </p:nvPr>
        </p:nvSpPr>
        <p:spPr>
          <a:xfrm>
            <a:off x="3766446" y="4648200"/>
            <a:ext cx="4659107" cy="1371600"/>
          </a:xfrm>
        </p:spPr>
        <p:txBody>
          <a:bodyPr>
            <a:normAutofit/>
          </a:bodyPr>
          <a:lstStyle/>
          <a:p>
            <a:r>
              <a:rPr lang="en-US" sz="2400" dirty="0" smtClean="0"/>
              <a:t>Michael Daniel</a:t>
            </a:r>
            <a:endParaRPr lang="en-US" sz="2400" dirty="0"/>
          </a:p>
          <a:p>
            <a:r>
              <a:rPr lang="en-US" sz="2400" dirty="0" smtClean="0"/>
              <a:t>Special Assistant to the President and Cybersecurity Coordinator</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569493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429000"/>
            <a:ext cx="9144001" cy="1040935"/>
          </a:xfrm>
        </p:spPr>
        <p:txBody>
          <a:bodyPr>
            <a:noAutofit/>
          </a:bodyPr>
          <a:lstStyle/>
          <a:p>
            <a:r>
              <a:rPr lang="en-US" sz="3600" dirty="0" smtClean="0"/>
              <a:t>State of the Ecosystem:  Where We Are and Where We’re Going</a:t>
            </a:r>
            <a:endParaRPr lang="en-US" sz="3600" dirty="0"/>
          </a:p>
        </p:txBody>
      </p:sp>
      <p:sp>
        <p:nvSpPr>
          <p:cNvPr id="3" name="Subtitle 2"/>
          <p:cNvSpPr>
            <a:spLocks noGrp="1"/>
          </p:cNvSpPr>
          <p:nvPr>
            <p:ph type="subTitle" idx="1"/>
          </p:nvPr>
        </p:nvSpPr>
        <p:spPr>
          <a:xfrm>
            <a:off x="2346616" y="4953000"/>
            <a:ext cx="7489415" cy="1371600"/>
          </a:xfrm>
        </p:spPr>
        <p:txBody>
          <a:bodyPr>
            <a:normAutofit/>
          </a:bodyPr>
          <a:lstStyle/>
          <a:p>
            <a:r>
              <a:rPr lang="en-US" sz="2400" dirty="0" smtClean="0"/>
              <a:t>Gregory B. White, Ph.D.</a:t>
            </a:r>
            <a:endParaRPr lang="en-US" sz="2400" dirty="0"/>
          </a:p>
          <a:p>
            <a:r>
              <a:rPr lang="en-US" sz="2400" dirty="0" smtClean="0"/>
              <a:t>Director, ISAO Standards Organization</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2729998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610600" cy="685800"/>
          </a:xfrm>
        </p:spPr>
        <p:txBody>
          <a:bodyPr/>
          <a:lstStyle/>
          <a:p>
            <a:r>
              <a:rPr lang="en-US" dirty="0" smtClean="0">
                <a:solidFill>
                  <a:schemeClr val="tx2">
                    <a:lumMod val="75000"/>
                  </a:schemeClr>
                </a:solidFill>
              </a:rPr>
              <a:t>Why is Cybersecurity Information Sharing Important?</a:t>
            </a:r>
            <a:endParaRPr lang="en-US"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en-US" sz="2800" dirty="0" smtClean="0"/>
              <a:t>“</a:t>
            </a:r>
            <a:r>
              <a:rPr lang="en-US" sz="2800" dirty="0"/>
              <a:t>In our industry, we are constantly one or two steps behind the hackers. Over the past several years, the prevailing sentiment is that coming together as a security community to better combat these attacks would make our jobs easier and allow our clients, and us, to sleep better at night. At the same time, this practice would provide security teams the breathing room to focus on higher-value activities, like detecting and researching anomalous behavior</a:t>
            </a:r>
            <a:r>
              <a:rPr lang="en-US" sz="2800" dirty="0" smtClean="0"/>
              <a:t>.”</a:t>
            </a:r>
          </a:p>
          <a:p>
            <a:pPr marL="0" indent="0">
              <a:buNone/>
            </a:pPr>
            <a:endParaRPr lang="en-US" sz="2800" dirty="0" smtClean="0"/>
          </a:p>
          <a:p>
            <a:pPr lvl="1"/>
            <a:r>
              <a:rPr lang="en-US" sz="2400" dirty="0"/>
              <a:t>https://www.rsaconference.com/blogs/why-cybersecurity-information-sharing-is-important#sthash.jjGbbNbW.dpuf</a:t>
            </a:r>
          </a:p>
        </p:txBody>
      </p:sp>
    </p:spTree>
    <p:extLst>
      <p:ext uri="{BB962C8B-B14F-4D97-AF65-F5344CB8AC3E}">
        <p14:creationId xmlns:p14="http://schemas.microsoft.com/office/powerpoint/2010/main" val="2517232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for Recording Streaming" id="{BBDB363C-8ABA-BD46-A8FD-7D50D752BDFA}" vid="{BAD752F1-D8D3-A945-8EF1-B8FBFCB78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262C7C2427D46B03C31E93647AAFD" ma:contentTypeVersion="0" ma:contentTypeDescription="Create a new document." ma:contentTypeScope="" ma:versionID="5e1b4d43f793c644925ef3f866b11af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0CC75-F0F8-4AAD-842C-966DF434D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FF63E7B-BCD7-4FED-BDEC-2D0994EA6899}">
  <ds:schemaRef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C6584B82-1366-40A1-B284-4FA3E0397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2057</TotalTime>
  <Words>2592</Words>
  <Application>Microsoft Office PowerPoint</Application>
  <PresentationFormat>Widescreen</PresentationFormat>
  <Paragraphs>549</Paragraphs>
  <Slides>49</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 Unicode MS</vt:lpstr>
      <vt:lpstr>Arial</vt:lpstr>
      <vt:lpstr>Calibri</vt:lpstr>
      <vt:lpstr>Calibri Light</vt:lpstr>
      <vt:lpstr>Courier New</vt:lpstr>
      <vt:lpstr>Times New Roman</vt:lpstr>
      <vt:lpstr>Wingdings</vt:lpstr>
      <vt:lpstr>2_Office Theme</vt:lpstr>
      <vt:lpstr>Welcome to the  Fourth Public Meeting of the  Information Sharing and Analysis Organization (ISAO)  Standards Organization</vt:lpstr>
      <vt:lpstr>Information Sharing and Analysis Organization (ISAO)  Standards Organization</vt:lpstr>
      <vt:lpstr>Administrative Information</vt:lpstr>
      <vt:lpstr>Public Forum Rules</vt:lpstr>
      <vt:lpstr>Thank You to our Food and Beverage Sponsors</vt:lpstr>
      <vt:lpstr>Information Sharing and Analysis Organization (ISAO)  Standards Organization</vt:lpstr>
      <vt:lpstr>Strengthening the Nation’s Cybersecurity Posture</vt:lpstr>
      <vt:lpstr>State of the Ecosystem:  Where We Are and Where We’re Going</vt:lpstr>
      <vt:lpstr>Why is Cybersecurity Information Sharing Important?</vt:lpstr>
      <vt:lpstr>Mission and Vision of the ISAO Standards Organization</vt:lpstr>
      <vt:lpstr>Creation of an Information Sharing Ecosystem</vt:lpstr>
      <vt:lpstr>PowerPoint Presentation</vt:lpstr>
      <vt:lpstr>Examples of members of the ecosystem</vt:lpstr>
      <vt:lpstr>So what information can an ISAO share?</vt:lpstr>
      <vt:lpstr>So what services/capabilities can an ISAO Provide?</vt:lpstr>
      <vt:lpstr>So, who should form an ISAO?</vt:lpstr>
      <vt:lpstr>Questions?</vt:lpstr>
      <vt:lpstr>Information Sharing and Analysis Organization (ISAO)  Standards Organization (SO)</vt:lpstr>
      <vt:lpstr>State of the Ecosystem:  What’s Next?</vt:lpstr>
      <vt:lpstr>Transitions</vt:lpstr>
      <vt:lpstr>Publishing Initial Guidelines</vt:lpstr>
      <vt:lpstr>SO Editorial Review Board for ISAO 100-1</vt:lpstr>
      <vt:lpstr>Organizing the Evolving Body of Knowledge </vt:lpstr>
      <vt:lpstr>Document Development Guide</vt:lpstr>
      <vt:lpstr>Needs Assessment Form</vt:lpstr>
      <vt:lpstr>SO Document Planning / Analysis</vt:lpstr>
      <vt:lpstr>Building the Community</vt:lpstr>
      <vt:lpstr>Supporting Implementation</vt:lpstr>
      <vt:lpstr>Shaping the Way Ahead</vt:lpstr>
      <vt:lpstr>Supporting New and Emerging ISAOs</vt:lpstr>
      <vt:lpstr>Executive Order 13691</vt:lpstr>
      <vt:lpstr>Introduction to the Standards Organization</vt:lpstr>
      <vt:lpstr>Introduction to the Standards Organization</vt:lpstr>
      <vt:lpstr>ISAO SO Support</vt:lpstr>
      <vt:lpstr>ISAO SO Support Products</vt:lpstr>
      <vt:lpstr>ISAO SO Support Services</vt:lpstr>
      <vt:lpstr>ISAO SO Information Sharing Group Registry</vt:lpstr>
      <vt:lpstr>ISAO SO Feedback</vt:lpstr>
      <vt:lpstr>ISAO SO Support Products and Services</vt:lpstr>
      <vt:lpstr>ISAO SO Key Points of Contact</vt:lpstr>
      <vt:lpstr>Information Sharing and Analysis Organization (ISAO)  Standards Organization (SO)</vt:lpstr>
      <vt:lpstr>Panel Discussion:  ISAO Services and Capabilities</vt:lpstr>
      <vt:lpstr>Information Sharing and Analysis Organization (ISAO)  Standards Organization (SO)</vt:lpstr>
      <vt:lpstr>Panel Discussion:  Building an ISAO</vt:lpstr>
      <vt:lpstr>Information Sharing and Analysis Organization (ISAO)  Standards Organization (SO)</vt:lpstr>
      <vt:lpstr>Public Discussion</vt:lpstr>
      <vt:lpstr>Information Sharing and Analysis Organization (ISAO)  Standards Organization (SO)</vt:lpstr>
      <vt:lpstr>Public Discussion</vt:lpstr>
      <vt:lpstr>Closing Remarks</vt:lpstr>
    </vt:vector>
  </TitlesOfParts>
  <Company>LMI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William</dc:creator>
  <cp:lastModifiedBy>Rodriguez-Gil, Michelle</cp:lastModifiedBy>
  <cp:revision>184</cp:revision>
  <cp:lastPrinted>2016-09-01T10:09:14Z</cp:lastPrinted>
  <dcterms:created xsi:type="dcterms:W3CDTF">2016-01-05T13:06:10Z</dcterms:created>
  <dcterms:modified xsi:type="dcterms:W3CDTF">2016-10-05T14:50:54Z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0x0101004C3262C7C2427D46B03C31E93647AAFD</vt:lpwstr>
  </property>
  <property fmtid="{D5CDD505-2E9C-101B-9397-08002B2CF9AE}" pid="3" name="Order">
    <vt:r8>66700</vt:r8>
  </property>
  <property fmtid="{D5CDD505-2E9C-101B-9397-08002B2CF9AE}" pid="4" name="TemplateUrl">
    <vt:lpwstr/>
  </property>
  <property fmtid="{D5CDD505-2E9C-101B-9397-08002B2CF9AE}" pid="5" name="_CopySource">
    <vt:lpwstr>https://teamlmiclient.lmi.org/ISAO/Shared Documents/Events/16-05-24 SWG Leadership Meeting/160614 SO SWG Leadership Online Meeting.pptx</vt:lpwstr>
  </property>
  <property fmtid="{D5CDD505-2E9C-101B-9397-08002B2CF9AE}" pid="6" name="xd_ProgID">
    <vt:lpwstr/>
  </property>
</Properties>
</file>